
<file path=[Content_Types].xml><?xml version="1.0" encoding="utf-8"?>
<Types xmlns="http://schemas.openxmlformats.org/package/2006/content-types">
  <Default Extension="png" ContentType="image/png"/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689" r:id="rId2"/>
    <p:sldId id="1870" r:id="rId3"/>
    <p:sldId id="1871" r:id="rId4"/>
    <p:sldId id="1872" r:id="rId5"/>
    <p:sldId id="1873" r:id="rId6"/>
    <p:sldId id="1885" r:id="rId7"/>
    <p:sldId id="1882" r:id="rId8"/>
    <p:sldId id="1874" r:id="rId9"/>
    <p:sldId id="1881" r:id="rId10"/>
    <p:sldId id="1883" r:id="rId11"/>
    <p:sldId id="1884" r:id="rId12"/>
    <p:sldId id="1880" r:id="rId13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57" d="100"/>
          <a:sy n="157" d="100"/>
        </p:scale>
        <p:origin x="-762" y="-8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10/10/2016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97592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710691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10/10/2016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Visio_2003-2010_Drawing1111111111111111111111.vsd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Asymmetric Coding Units in QTBT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F7F7F"/>
                </a:solidFill>
              </a:rPr>
              <a:t>JVET-D0064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 smtClean="0">
                <a:latin typeface="Trebuchet MS" pitchFamily="34" charset="0"/>
              </a:rPr>
              <a:t>October</a:t>
            </a:r>
            <a:r>
              <a:rPr lang="fr-FR" sz="900" dirty="0" smtClean="0">
                <a:latin typeface="Trebuchet MS" pitchFamily="34" charset="0"/>
              </a:rPr>
              <a:t> 2016</a:t>
            </a:r>
            <a:endParaRPr lang="fr-FR" sz="900" dirty="0">
              <a:latin typeface="Trebuchet MS" pitchFamily="34" charset="0"/>
            </a:endParaRPr>
          </a:p>
          <a:p>
            <a:r>
              <a:rPr lang="fr-FR" sz="900" dirty="0" err="1" smtClean="0">
                <a:latin typeface="Trebuchet MS" pitchFamily="34" charset="0"/>
              </a:rPr>
              <a:t>F.Le</a:t>
            </a:r>
            <a:r>
              <a:rPr lang="fr-FR" sz="900" dirty="0" smtClean="0">
                <a:latin typeface="Trebuchet MS" pitchFamily="34" charset="0"/>
              </a:rPr>
              <a:t> Léannec, </a:t>
            </a:r>
            <a:r>
              <a:rPr lang="fr-FR" sz="900" dirty="0" err="1" smtClean="0">
                <a:latin typeface="Trebuchet MS" pitchFamily="34" charset="0"/>
              </a:rPr>
              <a:t>T.Poirier</a:t>
            </a:r>
            <a:r>
              <a:rPr lang="fr-FR" sz="900" dirty="0" smtClean="0">
                <a:latin typeface="Trebuchet MS" pitchFamily="34" charset="0"/>
              </a:rPr>
              <a:t>, </a:t>
            </a:r>
            <a:r>
              <a:rPr lang="fr-FR" sz="900" dirty="0" err="1" smtClean="0">
                <a:latin typeface="Trebuchet MS" pitchFamily="34" charset="0"/>
              </a:rPr>
              <a:t>F.Urban</a:t>
            </a:r>
            <a:endParaRPr lang="fr-FR" sz="9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4553" y="635757"/>
            <a:ext cx="8583613" cy="3883026"/>
          </a:xfrm>
        </p:spPr>
        <p:txBody>
          <a:bodyPr/>
          <a:lstStyle/>
          <a:p>
            <a:pPr lvl="1"/>
            <a:r>
              <a:rPr lang="en-US" sz="1600" b="1" dirty="0" smtClean="0"/>
              <a:t>Full RD search:</a:t>
            </a:r>
          </a:p>
          <a:p>
            <a:pPr marL="0" lvl="1" indent="0">
              <a:buNone/>
            </a:pPr>
            <a:endParaRPr lang="en-US" sz="1600" b="1" dirty="0" smtClean="0"/>
          </a:p>
          <a:p>
            <a:pPr marL="0" lvl="1" indent="0">
              <a:buNone/>
            </a:pPr>
            <a:endParaRPr lang="en-US" sz="1600" b="1" dirty="0" smtClean="0"/>
          </a:p>
          <a:p>
            <a:pPr marL="0" lvl="1" indent="0">
              <a:buNone/>
            </a:pPr>
            <a:endParaRPr lang="en-US" sz="1600" b="1" dirty="0" smtClean="0"/>
          </a:p>
          <a:p>
            <a:pPr marL="0" lvl="1" indent="0">
              <a:buNone/>
            </a:pPr>
            <a:endParaRPr lang="en-US" sz="1600" b="1" dirty="0" smtClean="0"/>
          </a:p>
          <a:p>
            <a:pPr marL="0" lvl="1" indent="0">
              <a:buNone/>
            </a:pPr>
            <a:endParaRPr lang="en-US" sz="1600" b="1" dirty="0" smtClean="0"/>
          </a:p>
          <a:p>
            <a:pPr lvl="1"/>
            <a:r>
              <a:rPr lang="en-US" sz="1600" b="1" dirty="0" smtClean="0"/>
              <a:t>With speed-ups: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Performances over (JEM-3.0 + </a:t>
            </a:r>
            <a:r>
              <a:rPr lang="en-US" dirty="0" err="1" smtClean="0"/>
              <a:t>MaxBTSizeISliceC</a:t>
            </a:r>
            <a:r>
              <a:rPr lang="en-US" dirty="0" smtClean="0"/>
              <a:t>=64)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47" y="1093989"/>
            <a:ext cx="5943600" cy="136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47" y="3013109"/>
            <a:ext cx="5943600" cy="136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818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4274" y="742941"/>
                <a:ext cx="8583613" cy="3883026"/>
              </a:xfrm>
            </p:spPr>
            <p:txBody>
              <a:bodyPr/>
              <a:lstStyle/>
              <a:p>
                <a:pPr lvl="1"/>
                <a:r>
                  <a:rPr lang="en-US" sz="1600" b="1" dirty="0" smtClean="0"/>
                  <a:t>One Intra Frame coded with:</a:t>
                </a:r>
              </a:p>
              <a:p>
                <a:pPr lvl="2"/>
                <a:r>
                  <a:rPr lang="en-US" sz="1600" dirty="0"/>
                  <a:t>S</a:t>
                </a:r>
                <a:r>
                  <a:rPr lang="en-US" sz="1600" dirty="0" smtClean="0"/>
                  <a:t>everal QTBT configurations </a:t>
                </a:r>
                <a:r>
                  <a:rPr lang="en-US" sz="1600" dirty="0"/>
                  <a:t>(</a:t>
                </a:r>
                <a:r>
                  <a:rPr lang="en-US" sz="1600" dirty="0" err="1" smtClean="0"/>
                  <a:t>MaxBTDepthISliceL</a:t>
                </a:r>
                <a:r>
                  <a:rPr lang="en-US" sz="1600" dirty="0" smtClean="0"/>
                  <a:t>=3, 4, 5, 6) </a:t>
                </a:r>
              </a:p>
              <a:p>
                <a:pPr lvl="2"/>
                <a:r>
                  <a:rPr lang="en-US" sz="1600" dirty="0"/>
                  <a:t>Several </a:t>
                </a:r>
                <a:r>
                  <a:rPr lang="en-US" sz="1600" dirty="0" smtClean="0"/>
                  <a:t>Asymmetric CU configurations (various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16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1600" dirty="0" smtClean="0"/>
                  <a:t> values and other speed-ups)</a:t>
                </a:r>
              </a:p>
              <a:p>
                <a:pPr lvl="1"/>
                <a:r>
                  <a:rPr lang="en-US" sz="1600" b="1" dirty="0" smtClean="0"/>
                  <a:t>Coding Efficiency of QTBT is increased at equivalent coding runtime</a:t>
                </a:r>
                <a:endParaRPr lang="en-US" sz="1600" b="1" dirty="0"/>
              </a:p>
            </p:txBody>
          </p:sp>
        </mc:Choice>
        <mc:Fallback xmlns="">
          <p:sp>
            <p:nvSpPr>
              <p:cNvPr id="1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4274" y="742941"/>
                <a:ext cx="8583613" cy="388302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trade-off between Encoding Time and Coding Efficiency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429" y="2294698"/>
            <a:ext cx="4206240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6892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en-US" sz="1600" dirty="0" smtClean="0"/>
              <a:t>QTBT framework has been enriched for increased flexibility</a:t>
            </a:r>
          </a:p>
          <a:p>
            <a:pPr lvl="2"/>
            <a:r>
              <a:rPr lang="en-US" sz="1600" dirty="0" smtClean="0"/>
              <a:t>4 new Binary Tree Split modes: HOR_UP, HOR_DOWN, VER_LEFT, VER_RIGHT</a:t>
            </a:r>
          </a:p>
          <a:p>
            <a:pPr lvl="2"/>
            <a:r>
              <a:rPr lang="en-US" sz="1600" dirty="0" smtClean="0"/>
              <a:t>Codec adaptation to support new CU sizes (12, 24)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JEM-3.0 performance is improved with Asymmetric Coding in All-Intra</a:t>
            </a:r>
          </a:p>
          <a:p>
            <a:pPr lvl="2"/>
            <a:r>
              <a:rPr lang="en-US" sz="1600" dirty="0" smtClean="0"/>
              <a:t>1.54% gain in Luma with 407% coding time ratio</a:t>
            </a:r>
          </a:p>
          <a:p>
            <a:pPr lvl="2"/>
            <a:r>
              <a:rPr lang="en-US" sz="1600" dirty="0" smtClean="0"/>
              <a:t>1.16% gain in Luma with 217% coding time ratio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No added complexity on the Decoder side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Suggestion is to integrate the proposed tool in an EE on Coding Structures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837085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QTBT offers flexibility to divide the picture into CUs</a:t>
            </a:r>
          </a:p>
          <a:p>
            <a:pPr lvl="2"/>
            <a:r>
              <a:rPr lang="en-US" sz="1600" dirty="0" smtClean="0"/>
              <a:t>Quad-Tree followed by Binary-Tree decomposition</a:t>
            </a:r>
            <a:endParaRPr lang="en-US" sz="1600" u="sng" dirty="0" smtClean="0"/>
          </a:p>
          <a:p>
            <a:pPr lvl="2"/>
            <a:r>
              <a:rPr lang="en-US" sz="1600" dirty="0" smtClean="0"/>
              <a:t>No more PU or TU:       Prediction Block=Transform Block=Coding Block</a:t>
            </a:r>
          </a:p>
          <a:p>
            <a:pPr lvl="2"/>
            <a:r>
              <a:rPr lang="en-US" sz="1600" dirty="0" smtClean="0"/>
              <a:t>Luma/Chroma coding tree separation</a:t>
            </a:r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marL="180975" lvl="2" indent="0">
              <a:buNone/>
            </a:pPr>
            <a:endParaRPr lang="en-US" sz="1600" dirty="0" smtClean="0"/>
          </a:p>
          <a:p>
            <a:pPr lvl="1"/>
            <a:endParaRPr lang="en-US" sz="1600" b="1" dirty="0" smtClean="0"/>
          </a:p>
          <a:p>
            <a:pPr lvl="1"/>
            <a:r>
              <a:rPr lang="en-US" sz="1600" b="1" dirty="0" smtClean="0"/>
              <a:t>Question raised:</a:t>
            </a:r>
          </a:p>
          <a:p>
            <a:pPr lvl="2"/>
            <a:r>
              <a:rPr lang="en-US" sz="1600" dirty="0" smtClean="0"/>
              <a:t>Can spatial topologies provided by QTBT be further improved?</a:t>
            </a:r>
            <a:endParaRPr lang="en-US" sz="16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425116"/>
              </p:ext>
            </p:extLst>
          </p:nvPr>
        </p:nvGraphicFramePr>
        <p:xfrm>
          <a:off x="1780354" y="2240582"/>
          <a:ext cx="52768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" r:id="rId4" imgW="6736699" imgH="1485614" progId="Visio.Drawing.11">
                  <p:embed/>
                </p:oleObj>
              </mc:Choice>
              <mc:Fallback>
                <p:oleObj r:id="rId4" imgW="6736699" imgH="1485614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0354" y="2240582"/>
                        <a:ext cx="5276850" cy="1152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8163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Extended set of Coding Unit sizes</a:t>
            </a:r>
          </a:p>
          <a:p>
            <a:pPr lvl="2"/>
            <a:r>
              <a:rPr lang="en-US" sz="1600" dirty="0" smtClean="0"/>
              <a:t>4 new Binary Tree Split modes: HOR_UP, HOR_DOWN, VER_LEFT, VER_RIGHT</a:t>
            </a:r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2"/>
            <a:endParaRPr lang="en-US" sz="1000" dirty="0" smtClean="0"/>
          </a:p>
          <a:p>
            <a:pPr lvl="1"/>
            <a:endParaRPr lang="en-US" sz="1600" b="1" dirty="0" smtClean="0"/>
          </a:p>
          <a:p>
            <a:pPr lvl="1"/>
            <a:endParaRPr lang="en-US" sz="1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420" y="2017829"/>
            <a:ext cx="3336820" cy="19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861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Binary-Tree Syntax arrangement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t"/>
          <a:lstStyle/>
          <a:p>
            <a:pPr lvl="1"/>
            <a:r>
              <a:rPr lang="en-US" sz="1600" b="1" dirty="0"/>
              <a:t>BT Split mode </a:t>
            </a:r>
            <a:r>
              <a:rPr lang="en-US" sz="1600" b="1" dirty="0" smtClean="0"/>
              <a:t>Coding</a:t>
            </a:r>
            <a:r>
              <a:rPr lang="en-US" sz="1600" b="1" dirty="0"/>
              <a:t>: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175" y="1385604"/>
            <a:ext cx="3625365" cy="2435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5480345" y="2482808"/>
            <a:ext cx="2422605" cy="756954"/>
            <a:chOff x="5480345" y="2482808"/>
            <a:chExt cx="2422605" cy="756954"/>
          </a:xfrm>
        </p:grpSpPr>
        <p:sp>
          <p:nvSpPr>
            <p:cNvPr id="3" name="TextBox 2"/>
            <p:cNvSpPr txBox="1"/>
            <p:nvPr/>
          </p:nvSpPr>
          <p:spPr>
            <a:xfrm>
              <a:off x="6649081" y="2482808"/>
              <a:ext cx="12538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  <a:latin typeface="Trebuchet MS" pitchFamily="34" charset="0"/>
                </a:rPr>
                <a:t>2 added flags</a:t>
              </a:r>
            </a:p>
          </p:txBody>
        </p:sp>
        <p:cxnSp>
          <p:nvCxnSpPr>
            <p:cNvPr id="6" name="Curved Connector 5"/>
            <p:cNvCxnSpPr>
              <a:stCxn id="3" idx="1"/>
            </p:cNvCxnSpPr>
            <p:nvPr/>
          </p:nvCxnSpPr>
          <p:spPr>
            <a:xfrm rot="10800000" flipV="1">
              <a:off x="5480345" y="2636696"/>
              <a:ext cx="1168737" cy="76225"/>
            </a:xfrm>
            <a:prstGeom prst="curvedConnector3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urved Connector 7"/>
            <p:cNvCxnSpPr>
              <a:stCxn id="3" idx="2"/>
            </p:cNvCxnSpPr>
            <p:nvPr/>
          </p:nvCxnSpPr>
          <p:spPr>
            <a:xfrm rot="5400000">
              <a:off x="6308011" y="2271756"/>
              <a:ext cx="449177" cy="1486835"/>
            </a:xfrm>
            <a:prstGeom prst="curvedConnector2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03664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JEM-3.0 Other Adaptations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1"/>
                <a:r>
                  <a:rPr lang="en-US" sz="1600" b="1" dirty="0" smtClean="0"/>
                  <a:t>Transform</a:t>
                </a:r>
                <a:endParaRPr lang="en-US" sz="1600" b="1" dirty="0"/>
              </a:p>
              <a:p>
                <a:pPr lvl="2"/>
                <a:r>
                  <a:rPr lang="en-US" sz="1600" dirty="0"/>
                  <a:t>EMT set of transform extended to CU sizes </a:t>
                </a:r>
                <a:r>
                  <a:rPr lang="en-US" sz="1600" dirty="0" smtClean="0"/>
                  <a:t>12 and 24</a:t>
                </a:r>
              </a:p>
              <a:p>
                <a:pPr lvl="3"/>
                <a:r>
                  <a:rPr lang="en-US" sz="1600" dirty="0"/>
                  <a:t>DCT-II, DCT-V, DCT-VIII, DST-I and DST-VII </a:t>
                </a:r>
                <a:endParaRPr lang="en-US" sz="1600" dirty="0" smtClean="0"/>
              </a:p>
              <a:p>
                <a:pPr lvl="3"/>
                <a:r>
                  <a:rPr lang="en-US" sz="1600" dirty="0" smtClean="0"/>
                  <a:t>Partial Butterfly provided in the code for DCT-II</a:t>
                </a:r>
                <a:endParaRPr lang="en-US" sz="1600" dirty="0"/>
              </a:p>
              <a:p>
                <a:pPr lvl="1"/>
                <a:endParaRPr lang="en-US" sz="1600" b="1" dirty="0"/>
              </a:p>
              <a:p>
                <a:pPr lvl="1"/>
                <a:r>
                  <a:rPr lang="en-US" sz="1600" b="1" dirty="0"/>
                  <a:t>Quantized Coefficients Entropy Coding</a:t>
                </a:r>
              </a:p>
              <a:p>
                <a:pPr lvl="2"/>
                <a:r>
                  <a:rPr lang="en-US" sz="1600" dirty="0" smtClean="0"/>
                  <a:t>Easy Adaptation: new CU sizes = superset of 4x4 Coding Groups</a:t>
                </a:r>
              </a:p>
              <a:p>
                <a:pPr lvl="2"/>
                <a:r>
                  <a:rPr lang="en-US" sz="1600" dirty="0" smtClean="0"/>
                  <a:t>Some contexts re-used from surrounding size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1600" dirty="0"/>
                  <a:t>: last significant coefficient XY </a:t>
                </a:r>
                <a:r>
                  <a:rPr lang="en-US" sz="1600" dirty="0" smtClean="0"/>
                  <a:t> and significant coefficient flag </a:t>
                </a:r>
                <a:endParaRPr lang="en-US" sz="1600" dirty="0"/>
              </a:p>
              <a:p>
                <a:pPr lvl="1"/>
                <a:endParaRPr lang="en-US" sz="1600" b="1" dirty="0"/>
              </a:p>
              <a:p>
                <a:pPr lvl="1"/>
                <a:r>
                  <a:rPr lang="en-US" sz="1600" b="1" dirty="0" smtClean="0"/>
                  <a:t>De-blocking</a:t>
                </a:r>
              </a:p>
              <a:p>
                <a:pPr lvl="2"/>
                <a:r>
                  <a:rPr lang="en-US" sz="1600" dirty="0" smtClean="0"/>
                  <a:t>Trivial adaptation of the recursive process (</a:t>
                </a:r>
                <a:r>
                  <a:rPr lang="en-US" sz="1600" dirty="0" err="1" smtClean="0"/>
                  <a:t>xDeblockCU</a:t>
                </a:r>
                <a:r>
                  <a:rPr lang="en-US" sz="1600" dirty="0" smtClean="0"/>
                  <a:t>) to new BT split modes</a:t>
                </a:r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3194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JEM-3.0 Other Adaptations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1600" b="1" dirty="0" smtClean="0"/>
              <a:t>New block sizes (12, 24) introduced in Chroma</a:t>
            </a:r>
            <a:endParaRPr lang="en-US" sz="1600" b="1" dirty="0"/>
          </a:p>
          <a:p>
            <a:pPr lvl="2"/>
            <a:r>
              <a:rPr lang="en-US" sz="1600" dirty="0" smtClean="0"/>
              <a:t>Need to </a:t>
            </a:r>
            <a:r>
              <a:rPr lang="en-US" sz="1600" dirty="0"/>
              <a:t>set </a:t>
            </a:r>
            <a:r>
              <a:rPr lang="en-US" sz="1600" dirty="0" err="1" smtClean="0"/>
              <a:t>MaxBTSizeISliceC</a:t>
            </a:r>
            <a:r>
              <a:rPr lang="en-US" sz="1600" dirty="0" smtClean="0"/>
              <a:t> to 64 (instead of 16 in QTBT test 3 </a:t>
            </a:r>
            <a:r>
              <a:rPr lang="en-US" sz="1600" dirty="0" err="1" smtClean="0"/>
              <a:t>config</a:t>
            </a:r>
            <a:r>
              <a:rPr lang="en-US" sz="1600" dirty="0" smtClean="0"/>
              <a:t> from Geneva)</a:t>
            </a:r>
          </a:p>
          <a:p>
            <a:pPr lvl="2"/>
            <a:r>
              <a:rPr lang="en-US" sz="1600" dirty="0" smtClean="0"/>
              <a:t>Allows CU size up to 32 in Chroma</a:t>
            </a:r>
          </a:p>
          <a:p>
            <a:pPr lvl="2"/>
            <a:r>
              <a:rPr lang="en-US" sz="1600" dirty="0" smtClean="0"/>
              <a:t>Impact on the JEM-3.0 behavior: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145" y="2451628"/>
            <a:ext cx="5943600" cy="136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463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 Speed-Ups (1/2)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681767"/>
                <a:ext cx="8583613" cy="4133898"/>
              </a:xfrm>
            </p:spPr>
            <p:txBody>
              <a:bodyPr>
                <a:spAutoFit/>
              </a:bodyPr>
              <a:lstStyle/>
              <a:p>
                <a:pPr lvl="1"/>
                <a:r>
                  <a:rPr lang="en-US" sz="1600" b="1" dirty="0" smtClean="0"/>
                  <a:t>Avoid Redundant RD searches between Symmetric and Asymmetric cases:</a:t>
                </a:r>
                <a:endParaRPr lang="en-US" sz="1600" b="1" dirty="0"/>
              </a:p>
              <a:p>
                <a:pPr lvl="2"/>
                <a:endParaRPr lang="en-US" sz="1600" dirty="0" smtClean="0"/>
              </a:p>
              <a:p>
                <a:pPr lvl="1"/>
                <a:endParaRPr lang="en-US" sz="1600" b="1" dirty="0"/>
              </a:p>
              <a:p>
                <a:pPr lvl="1"/>
                <a:endParaRPr lang="en-US" sz="1600" b="1" dirty="0" smtClean="0"/>
              </a:p>
              <a:p>
                <a:pPr marL="0" lvl="1" indent="0">
                  <a:buNone/>
                </a:pPr>
                <a:endParaRPr lang="en-US" sz="1600" b="1" dirty="0" smtClean="0"/>
              </a:p>
              <a:p>
                <a:pPr marL="180975" lvl="2" indent="0">
                  <a:buNone/>
                </a:pPr>
                <a:endParaRPr lang="en-US" sz="1400" dirty="0" smtClean="0"/>
              </a:p>
              <a:p>
                <a:pPr lvl="2"/>
                <a:r>
                  <a:rPr lang="en-US" sz="1400" dirty="0" smtClean="0"/>
                  <a:t>Perfect  match between ‘past’ and ‘present’ implies a </a:t>
                </a:r>
                <a:r>
                  <a:rPr lang="en-US" sz="1400" u="sng" dirty="0" smtClean="0"/>
                  <a:t>normative modification</a:t>
                </a:r>
                <a:r>
                  <a:rPr lang="en-US" sz="1400" dirty="0" smtClean="0"/>
                  <a:t>: </a:t>
                </a:r>
              </a:p>
              <a:p>
                <a:pPr lvl="3"/>
                <a:r>
                  <a:rPr lang="en-US" sz="1100" dirty="0" err="1" smtClean="0"/>
                  <a:t>EmtCuFlag</a:t>
                </a:r>
                <a:r>
                  <a:rPr lang="en-US" sz="1100" dirty="0" smtClean="0"/>
                  <a:t> Context Model initially indexed by the CU QT depth (</a:t>
                </a:r>
                <a:r>
                  <a:rPr lang="en-US" sz="1100" dirty="0" err="1" smtClean="0"/>
                  <a:t>context_index</a:t>
                </a:r>
                <a:r>
                  <a:rPr lang="en-US" sz="1100" dirty="0" smtClean="0"/>
                  <a:t>=</a:t>
                </a:r>
                <a:r>
                  <a:rPr lang="en-US" sz="1100" dirty="0" err="1" smtClean="0"/>
                  <a:t>QT_depth</a:t>
                </a:r>
                <a:r>
                  <a:rPr lang="en-US" sz="1100" dirty="0" smtClean="0"/>
                  <a:t>)</a:t>
                </a:r>
                <a:endParaRPr lang="en-US" sz="1100" dirty="0"/>
              </a:p>
              <a:p>
                <a:pPr lvl="3"/>
                <a:r>
                  <a:rPr lang="en-US" sz="1100" dirty="0" smtClean="0"/>
                  <a:t>Now</a:t>
                </a:r>
                <a:r>
                  <a:rPr lang="en-US" sz="1100" dirty="0"/>
                  <a:t>: </a:t>
                </a:r>
                <a:r>
                  <a:rPr lang="en-US" sz="1100" dirty="0" err="1"/>
                  <a:t>EmtCuFlag</a:t>
                </a:r>
                <a:r>
                  <a:rPr lang="en-US" sz="1100" dirty="0"/>
                  <a:t> Context Model </a:t>
                </a:r>
                <a:r>
                  <a:rPr lang="en-US" sz="1100" dirty="0" smtClean="0"/>
                  <a:t>indexed as a function of the CU spatial size</a:t>
                </a:r>
              </a:p>
              <a:p>
                <a:pPr lvl="2"/>
                <a:r>
                  <a:rPr lang="en-US" dirty="0" smtClean="0"/>
                  <a:t>One bug fix (ticket #29) brought to the code to ensure perfect match between rate cost estimation in the RDO and actual coding rate</a:t>
                </a:r>
                <a:endParaRPr lang="en-US" dirty="0"/>
              </a:p>
              <a:p>
                <a:pPr lvl="1"/>
                <a:endParaRPr lang="en-US" sz="1000" b="1" dirty="0" smtClean="0"/>
              </a:p>
              <a:p>
                <a:pPr lvl="1"/>
                <a:r>
                  <a:rPr lang="en-US" sz="1600" b="1" dirty="0" smtClean="0"/>
                  <a:t>RSAF deactivated for CU size equal to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/>
                      </a:rPr>
                      <m:t>𝟑</m:t>
                    </m:r>
                    <m:r>
                      <a:rPr lang="en-US" sz="1600" b="1" i="1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sz="1600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</m:e>
                      <m:sup>
                        <m:r>
                          <a:rPr lang="en-US" sz="1600" b="1" i="1" smtClean="0">
                            <a:latin typeface="Cambria Math"/>
                            <a:ea typeface="Cambria Math"/>
                          </a:rPr>
                          <m:t>𝒏</m:t>
                        </m:r>
                      </m:sup>
                    </m:sSup>
                  </m:oMath>
                </a14:m>
                <a:endParaRPr lang="en-US" sz="1600" b="1" dirty="0" smtClean="0"/>
              </a:p>
              <a:p>
                <a:pPr lvl="2"/>
                <a:r>
                  <a:rPr lang="en-US" sz="1600" dirty="0" smtClean="0"/>
                  <a:t>Includes syntax and decoding process modifications</a:t>
                </a:r>
                <a:endParaRPr lang="en-US" sz="16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681767"/>
                <a:ext cx="8583613" cy="413389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1984663" y="1183072"/>
            <a:ext cx="4700752" cy="1297966"/>
            <a:chOff x="838200" y="1061580"/>
            <a:chExt cx="7023249" cy="1939246"/>
          </a:xfrm>
        </p:grpSpPr>
        <p:sp>
          <p:nvSpPr>
            <p:cNvPr id="6" name="Rectangle 5"/>
            <p:cNvSpPr/>
            <p:nvPr/>
          </p:nvSpPr>
          <p:spPr>
            <a:xfrm rot="16200000" flipH="1" flipV="1">
              <a:off x="2777385" y="1062809"/>
              <a:ext cx="969264" cy="96926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hangingPunct="0">
                <a:spcAft>
                  <a:spcPts val="0"/>
                </a:spcAft>
              </a:pPr>
              <a:r>
                <a:rPr lang="en-US" sz="1000" dirty="0">
                  <a:effectLst/>
                  <a:latin typeface="Times"/>
                  <a:ea typeface="Times New Roman"/>
                  <a:cs typeface="Times New Roman"/>
                </a:rPr>
                <a:t> 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838200" y="1061580"/>
              <a:ext cx="2985010" cy="1939246"/>
              <a:chOff x="2141599" y="1061580"/>
              <a:chExt cx="2985010" cy="1939246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3111520" y="1062809"/>
                <a:ext cx="975614" cy="966806"/>
                <a:chOff x="2933888" y="3391628"/>
                <a:chExt cx="997090" cy="966806"/>
              </a:xfrm>
              <a:noFill/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2933888" y="3391628"/>
                  <a:ext cx="990600" cy="966806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 flipH="1">
                  <a:off x="2940378" y="3620589"/>
                  <a:ext cx="990600" cy="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" name="Rectangle 8"/>
              <p:cNvSpPr/>
              <p:nvPr/>
            </p:nvSpPr>
            <p:spPr>
              <a:xfrm>
                <a:off x="2141599" y="1061580"/>
                <a:ext cx="969264" cy="96926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hangingPunct="0"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2141599" y="2031562"/>
                <a:ext cx="969264" cy="969264"/>
                <a:chOff x="2152485" y="2405810"/>
                <a:chExt cx="969264" cy="969264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>
                  <a:off x="2152485" y="2405810"/>
                  <a:ext cx="969264" cy="969264"/>
                  <a:chOff x="3335666" y="1040744"/>
                  <a:chExt cx="1059543" cy="983554"/>
                </a:xfrm>
              </p:grpSpPr>
              <p:grpSp>
                <p:nvGrpSpPr>
                  <p:cNvPr id="16" name="Group 15"/>
                  <p:cNvGrpSpPr/>
                  <p:nvPr/>
                </p:nvGrpSpPr>
                <p:grpSpPr>
                  <a:xfrm>
                    <a:off x="3335666" y="1040744"/>
                    <a:ext cx="1059543" cy="983554"/>
                    <a:chOff x="3335666" y="1040744"/>
                    <a:chExt cx="1059543" cy="983554"/>
                  </a:xfrm>
                </p:grpSpPr>
                <p:sp>
                  <p:nvSpPr>
                    <p:cNvPr id="18" name="Rectangle 17"/>
                    <p:cNvSpPr/>
                    <p:nvPr/>
                  </p:nvSpPr>
                  <p:spPr>
                    <a:xfrm>
                      <a:off x="3335666" y="1040744"/>
                      <a:ext cx="1059543" cy="983554"/>
                    </a:xfrm>
                    <a:prstGeom prst="rect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p:txBody>
                </p:sp>
                <p:cxnSp>
                  <p:nvCxnSpPr>
                    <p:cNvPr id="19" name="Straight Connector 18"/>
                    <p:cNvCxnSpPr>
                      <a:stCxn id="18" idx="1"/>
                      <a:endCxn id="18" idx="3"/>
                    </p:cNvCxnSpPr>
                    <p:nvPr/>
                  </p:nvCxnSpPr>
                  <p:spPr>
                    <a:xfrm>
                      <a:off x="3335666" y="1532521"/>
                      <a:ext cx="1059543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" name="Straight Connector 16"/>
                  <p:cNvCxnSpPr>
                    <a:stCxn id="18" idx="2"/>
                    <a:endCxn id="18" idx="0"/>
                  </p:cNvCxnSpPr>
                  <p:nvPr/>
                </p:nvCxnSpPr>
                <p:spPr>
                  <a:xfrm flipV="1">
                    <a:off x="3865438" y="1040744"/>
                    <a:ext cx="0" cy="98355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637117" y="2657725"/>
                  <a:ext cx="48463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" name="Rectangle 10"/>
              <p:cNvSpPr/>
              <p:nvPr/>
            </p:nvSpPr>
            <p:spPr>
              <a:xfrm>
                <a:off x="3110863" y="2030844"/>
                <a:ext cx="969264" cy="969981"/>
              </a:xfrm>
              <a:prstGeom prst="rect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2" name="Rectangle 94"/>
              <p:cNvSpPr>
                <a:spLocks noChangeArrowheads="1"/>
              </p:cNvSpPr>
              <p:nvPr/>
            </p:nvSpPr>
            <p:spPr bwMode="auto">
              <a:xfrm>
                <a:off x="4122799" y="2086595"/>
                <a:ext cx="1003810" cy="1379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600" dirty="0" smtClean="0">
                    <a:solidFill>
                      <a:srgbClr val="000000"/>
                    </a:solidFill>
                  </a:rPr>
                  <a:t>HOR+HOR</a:t>
                </a:r>
                <a:endParaRPr kumimoji="0" lang="en-US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110863" y="2029615"/>
                <a:ext cx="969264" cy="25191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>
                    <a:solidFill>
                      <a:schemeClr val="tx1"/>
                    </a:solidFill>
                  </a:rPr>
                  <a:t>past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4953000" y="1061580"/>
              <a:ext cx="2803931" cy="1939246"/>
              <a:chOff x="2141599" y="1061580"/>
              <a:chExt cx="2803931" cy="1939246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3111520" y="1062809"/>
                <a:ext cx="975614" cy="966806"/>
                <a:chOff x="2933888" y="3391628"/>
                <a:chExt cx="997090" cy="966806"/>
              </a:xfrm>
              <a:noFill/>
            </p:grpSpPr>
            <p:sp>
              <p:nvSpPr>
                <p:cNvPr id="35" name="Rectangle 34"/>
                <p:cNvSpPr/>
                <p:nvPr/>
              </p:nvSpPr>
              <p:spPr>
                <a:xfrm>
                  <a:off x="2933888" y="3391628"/>
                  <a:ext cx="990600" cy="966806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/>
                </a:p>
              </p:txBody>
            </p:sp>
            <p:cxnSp>
              <p:nvCxnSpPr>
                <p:cNvPr id="36" name="Straight Connector 35"/>
                <p:cNvCxnSpPr/>
                <p:nvPr/>
              </p:nvCxnSpPr>
              <p:spPr>
                <a:xfrm flipH="1">
                  <a:off x="2940378" y="3620589"/>
                  <a:ext cx="990600" cy="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Rectangle 23"/>
              <p:cNvSpPr/>
              <p:nvPr/>
            </p:nvSpPr>
            <p:spPr>
              <a:xfrm>
                <a:off x="2141599" y="1061580"/>
                <a:ext cx="969264" cy="96926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hangingPunct="0"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grpSp>
            <p:nvGrpSpPr>
              <p:cNvPr id="25" name="Group 24"/>
              <p:cNvGrpSpPr/>
              <p:nvPr/>
            </p:nvGrpSpPr>
            <p:grpSpPr>
              <a:xfrm>
                <a:off x="2141599" y="2031562"/>
                <a:ext cx="969264" cy="969264"/>
                <a:chOff x="2152485" y="2405810"/>
                <a:chExt cx="969264" cy="969264"/>
              </a:xfrm>
            </p:grpSpPr>
            <p:grpSp>
              <p:nvGrpSpPr>
                <p:cNvPr id="29" name="Group 28"/>
                <p:cNvGrpSpPr/>
                <p:nvPr/>
              </p:nvGrpSpPr>
              <p:grpSpPr>
                <a:xfrm>
                  <a:off x="2152485" y="2405810"/>
                  <a:ext cx="969264" cy="969264"/>
                  <a:chOff x="3335666" y="1040744"/>
                  <a:chExt cx="1059543" cy="983554"/>
                </a:xfrm>
              </p:grpSpPr>
              <p:grpSp>
                <p:nvGrpSpPr>
                  <p:cNvPr id="31" name="Group 30"/>
                  <p:cNvGrpSpPr/>
                  <p:nvPr/>
                </p:nvGrpSpPr>
                <p:grpSpPr>
                  <a:xfrm>
                    <a:off x="3335666" y="1040744"/>
                    <a:ext cx="1059543" cy="983554"/>
                    <a:chOff x="3335666" y="1040744"/>
                    <a:chExt cx="1059543" cy="983554"/>
                  </a:xfrm>
                </p:grpSpPr>
                <p:sp>
                  <p:nvSpPr>
                    <p:cNvPr id="33" name="Rectangle 32"/>
                    <p:cNvSpPr/>
                    <p:nvPr/>
                  </p:nvSpPr>
                  <p:spPr>
                    <a:xfrm>
                      <a:off x="3335666" y="1040744"/>
                      <a:ext cx="1059543" cy="983554"/>
                    </a:xfrm>
                    <a:prstGeom prst="rect">
                      <a:avLst/>
                    </a:prstGeom>
                    <a:no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 </a:t>
                      </a:r>
                    </a:p>
                  </p:txBody>
                </p:sp>
                <p:cxnSp>
                  <p:nvCxnSpPr>
                    <p:cNvPr id="34" name="Straight Connector 33"/>
                    <p:cNvCxnSpPr>
                      <a:stCxn id="33" idx="1"/>
                      <a:endCxn id="33" idx="3"/>
                    </p:cNvCxnSpPr>
                    <p:nvPr/>
                  </p:nvCxnSpPr>
                  <p:spPr>
                    <a:xfrm>
                      <a:off x="3335666" y="1532521"/>
                      <a:ext cx="1059543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2" name="Straight Connector 31"/>
                  <p:cNvCxnSpPr>
                    <a:stCxn id="33" idx="2"/>
                    <a:endCxn id="33" idx="0"/>
                  </p:cNvCxnSpPr>
                  <p:nvPr/>
                </p:nvCxnSpPr>
                <p:spPr>
                  <a:xfrm flipV="1">
                    <a:off x="3865438" y="1040744"/>
                    <a:ext cx="0" cy="98355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2637117" y="2657725"/>
                  <a:ext cx="48463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Rectangle 25"/>
              <p:cNvSpPr/>
              <p:nvPr/>
            </p:nvSpPr>
            <p:spPr>
              <a:xfrm>
                <a:off x="3110863" y="2030844"/>
                <a:ext cx="969264" cy="969981"/>
              </a:xfrm>
              <a:prstGeom prst="rect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27" name="Rectangle 94"/>
              <p:cNvSpPr>
                <a:spLocks noChangeArrowheads="1"/>
              </p:cNvSpPr>
              <p:nvPr/>
            </p:nvSpPr>
            <p:spPr bwMode="auto">
              <a:xfrm>
                <a:off x="4185300" y="2086595"/>
                <a:ext cx="760230" cy="1379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600" dirty="0" smtClean="0">
                    <a:solidFill>
                      <a:srgbClr val="000000"/>
                    </a:solidFill>
                  </a:rPr>
                  <a:t>HOR_UP</a:t>
                </a:r>
                <a:endParaRPr kumimoji="0" lang="en-US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3110863" y="2029615"/>
                <a:ext cx="969264" cy="25191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>
                    <a:solidFill>
                      <a:schemeClr val="tx1"/>
                    </a:solidFill>
                  </a:rPr>
                  <a:t>present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7" name="Straight Connector 36"/>
            <p:cNvCxnSpPr/>
            <p:nvPr/>
          </p:nvCxnSpPr>
          <p:spPr>
            <a:xfrm>
              <a:off x="1807464" y="2516194"/>
              <a:ext cx="969264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 rot="16200000" flipH="1" flipV="1">
              <a:off x="6892185" y="1062809"/>
              <a:ext cx="969264" cy="96926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hangingPunct="0">
                <a:spcAft>
                  <a:spcPts val="0"/>
                </a:spcAft>
              </a:pPr>
              <a:r>
                <a:rPr lang="en-US" sz="1000" dirty="0">
                  <a:effectLst/>
                  <a:latin typeface="Times"/>
                  <a:ea typeface="Times New Roman"/>
                  <a:cs typeface="Times New Roman"/>
                </a:rPr>
                <a:t> </a:t>
              </a:r>
            </a:p>
          </p:txBody>
        </p:sp>
        <p:cxnSp>
          <p:nvCxnSpPr>
            <p:cNvPr id="39" name="Curved Connector 38"/>
            <p:cNvCxnSpPr>
              <a:stCxn id="20" idx="2"/>
              <a:endCxn id="35" idx="2"/>
            </p:cNvCxnSpPr>
            <p:nvPr/>
          </p:nvCxnSpPr>
          <p:spPr>
            <a:xfrm rot="16200000" flipH="1">
              <a:off x="4350153" y="-27785"/>
              <a:ext cx="12700" cy="4114800"/>
            </a:xfrm>
            <a:prstGeom prst="curvedConnector3">
              <a:avLst>
                <a:gd name="adj1" fmla="val -4400000"/>
              </a:avLst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4874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 Speed-Ups (2/2)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4274" y="742941"/>
                <a:ext cx="8583613" cy="3883026"/>
              </a:xfrm>
            </p:spPr>
            <p:txBody>
              <a:bodyPr/>
              <a:lstStyle/>
              <a:p>
                <a:pPr lvl="1"/>
                <a:r>
                  <a:rPr lang="en-US" sz="1600" b="1" dirty="0" smtClean="0"/>
                  <a:t>Heuristics:</a:t>
                </a:r>
                <a:endParaRPr lang="en-US" sz="1600" b="1" dirty="0"/>
              </a:p>
              <a:p>
                <a:pPr lvl="2"/>
                <a:r>
                  <a:rPr lang="en-US" dirty="0" smtClean="0"/>
                  <a:t>If( </a:t>
                </a:r>
                <a:r>
                  <a:rPr lang="en-US" dirty="0" err="1" smtClean="0"/>
                  <a:t>RDCost</a:t>
                </a:r>
                <a:r>
                  <a:rPr lang="en-US" dirty="0" smtClean="0"/>
                  <a:t>(HOR_SPLIT) &gt;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smtClean="0">
                        <a:latin typeface="Cambria Math"/>
                        <a:ea typeface="Cambria Math"/>
                      </a:rPr>
                      <m:t>α</m:t>
                    </m:r>
                    <m:r>
                      <a:rPr lang="en-US" i="1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 err="1" smtClean="0"/>
                  <a:t>RDCost</a:t>
                </a:r>
                <a:r>
                  <a:rPr lang="en-US" dirty="0" smtClean="0"/>
                  <a:t>(NO_SPLIT) )  then </a:t>
                </a:r>
                <a:r>
                  <a:rPr lang="en-US" dirty="0"/>
                  <a:t>d</a:t>
                </a:r>
                <a:r>
                  <a:rPr lang="en-US" dirty="0" smtClean="0"/>
                  <a:t>isable asymmetric horizontal</a:t>
                </a:r>
              </a:p>
              <a:p>
                <a:pPr lvl="2"/>
                <a:r>
                  <a:rPr lang="en-US" dirty="0"/>
                  <a:t>If( </a:t>
                </a:r>
                <a:r>
                  <a:rPr lang="en-US" dirty="0" err="1" smtClean="0"/>
                  <a:t>RDCost</a:t>
                </a:r>
                <a:r>
                  <a:rPr lang="en-US" dirty="0" smtClean="0"/>
                  <a:t>(VER_SPLIT</a:t>
                </a:r>
                <a:r>
                  <a:rPr lang="en-US" dirty="0"/>
                  <a:t>) &gt;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/>
                        <a:ea typeface="Cambria Math"/>
                      </a:rPr>
                      <m:t>α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 err="1" smtClean="0"/>
                  <a:t>RDCost</a:t>
                </a:r>
                <a:r>
                  <a:rPr lang="en-US" dirty="0" smtClean="0"/>
                  <a:t>(NO_SPLIT) )   then </a:t>
                </a:r>
                <a:r>
                  <a:rPr lang="en-US" dirty="0"/>
                  <a:t>d</a:t>
                </a:r>
                <a:r>
                  <a:rPr lang="en-US" dirty="0" smtClean="0"/>
                  <a:t>isable </a:t>
                </a:r>
                <a:r>
                  <a:rPr lang="en-US" dirty="0"/>
                  <a:t>asymmetric </a:t>
                </a:r>
                <a:r>
                  <a:rPr lang="en-US" dirty="0" smtClean="0"/>
                  <a:t>vertical</a:t>
                </a:r>
              </a:p>
              <a:p>
                <a:pPr lvl="2"/>
                <a:r>
                  <a:rPr lang="en-US" dirty="0" smtClean="0"/>
                  <a:t>If</a:t>
                </a:r>
                <a:r>
                  <a:rPr lang="en-US" dirty="0"/>
                  <a:t>( </a:t>
                </a:r>
                <a:r>
                  <a:rPr lang="en-US" dirty="0" err="1"/>
                  <a:t>RDCost</a:t>
                </a:r>
                <a:r>
                  <a:rPr lang="en-US" dirty="0"/>
                  <a:t>(HOR_SPLIT) &gt;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smtClean="0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 smtClean="0"/>
                  <a:t>RDCost</a:t>
                </a:r>
                <a:r>
                  <a:rPr lang="en-US" dirty="0" smtClean="0"/>
                  <a:t>(VER_SPLIT</a:t>
                </a:r>
                <a:r>
                  <a:rPr lang="en-US" dirty="0"/>
                  <a:t>) </a:t>
                </a:r>
                <a:r>
                  <a:rPr lang="en-US" dirty="0" smtClean="0"/>
                  <a:t>)   then </a:t>
                </a:r>
                <a:r>
                  <a:rPr lang="en-US" dirty="0"/>
                  <a:t>d</a:t>
                </a:r>
                <a:r>
                  <a:rPr lang="en-US" dirty="0" smtClean="0"/>
                  <a:t>isable </a:t>
                </a:r>
                <a:r>
                  <a:rPr lang="en-US" dirty="0"/>
                  <a:t>asymmetric horizontal</a:t>
                </a:r>
              </a:p>
              <a:p>
                <a:pPr lvl="2"/>
                <a:r>
                  <a:rPr lang="en-US" dirty="0"/>
                  <a:t>If( </a:t>
                </a:r>
                <a:r>
                  <a:rPr lang="en-US" dirty="0" err="1"/>
                  <a:t>RDCost</a:t>
                </a:r>
                <a:r>
                  <a:rPr lang="en-US" dirty="0"/>
                  <a:t>(VER_SPLIT) &gt;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 ×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 smtClean="0"/>
                  <a:t>RDCost</a:t>
                </a:r>
                <a:r>
                  <a:rPr lang="en-US" dirty="0" smtClean="0"/>
                  <a:t>(HOR_SPLIT</a:t>
                </a:r>
                <a:r>
                  <a:rPr lang="en-US" dirty="0"/>
                  <a:t>) </a:t>
                </a:r>
                <a:r>
                  <a:rPr lang="en-US" dirty="0" smtClean="0"/>
                  <a:t>)  then </a:t>
                </a:r>
                <a:r>
                  <a:rPr lang="en-US" dirty="0"/>
                  <a:t>d</a:t>
                </a:r>
                <a:r>
                  <a:rPr lang="en-US" dirty="0" smtClean="0"/>
                  <a:t>isable </a:t>
                </a:r>
                <a:r>
                  <a:rPr lang="en-US" dirty="0"/>
                  <a:t>asymmetric </a:t>
                </a:r>
                <a:r>
                  <a:rPr lang="en-US" dirty="0" smtClean="0"/>
                  <a:t>vertical</a:t>
                </a:r>
                <a:endParaRPr lang="en-US" dirty="0"/>
              </a:p>
              <a:p>
                <a:pPr marL="0" lvl="1" indent="0">
                  <a:buNone/>
                </a:pPr>
                <a:endParaRPr lang="en-US" sz="1600" b="1" dirty="0" smtClean="0"/>
              </a:p>
              <a:p>
                <a:pPr lvl="1"/>
                <a:r>
                  <a:rPr lang="en-US" sz="1600" b="1" dirty="0" smtClean="0"/>
                  <a:t>Use of « Remove Redundant BT structure » in INTRA:</a:t>
                </a:r>
              </a:p>
              <a:p>
                <a:pPr lvl="2"/>
                <a:r>
                  <a:rPr lang="en-US" sz="1600" dirty="0" smtClean="0"/>
                  <a:t>Improved as follows</a:t>
                </a:r>
                <a:endParaRPr lang="en-US" sz="16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4274" y="742941"/>
                <a:ext cx="8583613" cy="388302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699" y="2526712"/>
            <a:ext cx="1042670" cy="1066800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669" y="3339457"/>
            <a:ext cx="2280285" cy="1286510"/>
          </a:xfrm>
          <a:prstGeom prst="rect">
            <a:avLst/>
          </a:prstGeom>
          <a:noFill/>
        </p:spPr>
      </p:pic>
      <p:grpSp>
        <p:nvGrpSpPr>
          <p:cNvPr id="10" name="Group 9"/>
          <p:cNvGrpSpPr/>
          <p:nvPr/>
        </p:nvGrpSpPr>
        <p:grpSpPr>
          <a:xfrm>
            <a:off x="7317709" y="2236587"/>
            <a:ext cx="702436" cy="240165"/>
            <a:chOff x="7317709" y="2236587"/>
            <a:chExt cx="702436" cy="240165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7406033" y="2476752"/>
              <a:ext cx="521335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317709" y="2236587"/>
              <a:ext cx="7024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dirty="0" err="1" smtClean="0">
                  <a:latin typeface="Trebuchet MS" panose="020B0603020202020204" pitchFamily="34" charset="0"/>
                </a:rPr>
                <a:t>MinBTSize</a:t>
              </a:r>
              <a:endParaRPr lang="en-US" sz="900" dirty="0" smtClean="0">
                <a:latin typeface="Trebuchet MS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111772" y="3357872"/>
            <a:ext cx="2074433" cy="1249680"/>
            <a:chOff x="4111772" y="3357872"/>
            <a:chExt cx="2074433" cy="1249680"/>
          </a:xfrm>
        </p:grpSpPr>
        <p:pic>
          <p:nvPicPr>
            <p:cNvPr id="7" name="Picture 6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7820" y="3357872"/>
              <a:ext cx="1048385" cy="1249680"/>
            </a:xfrm>
            <a:prstGeom prst="rect">
              <a:avLst/>
            </a:prstGeom>
            <a:noFill/>
          </p:spPr>
        </p:pic>
        <p:sp>
          <p:nvSpPr>
            <p:cNvPr id="11" name="Right Arrow 10"/>
            <p:cNvSpPr/>
            <p:nvPr/>
          </p:nvSpPr>
          <p:spPr>
            <a:xfrm>
              <a:off x="4111772" y="3865449"/>
              <a:ext cx="714564" cy="234526"/>
            </a:xfrm>
            <a:prstGeom prst="rightArrow">
              <a:avLst/>
            </a:prstGeom>
            <a:solidFill>
              <a:srgbClr val="98A4AB"/>
            </a:solidFill>
            <a:ln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304731" y="3593512"/>
            <a:ext cx="357281" cy="389200"/>
            <a:chOff x="5304731" y="3593512"/>
            <a:chExt cx="357281" cy="3892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5304731" y="3593512"/>
              <a:ext cx="357281" cy="2719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5304731" y="3593512"/>
              <a:ext cx="357281" cy="389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20318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84274" y="742941"/>
            <a:ext cx="8583613" cy="3883026"/>
          </a:xfrm>
        </p:spPr>
        <p:txBody>
          <a:bodyPr/>
          <a:lstStyle/>
          <a:p>
            <a:pPr lvl="1"/>
            <a:r>
              <a:rPr lang="en-US" sz="1600" b="1" dirty="0" smtClean="0"/>
              <a:t>Full RD search:</a:t>
            </a:r>
          </a:p>
          <a:p>
            <a:pPr marL="0" lvl="1" indent="0">
              <a:buNone/>
            </a:pPr>
            <a:endParaRPr lang="en-US" sz="1600" b="1" dirty="0" smtClean="0"/>
          </a:p>
          <a:p>
            <a:pPr marL="0" lvl="1" indent="0">
              <a:buNone/>
            </a:pPr>
            <a:endParaRPr lang="en-US" sz="1600" b="1" dirty="0" smtClean="0"/>
          </a:p>
          <a:p>
            <a:pPr marL="0" lvl="1" indent="0">
              <a:buNone/>
            </a:pPr>
            <a:endParaRPr lang="en-US" sz="1600" b="1" dirty="0" smtClean="0"/>
          </a:p>
          <a:p>
            <a:pPr marL="0" lvl="1" indent="0">
              <a:buNone/>
            </a:pPr>
            <a:endParaRPr lang="en-US" sz="1600" b="1" dirty="0" smtClean="0"/>
          </a:p>
          <a:p>
            <a:pPr marL="0" lvl="1" indent="0">
              <a:buNone/>
            </a:pPr>
            <a:endParaRPr lang="en-US" sz="1600" b="1" dirty="0" smtClean="0"/>
          </a:p>
          <a:p>
            <a:pPr lvl="1"/>
            <a:r>
              <a:rPr lang="en-US" sz="1600" b="1" dirty="0" smtClean="0"/>
              <a:t>With speed-ups: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Performances over unchanged JEM-3.0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091" y="1305420"/>
            <a:ext cx="5943600" cy="136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592" y="3144073"/>
            <a:ext cx="5943600" cy="136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8863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553</Words>
  <Application>Microsoft Office PowerPoint</Application>
  <PresentationFormat>On-screen Show (16:9)</PresentationFormat>
  <Paragraphs>114</Paragraphs>
  <Slides>12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2013_Technicolor</vt:lpstr>
      <vt:lpstr>Visio.Drawing.11</vt:lpstr>
      <vt:lpstr>Asymmetric Coding Units in QTBT</vt:lpstr>
      <vt:lpstr>Introduction</vt:lpstr>
      <vt:lpstr>Proposal</vt:lpstr>
      <vt:lpstr>Binary-Tree Syntax arrangement</vt:lpstr>
      <vt:lpstr>JEM-3.0 Other Adaptations</vt:lpstr>
      <vt:lpstr>JEM-3.0 Other Adaptations</vt:lpstr>
      <vt:lpstr>Encoder Speed-Ups (1/2)</vt:lpstr>
      <vt:lpstr>Encoder Speed-Ups (2/2)</vt:lpstr>
      <vt:lpstr>Performances over unchanged JEM-3.0</vt:lpstr>
      <vt:lpstr>Performances over (JEM-3.0 + MaxBTSizeISliceC=64)</vt:lpstr>
      <vt:lpstr>On trade-off between Encoding Time and Coding Efficiency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2016-10-10T16:04:26Z</dcterms:modified>
</cp:coreProperties>
</file>