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256" r:id="rId2"/>
    <p:sldId id="267" r:id="rId3"/>
    <p:sldId id="266" r:id="rId4"/>
    <p:sldId id="274" r:id="rId5"/>
    <p:sldId id="273" r:id="rId6"/>
    <p:sldId id="265" r:id="rId7"/>
  </p:sldIdLst>
  <p:sldSz cx="9144000" cy="6858000" type="screen4x3"/>
  <p:notesSz cx="6858000" cy="9144000"/>
  <p:embeddedFontLst>
    <p:embeddedFont>
      <p:font typeface="삼성긴고딕 Bold" panose="020B0600000101010101" charset="-127"/>
      <p:regular r:id="rId10"/>
    </p:embeddedFont>
    <p:embeddedFont>
      <p:font typeface="삼성긴고딕 Medium" panose="020B0600000101010101" charset="-127"/>
      <p:regular r:id="rId11"/>
    </p:embeddedFont>
    <p:embeddedFont>
      <p:font typeface="맑은 고딕" panose="020B0503020000020004" pitchFamily="50" charset="-127"/>
      <p:regular r:id="rId12"/>
      <p:bold r:id="rId13"/>
    </p:embeddedFont>
  </p:embeddedFontLst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00"/>
    <a:srgbClr val="88A9D2"/>
    <a:srgbClr val="FFFF66"/>
    <a:srgbClr val="4F81BD"/>
    <a:srgbClr val="1051B7"/>
    <a:srgbClr val="EBF0F9"/>
    <a:srgbClr val="041D4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7" d="100"/>
          <a:sy n="67" d="100"/>
        </p:scale>
        <p:origin x="45" y="4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86" d="100"/>
          <a:sy n="86" d="100"/>
        </p:scale>
        <p:origin x="-3792" y="-8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font" Target="fonts/font4.fntdata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font" Target="fonts/font3.fntdata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2.fntdata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font" Target="fonts/font1.fntdata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7D11F29-C7FE-4C10-B56E-458D2AEFAA82}" type="datetimeFigureOut">
              <a:rPr lang="ko-KR" altLang="en-US" smtClean="0"/>
              <a:t>2016-10-14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088C2DE-0E87-4582-95E3-9C39973E7C8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8093976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F39BA0D-1B65-4EC0-AA76-4BBC3B7409B9}" type="datetimeFigureOut">
              <a:rPr lang="ko-KR" altLang="en-US" smtClean="0"/>
              <a:t>2016-10-14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04A93FB-ABC8-4DB8-AF76-B8DFE9B83B0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8878541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4A93FB-ABC8-4DB8-AF76-B8DFE9B83B0C}" type="slidenum">
              <a:rPr lang="ko-KR" altLang="en-US" smtClean="0"/>
              <a:t>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3852968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부제목 2"/>
          <p:cNvSpPr>
            <a:spLocks noGrp="1"/>
          </p:cNvSpPr>
          <p:nvPr>
            <p:ph type="subTitle" idx="1" hasCustomPrompt="1"/>
          </p:nvPr>
        </p:nvSpPr>
        <p:spPr>
          <a:xfrm>
            <a:off x="5149205" y="5013176"/>
            <a:ext cx="170392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lvl1pPr marL="0" indent="0">
              <a:buNone/>
              <a:defRPr lang="ko-KR" altLang="en-US" sz="2400" b="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prstClr val="white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</a:lstStyle>
          <a:p>
            <a:pPr marL="0" lvl="0"/>
            <a:r>
              <a:rPr lang="en-US" altLang="ko-KR" dirty="0" smtClean="0"/>
              <a:t>2016.01.11</a:t>
            </a:r>
            <a:endParaRPr lang="ko-KR" altLang="en-US" dirty="0"/>
          </a:p>
        </p:txBody>
      </p:sp>
      <p:sp>
        <p:nvSpPr>
          <p:cNvPr id="2" name="제목 1"/>
          <p:cNvSpPr>
            <a:spLocks noGrp="1"/>
          </p:cNvSpPr>
          <p:nvPr>
            <p:ph type="ctrTitle" hasCustomPrompt="1"/>
          </p:nvPr>
        </p:nvSpPr>
        <p:spPr>
          <a:xfrm>
            <a:off x="1541304" y="2132856"/>
            <a:ext cx="6199048" cy="861659"/>
          </a:xfrm>
          <a:prstGeom prst="rect">
            <a:avLst/>
          </a:prstGeom>
          <a:noFill/>
        </p:spPr>
        <p:txBody>
          <a:bodyPr wrap="square" lIns="91324" tIns="45663" rIns="91324" bIns="45663" rtlCol="0">
            <a:spAutoFit/>
          </a:bodyPr>
          <a:lstStyle>
            <a:lvl1pPr algn="ctr">
              <a:defRPr lang="ko-KR" altLang="en-US" sz="4800" dirty="0">
                <a:ln>
                  <a:noFill/>
                </a:ln>
                <a:solidFill>
                  <a:schemeClr val="bg1"/>
                </a:solidFill>
                <a:effectLst/>
                <a:latin typeface="Arial" panose="020B0604020202020204" pitchFamily="34" charset="0"/>
                <a:ea typeface="삼성긴고딕 Bold" panose="020B0600000101010101" pitchFamily="50" charset="-127"/>
                <a:cs typeface="Arial" panose="020B0604020202020204" pitchFamily="34" charset="0"/>
              </a:defRPr>
            </a:lvl1pPr>
          </a:lstStyle>
          <a:p>
            <a:pPr marL="0" lvl="0" algn="l"/>
            <a:r>
              <a:rPr lang="en-US" altLang="ko-KR" dirty="0" smtClean="0"/>
              <a:t>Master Title</a:t>
            </a:r>
            <a:endParaRPr lang="ko-KR" altLang="en-US" dirty="0"/>
          </a:p>
        </p:txBody>
      </p:sp>
      <p:pic>
        <p:nvPicPr>
          <p:cNvPr id="58" name="Picture 13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999809" y="260648"/>
            <a:ext cx="851042" cy="14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62" name="직선 연결선 61"/>
          <p:cNvCxnSpPr/>
          <p:nvPr userDrawn="1"/>
        </p:nvCxnSpPr>
        <p:spPr>
          <a:xfrm>
            <a:off x="5148064" y="5013176"/>
            <a:ext cx="3995936" cy="0"/>
          </a:xfrm>
          <a:prstGeom prst="line">
            <a:avLst/>
          </a:prstGeom>
          <a:ln w="3175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3721380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텍스트 개체 틀 2"/>
          <p:cNvSpPr>
            <a:spLocks noGrp="1"/>
          </p:cNvSpPr>
          <p:nvPr userDrawn="1">
            <p:ph type="body" idx="1" hasCustomPrompt="1"/>
          </p:nvPr>
        </p:nvSpPr>
        <p:spPr>
          <a:xfrm>
            <a:off x="1835696" y="1556792"/>
            <a:ext cx="7200800" cy="792088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 anchor="t"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31750" prstMaterial="matte">
              <a:bevelT w="0" h="50800" prst="artDeco"/>
              <a:contourClr>
                <a:schemeClr val="accent2">
                  <a:tint val="20000"/>
                </a:schemeClr>
              </a:contourClr>
            </a:sp3d>
          </a:bodyPr>
          <a:lstStyle>
            <a:lvl1pPr marL="0" indent="0">
              <a:buFontTx/>
              <a:buNone/>
              <a:defRPr kumimoji="1" lang="ko-KR" altLang="en-US" sz="3200" b="1" baseline="0" dirty="0" smtClean="0">
                <a:ln w="11430"/>
                <a:solidFill>
                  <a:schemeClr val="tx2">
                    <a:lumMod val="75000"/>
                  </a:schemeClr>
                </a:solidFill>
                <a:effectLst/>
                <a:latin typeface="Arial" panose="020B0604020202020204" pitchFamily="34" charset="0"/>
                <a:ea typeface="삼성긴고딕 Bold" panose="020B0600000101010101" pitchFamily="50" charset="-127"/>
                <a:cs typeface="Arial" panose="020B0604020202020204" pitchFamily="34" charset="0"/>
              </a:defRPr>
            </a:lvl1pPr>
          </a:lstStyle>
          <a:p>
            <a:pPr marL="457200" lvl="0" indent="-4572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AutoNum type="arabicPeriod"/>
            </a:pPr>
            <a:r>
              <a:rPr lang="en-US" altLang="ko-KR" dirty="0" smtClean="0"/>
              <a:t>Master Text</a:t>
            </a:r>
            <a:endParaRPr lang="ko-KR" altLang="en-US" dirty="0" smtClean="0"/>
          </a:p>
        </p:txBody>
      </p:sp>
      <p:sp>
        <p:nvSpPr>
          <p:cNvPr id="16" name="제목 1"/>
          <p:cNvSpPr>
            <a:spLocks noGrp="1"/>
          </p:cNvSpPr>
          <p:nvPr userDrawn="1">
            <p:ph type="title" hasCustomPrompt="1"/>
          </p:nvPr>
        </p:nvSpPr>
        <p:spPr>
          <a:xfrm>
            <a:off x="400000" y="0"/>
            <a:ext cx="7196336" cy="1362075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 anchor="ctr"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31750" prstMaterial="matte">
              <a:bevelT w="0" h="50800" prst="artDeco"/>
              <a:contourClr>
                <a:schemeClr val="accent2">
                  <a:tint val="20000"/>
                </a:schemeClr>
              </a:contourClr>
            </a:sp3d>
          </a:bodyPr>
          <a:lstStyle>
            <a:lvl1pPr algn="l">
              <a:defRPr kumimoji="1" lang="ko-KR" altLang="en-US" sz="4400" b="1" spc="-180" baseline="0" dirty="0">
                <a:ln w="11430"/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</a:lstStyle>
          <a:p>
            <a:pPr marL="0" lvl="0" fontAlgn="base">
              <a:spcAft>
                <a:spcPct val="0"/>
              </a:spcAft>
            </a:pPr>
            <a:r>
              <a:rPr lang="en-US" altLang="ko-KR" dirty="0" smtClean="0"/>
              <a:t>Master Title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78956388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구역 머리글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69"/>
          <a:stretch/>
        </p:blipFill>
        <p:spPr>
          <a:xfrm>
            <a:off x="-1923" y="0"/>
            <a:ext cx="9145923" cy="6858000"/>
          </a:xfrm>
          <a:prstGeom prst="rect">
            <a:avLst/>
          </a:prstGeom>
        </p:spPr>
      </p:pic>
      <p:sp>
        <p:nvSpPr>
          <p:cNvPr id="28" name="제목 1"/>
          <p:cNvSpPr>
            <a:spLocks noGrp="1"/>
          </p:cNvSpPr>
          <p:nvPr>
            <p:ph type="title" hasCustomPrompt="1"/>
          </p:nvPr>
        </p:nvSpPr>
        <p:spPr>
          <a:xfrm>
            <a:off x="179512" y="107252"/>
            <a:ext cx="7704856" cy="5297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>
              <a:defRPr kumimoji="0" lang="ko-KR" altLang="en-US" sz="2800" b="1" i="0" u="none" strike="noStrike" cap="none" spc="0" normalizeH="0" baseline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anose="020B0604020202020204" pitchFamily="34" charset="0"/>
                <a:ea typeface="맑은 고딕"/>
                <a:cs typeface="Arial" panose="020B0604020202020204" pitchFamily="34" charset="0"/>
              </a:defRPr>
            </a:lvl1pPr>
          </a:lstStyle>
          <a:p>
            <a:pPr marL="0" marR="0" lvl="0" indent="0" algn="l" fontAlgn="auto">
              <a:lnSpc>
                <a:spcPct val="100000"/>
              </a:lnSpc>
              <a:spcAft>
                <a:spcPts val="0"/>
              </a:spcAft>
              <a:buClrTx/>
              <a:buSzTx/>
              <a:buFontTx/>
              <a:tabLst/>
            </a:pPr>
            <a:r>
              <a:rPr lang="en-US" altLang="ko-KR" dirty="0" smtClean="0"/>
              <a:t>Title </a:t>
            </a:r>
            <a:endParaRPr lang="ko-KR" altLang="en-US" dirty="0"/>
          </a:p>
        </p:txBody>
      </p:sp>
      <p:sp>
        <p:nvSpPr>
          <p:cNvPr id="26" name="내용 개체 틀 2"/>
          <p:cNvSpPr>
            <a:spLocks noGrp="1"/>
          </p:cNvSpPr>
          <p:nvPr>
            <p:ph idx="13" hasCustomPrompt="1"/>
          </p:nvPr>
        </p:nvSpPr>
        <p:spPr>
          <a:xfrm>
            <a:off x="188218" y="861095"/>
            <a:ext cx="8795320" cy="5544616"/>
          </a:xfrm>
          <a:prstGeom prst="rect">
            <a:avLst/>
          </a:prstGeom>
        </p:spPr>
        <p:txBody>
          <a:bodyPr/>
          <a:lstStyle>
            <a:lvl1pPr marL="265113" indent="-265113">
              <a:lnSpc>
                <a:spcPct val="160000"/>
              </a:lnSpc>
              <a:spcBef>
                <a:spcPts val="0"/>
              </a:spcBef>
              <a:buSzPct val="110000"/>
              <a:buFontTx/>
              <a:buBlip>
                <a:blip r:embed="rId3"/>
              </a:buBlip>
              <a:defRPr sz="1800" b="1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04825" indent="-200025">
              <a:lnSpc>
                <a:spcPct val="160000"/>
              </a:lnSpc>
              <a:spcBef>
                <a:spcPts val="0"/>
              </a:spcBef>
              <a:buSzPct val="110000"/>
              <a:buFont typeface="맑은 고딕" panose="020B0503020000020004" pitchFamily="50" charset="-127"/>
              <a:buChar char="-"/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714375" indent="-152400">
              <a:lnSpc>
                <a:spcPct val="160000"/>
              </a:lnSpc>
              <a:spcBef>
                <a:spcPts val="0"/>
              </a:spcBef>
              <a:buSzPct val="110000"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19138" indent="-177800">
              <a:defRPr sz="1400"/>
            </a:lvl4pPr>
          </a:lstStyle>
          <a:p>
            <a:pPr lvl="0"/>
            <a:r>
              <a:rPr lang="en-US" altLang="ko-KR" dirty="0" smtClean="0"/>
              <a:t>Master Text</a:t>
            </a:r>
            <a:endParaRPr lang="ko-KR" altLang="en-US" dirty="0" smtClean="0"/>
          </a:p>
          <a:p>
            <a:pPr lvl="1"/>
            <a:r>
              <a:rPr lang="en-US" altLang="ko-KR" dirty="0" smtClean="0"/>
              <a:t>Second level</a:t>
            </a:r>
            <a:endParaRPr lang="ko-KR" altLang="en-US" dirty="0" smtClean="0"/>
          </a:p>
          <a:p>
            <a:pPr lvl="2"/>
            <a:r>
              <a:rPr lang="en-US" altLang="ko-KR" dirty="0" smtClean="0"/>
              <a:t>Third level</a:t>
            </a:r>
            <a:endParaRPr lang="ko-KR" altLang="en-US" dirty="0" smtClean="0"/>
          </a:p>
        </p:txBody>
      </p:sp>
      <p:sp>
        <p:nvSpPr>
          <p:cNvPr id="8" name="TextBox 7"/>
          <p:cNvSpPr txBox="1"/>
          <p:nvPr userDrawn="1"/>
        </p:nvSpPr>
        <p:spPr>
          <a:xfrm>
            <a:off x="147652" y="6590810"/>
            <a:ext cx="3881438" cy="211203"/>
          </a:xfrm>
          <a:prstGeom prst="rect">
            <a:avLst/>
          </a:prstGeom>
          <a:noFill/>
          <a:ln>
            <a:noFill/>
          </a:ln>
        </p:spPr>
        <p:txBody>
          <a:bodyPr wrap="none" lIns="36000" tIns="36000" rIns="36000" bIns="36000" rtlCol="0">
            <a:spAutoFit/>
          </a:bodyPr>
          <a:lstStyle/>
          <a:p>
            <a:r>
              <a:rPr lang="en-US" altLang="ko-KR" sz="900" b="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맑은 고딕" panose="020B0503020000020004" pitchFamily="50" charset="-127"/>
                <a:cs typeface="Arial" panose="020B0604020202020204" pitchFamily="34" charset="0"/>
              </a:rPr>
              <a:t>ⓒ </a:t>
            </a:r>
            <a:r>
              <a:rPr lang="en-US" altLang="ko-KR" sz="900" b="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맑은 고딕" panose="020B0503020000020004" pitchFamily="50" charset="-127"/>
                <a:cs typeface="Arial" panose="020B0604020202020204" pitchFamily="34" charset="0"/>
              </a:rPr>
              <a:t>2016. Digital Media &amp; Communications R&amp;D</a:t>
            </a:r>
            <a:r>
              <a:rPr lang="en-US" altLang="ko-KR" sz="900" b="0" baseline="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맑은 고딕" panose="020B0503020000020004" pitchFamily="50" charset="-127"/>
                <a:cs typeface="Arial" panose="020B0604020202020204" pitchFamily="34" charset="0"/>
              </a:rPr>
              <a:t> Center.</a:t>
            </a:r>
            <a:r>
              <a:rPr lang="en-US" altLang="ko-KR" sz="900" b="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맑은 고딕" panose="020B0503020000020004" pitchFamily="50" charset="-127"/>
                <a:cs typeface="Arial" panose="020B0604020202020204" pitchFamily="34" charset="0"/>
              </a:rPr>
              <a:t> All </a:t>
            </a:r>
            <a:r>
              <a:rPr lang="en-US" altLang="ko-KR" sz="900" b="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맑은 고딕" panose="020B0503020000020004" pitchFamily="50" charset="-127"/>
                <a:cs typeface="Arial" panose="020B0604020202020204" pitchFamily="34" charset="0"/>
              </a:rPr>
              <a:t>rights reserved.</a:t>
            </a:r>
            <a:endParaRPr lang="ko-KR" altLang="en-US" sz="9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맑은 고딕" panose="020B0503020000020004" pitchFamily="50" charset="-127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1618126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구역 머리글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9028"/>
          <a:stretch/>
        </p:blipFill>
        <p:spPr>
          <a:xfrm>
            <a:off x="-11447" y="0"/>
            <a:ext cx="9155448" cy="752475"/>
          </a:xfrm>
          <a:prstGeom prst="rect">
            <a:avLst/>
          </a:prstGeom>
        </p:spPr>
      </p:pic>
      <p:sp>
        <p:nvSpPr>
          <p:cNvPr id="28" name="제목 1"/>
          <p:cNvSpPr>
            <a:spLocks noGrp="1"/>
          </p:cNvSpPr>
          <p:nvPr>
            <p:ph type="title" hasCustomPrompt="1"/>
          </p:nvPr>
        </p:nvSpPr>
        <p:spPr>
          <a:xfrm>
            <a:off x="179512" y="107252"/>
            <a:ext cx="7704856" cy="5297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>
              <a:defRPr kumimoji="0" lang="ko-KR" altLang="en-US" sz="2800" b="1" i="0" u="none" strike="noStrike" cap="none" spc="0" normalizeH="0" baseline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anose="020B0604020202020204" pitchFamily="34" charset="0"/>
                <a:ea typeface="맑은 고딕"/>
                <a:cs typeface="Arial" panose="020B0604020202020204" pitchFamily="34" charset="0"/>
              </a:defRPr>
            </a:lvl1pPr>
          </a:lstStyle>
          <a:p>
            <a:pPr marL="0" marR="0" lvl="0" indent="0" algn="l" fontAlgn="auto">
              <a:lnSpc>
                <a:spcPct val="100000"/>
              </a:lnSpc>
              <a:spcAft>
                <a:spcPts val="0"/>
              </a:spcAft>
              <a:buClrTx/>
              <a:buSzTx/>
              <a:buFontTx/>
              <a:tabLst/>
            </a:pPr>
            <a:r>
              <a:rPr lang="en-US" altLang="ko-KR" dirty="0" smtClean="0"/>
              <a:t>Title</a:t>
            </a:r>
            <a:endParaRPr lang="ko-KR" altLang="en-US" dirty="0"/>
          </a:p>
        </p:txBody>
      </p:sp>
      <p:sp>
        <p:nvSpPr>
          <p:cNvPr id="26" name="내용 개체 틀 2"/>
          <p:cNvSpPr>
            <a:spLocks noGrp="1"/>
          </p:cNvSpPr>
          <p:nvPr>
            <p:ph idx="13" hasCustomPrompt="1"/>
          </p:nvPr>
        </p:nvSpPr>
        <p:spPr>
          <a:xfrm>
            <a:off x="188218" y="861095"/>
            <a:ext cx="8795320" cy="5544616"/>
          </a:xfrm>
          <a:prstGeom prst="rect">
            <a:avLst/>
          </a:prstGeom>
        </p:spPr>
        <p:txBody>
          <a:bodyPr/>
          <a:lstStyle>
            <a:lvl1pPr marL="265113" indent="-265113">
              <a:lnSpc>
                <a:spcPct val="160000"/>
              </a:lnSpc>
              <a:spcBef>
                <a:spcPts val="0"/>
              </a:spcBef>
              <a:buSzPct val="110000"/>
              <a:buFontTx/>
              <a:buBlip>
                <a:blip r:embed="rId3"/>
              </a:buBlip>
              <a:defRPr sz="1800" b="1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04825" indent="-200025">
              <a:lnSpc>
                <a:spcPct val="160000"/>
              </a:lnSpc>
              <a:spcBef>
                <a:spcPts val="0"/>
              </a:spcBef>
              <a:buSzPct val="110000"/>
              <a:buFont typeface="맑은 고딕" panose="020B0503020000020004" pitchFamily="50" charset="-127"/>
              <a:buChar char="-"/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714375" indent="-152400">
              <a:lnSpc>
                <a:spcPct val="160000"/>
              </a:lnSpc>
              <a:spcBef>
                <a:spcPts val="0"/>
              </a:spcBef>
              <a:buSzPct val="110000"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19138" indent="-177800">
              <a:defRPr sz="1400"/>
            </a:lvl4pPr>
          </a:lstStyle>
          <a:p>
            <a:pPr lvl="0"/>
            <a:r>
              <a:rPr lang="en-US" altLang="ko-KR" dirty="0" smtClean="0"/>
              <a:t>Master Text</a:t>
            </a:r>
            <a:endParaRPr lang="ko-KR" altLang="en-US" dirty="0" smtClean="0"/>
          </a:p>
          <a:p>
            <a:pPr lvl="1"/>
            <a:r>
              <a:rPr lang="en-US" altLang="ko-KR" dirty="0" smtClean="0"/>
              <a:t>Second level</a:t>
            </a:r>
            <a:endParaRPr lang="ko-KR" altLang="en-US" dirty="0" smtClean="0"/>
          </a:p>
          <a:p>
            <a:pPr lvl="2"/>
            <a:r>
              <a:rPr lang="en-US" altLang="ko-KR" dirty="0" smtClean="0"/>
              <a:t>Third level</a:t>
            </a:r>
            <a:endParaRPr lang="ko-KR" altLang="en-US" dirty="0" smtClean="0"/>
          </a:p>
        </p:txBody>
      </p:sp>
      <p:sp>
        <p:nvSpPr>
          <p:cNvPr id="7" name="TextBox 6"/>
          <p:cNvSpPr txBox="1"/>
          <p:nvPr userDrawn="1"/>
        </p:nvSpPr>
        <p:spPr>
          <a:xfrm>
            <a:off x="147652" y="6590810"/>
            <a:ext cx="3881438" cy="211203"/>
          </a:xfrm>
          <a:prstGeom prst="rect">
            <a:avLst/>
          </a:prstGeom>
          <a:noFill/>
          <a:ln>
            <a:noFill/>
          </a:ln>
        </p:spPr>
        <p:txBody>
          <a:bodyPr wrap="none" lIns="36000" tIns="36000" rIns="36000" bIns="36000" rtlCol="0">
            <a:spAutoFit/>
          </a:bodyPr>
          <a:lstStyle/>
          <a:p>
            <a:r>
              <a:rPr lang="en-US" altLang="ko-KR" sz="900" b="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맑은 고딕" panose="020B0503020000020004" pitchFamily="50" charset="-127"/>
                <a:cs typeface="Arial" panose="020B0604020202020204" pitchFamily="34" charset="0"/>
              </a:rPr>
              <a:t>ⓒ </a:t>
            </a:r>
            <a:r>
              <a:rPr lang="en-US" altLang="ko-KR" sz="900" b="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맑은 고딕" panose="020B0503020000020004" pitchFamily="50" charset="-127"/>
                <a:cs typeface="Arial" panose="020B0604020202020204" pitchFamily="34" charset="0"/>
              </a:rPr>
              <a:t>2016. Digital Media &amp; Communications R&amp;D</a:t>
            </a:r>
            <a:r>
              <a:rPr lang="en-US" altLang="ko-KR" sz="900" b="0" baseline="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맑은 고딕" panose="020B0503020000020004" pitchFamily="50" charset="-127"/>
                <a:cs typeface="Arial" panose="020B0604020202020204" pitchFamily="34" charset="0"/>
              </a:rPr>
              <a:t> Center.</a:t>
            </a:r>
            <a:r>
              <a:rPr lang="en-US" altLang="ko-KR" sz="900" b="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맑은 고딕" panose="020B0503020000020004" pitchFamily="50" charset="-127"/>
                <a:cs typeface="Arial" panose="020B0604020202020204" pitchFamily="34" charset="0"/>
              </a:rPr>
              <a:t> All </a:t>
            </a:r>
            <a:r>
              <a:rPr lang="en-US" altLang="ko-KR" sz="900" b="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맑은 고딕" panose="020B0503020000020004" pitchFamily="50" charset="-127"/>
                <a:cs typeface="Arial" panose="020B0604020202020204" pitchFamily="34" charset="0"/>
              </a:rPr>
              <a:t>rights reserved.</a:t>
            </a:r>
            <a:endParaRPr lang="ko-KR" altLang="en-US" sz="9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맑은 고딕" panose="020B0503020000020004" pitchFamily="50" charset="-127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5625412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 hasCustomPrompt="1"/>
          </p:nvPr>
        </p:nvSpPr>
        <p:spPr>
          <a:xfrm>
            <a:off x="457200" y="2646040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 sz="80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altLang="ko-KR" dirty="0" smtClean="0"/>
              <a:t>Thank You</a:t>
            </a:r>
            <a:endParaRPr lang="ko-KR" altLang="en-US" dirty="0"/>
          </a:p>
        </p:txBody>
      </p:sp>
      <p:sp>
        <p:nvSpPr>
          <p:cNvPr id="5" name="TextBox 4"/>
          <p:cNvSpPr txBox="1"/>
          <p:nvPr userDrawn="1"/>
        </p:nvSpPr>
        <p:spPr>
          <a:xfrm>
            <a:off x="2583100" y="6433509"/>
            <a:ext cx="3881438" cy="211203"/>
          </a:xfrm>
          <a:prstGeom prst="rect">
            <a:avLst/>
          </a:prstGeom>
          <a:noFill/>
          <a:ln>
            <a:noFill/>
          </a:ln>
        </p:spPr>
        <p:txBody>
          <a:bodyPr wrap="none" lIns="36000" tIns="36000" rIns="36000" bIns="36000" rtlCol="0">
            <a:spAutoFit/>
          </a:bodyPr>
          <a:lstStyle/>
          <a:p>
            <a:r>
              <a:rPr lang="en-US" altLang="ko-KR" sz="900" b="0" dirty="0" smtClean="0">
                <a:solidFill>
                  <a:schemeClr val="tx2">
                    <a:lumMod val="40000"/>
                    <a:lumOff val="60000"/>
                  </a:schemeClr>
                </a:solidFill>
                <a:latin typeface="Arial" panose="020B0604020202020204" pitchFamily="34" charset="0"/>
                <a:ea typeface="맑은 고딕" panose="020B0503020000020004" pitchFamily="50" charset="-127"/>
                <a:cs typeface="Arial" panose="020B0604020202020204" pitchFamily="34" charset="0"/>
              </a:rPr>
              <a:t>ⓒ 2016. Digital Media &amp; Communications R&amp;D</a:t>
            </a:r>
            <a:r>
              <a:rPr lang="en-US" altLang="ko-KR" sz="900" b="0" baseline="0" dirty="0" smtClean="0">
                <a:solidFill>
                  <a:schemeClr val="tx2">
                    <a:lumMod val="40000"/>
                    <a:lumOff val="60000"/>
                  </a:schemeClr>
                </a:solidFill>
                <a:latin typeface="Arial" panose="020B0604020202020204" pitchFamily="34" charset="0"/>
                <a:ea typeface="맑은 고딕" panose="020B0503020000020004" pitchFamily="50" charset="-127"/>
                <a:cs typeface="Arial" panose="020B0604020202020204" pitchFamily="34" charset="0"/>
              </a:rPr>
              <a:t> Center.</a:t>
            </a:r>
            <a:r>
              <a:rPr lang="en-US" altLang="ko-KR" sz="900" b="0" dirty="0" smtClean="0">
                <a:solidFill>
                  <a:schemeClr val="tx2">
                    <a:lumMod val="40000"/>
                    <a:lumOff val="60000"/>
                  </a:schemeClr>
                </a:solidFill>
                <a:latin typeface="Arial" panose="020B0604020202020204" pitchFamily="34" charset="0"/>
                <a:ea typeface="맑은 고딕" panose="020B0503020000020004" pitchFamily="50" charset="-127"/>
                <a:cs typeface="Arial" panose="020B0604020202020204" pitchFamily="34" charset="0"/>
              </a:rPr>
              <a:t> All rights reserved.</a:t>
            </a:r>
            <a:endParaRPr lang="ko-KR" altLang="en-US" sz="900" b="0" dirty="0">
              <a:solidFill>
                <a:schemeClr val="tx2">
                  <a:lumMod val="40000"/>
                  <a:lumOff val="60000"/>
                </a:schemeClr>
              </a:solidFill>
              <a:latin typeface="Arial" panose="020B0604020202020204" pitchFamily="34" charset="0"/>
              <a:ea typeface="맑은 고딕" panose="020B0503020000020004" pitchFamily="50" charset="-127"/>
              <a:cs typeface="Arial" panose="020B0604020202020204" pitchFamily="34" charset="0"/>
            </a:endParaRPr>
          </a:p>
        </p:txBody>
      </p:sp>
      <p:pic>
        <p:nvPicPr>
          <p:cNvPr id="6" name="Picture 13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139952" y="6165304"/>
            <a:ext cx="934109" cy="158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852730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7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548988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3" r:id="rId4"/>
    <p:sldLayoutId id="2147483652" r:id="rId5"/>
  </p:sldLayoutIdLst>
  <p:transition>
    <p:fade/>
  </p:transition>
  <p:timing>
    <p:tnLst>
      <p:par>
        <p:cTn id="1" dur="indefinite" restart="never" nodeType="tmRoot"/>
      </p:par>
    </p:tnLst>
  </p:timing>
  <p:hf hdr="0" ftr="0" dt="0"/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5091539" y="4581128"/>
            <a:ext cx="1802096" cy="430887"/>
          </a:xfrm>
        </p:spPr>
        <p:txBody>
          <a:bodyPr/>
          <a:lstStyle/>
          <a:p>
            <a:pPr marL="0" indent="0">
              <a:buNone/>
            </a:pPr>
            <a:r>
              <a:rPr lang="en-US" altLang="ko-KR" sz="2200" dirty="0" smtClean="0"/>
              <a:t>Oct</a:t>
            </a:r>
            <a:r>
              <a:rPr lang="en-US" altLang="ko-KR" sz="2200" dirty="0" smtClean="0"/>
              <a:t> 15, </a:t>
            </a:r>
            <a:r>
              <a:rPr lang="en-US" altLang="ko-KR" sz="2200" dirty="0" smtClean="0"/>
              <a:t>2016</a:t>
            </a:r>
            <a:endParaRPr lang="en-US" altLang="ko-KR" sz="2200" dirty="0"/>
          </a:p>
        </p:txBody>
      </p:sp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1522881" y="2241561"/>
            <a:ext cx="7657631" cy="953992"/>
          </a:xfrm>
        </p:spPr>
        <p:txBody>
          <a:bodyPr/>
          <a:lstStyle/>
          <a:p>
            <a:pPr algn="l"/>
            <a:r>
              <a:rPr lang="en-CA" altLang="ko-KR" sz="2800" b="1" dirty="0"/>
              <a:t>EE1-related: NSST with reduced table size</a:t>
            </a:r>
            <a:r>
              <a:rPr lang="en-US" altLang="ko-KR" sz="2800" b="1" dirty="0" smtClean="0"/>
              <a:t> </a:t>
            </a:r>
            <a:r>
              <a:rPr lang="en-CA" altLang="ko-KR" sz="2800" b="1" dirty="0" smtClean="0"/>
              <a:t>(</a:t>
            </a:r>
            <a:r>
              <a:rPr lang="en-US" altLang="ko-KR" sz="2800" b="1" dirty="0"/>
              <a:t>JVET-D0056)</a:t>
            </a:r>
            <a:endParaRPr lang="ko-KR" altLang="en-US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직사각형 3"/>
          <p:cNvSpPr/>
          <p:nvPr/>
        </p:nvSpPr>
        <p:spPr>
          <a:xfrm>
            <a:off x="1619672" y="1605096"/>
            <a:ext cx="5870748" cy="442035"/>
          </a:xfrm>
          <a:prstGeom prst="rect">
            <a:avLst/>
          </a:prstGeom>
        </p:spPr>
        <p:txBody>
          <a:bodyPr wrap="square" lIns="36000" tIns="36000" rIns="36000" bIns="36000">
            <a:spAutoFit/>
          </a:bodyPr>
          <a:lstStyle/>
          <a:p>
            <a:r>
              <a:rPr lang="en-US" altLang="ko-KR" sz="2400" dirty="0">
                <a:solidFill>
                  <a:prstClr val="white"/>
                </a:solidFill>
                <a:latin typeface="Arial" panose="020B0604020202020204" pitchFamily="34" charset="0"/>
                <a:ea typeface="삼성긴고딕 Medium" panose="020B0600000101010101" pitchFamily="50" charset="-127"/>
                <a:cs typeface="Arial" panose="020B0604020202020204" pitchFamily="34" charset="0"/>
              </a:rPr>
              <a:t>Joint Video Exploration Team (JVET)</a:t>
            </a:r>
          </a:p>
        </p:txBody>
      </p:sp>
      <p:sp>
        <p:nvSpPr>
          <p:cNvPr id="5" name="부제목 2"/>
          <p:cNvSpPr txBox="1">
            <a:spLocks/>
          </p:cNvSpPr>
          <p:nvPr/>
        </p:nvSpPr>
        <p:spPr>
          <a:xfrm>
            <a:off x="5076057" y="5085184"/>
            <a:ext cx="460851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lang="ko-KR" altLang="en-US" sz="2000" b="0" kern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prstClr val="white"/>
                </a:solidFill>
                <a:latin typeface="+mn-ea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dirty="0" smtClean="0">
                <a:latin typeface="Arial" panose="020B0604020202020204" pitchFamily="34" charset="0"/>
                <a:cs typeface="Arial" panose="020B0604020202020204" pitchFamily="34" charset="0"/>
              </a:rPr>
              <a:t>DMC R&amp;D Center </a:t>
            </a:r>
            <a:endParaRPr lang="en-US" altLang="ko-KR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altLang="ko-KR" u="sng" dirty="0" smtClean="0">
                <a:latin typeface="Arial" panose="020B0604020202020204" pitchFamily="34" charset="0"/>
                <a:cs typeface="Arial" panose="020B0604020202020204" pitchFamily="34" charset="0"/>
              </a:rPr>
              <a:t>Kiho Choi</a:t>
            </a:r>
            <a:r>
              <a:rPr lang="en-US" altLang="ko-KR" dirty="0" smtClean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altLang="ko-KR" dirty="0" smtClean="0">
                <a:latin typeface="Arial" panose="020B0604020202020204" pitchFamily="34" charset="0"/>
                <a:cs typeface="Arial" panose="020B0604020202020204" pitchFamily="34" charset="0"/>
              </a:rPr>
              <a:t>E</a:t>
            </a:r>
            <a:r>
              <a:rPr lang="en-US" altLang="ko-KR" dirty="0" smtClean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en-US" altLang="ko-KR" dirty="0" err="1" smtClean="0">
                <a:latin typeface="Arial" panose="020B0604020202020204" pitchFamily="34" charset="0"/>
                <a:cs typeface="Arial" panose="020B0604020202020204" pitchFamily="34" charset="0"/>
              </a:rPr>
              <a:t>Alshina</a:t>
            </a:r>
            <a:r>
              <a:rPr lang="en-US" altLang="ko-KR" dirty="0" smtClean="0">
                <a:latin typeface="Arial" panose="020B0604020202020204" pitchFamily="34" charset="0"/>
                <a:cs typeface="Arial" panose="020B0604020202020204" pitchFamily="34" charset="0"/>
              </a:rPr>
              <a:t>, C. Kim</a:t>
            </a:r>
            <a:r>
              <a:rPr lang="en-US" altLang="ko-KR" u="sng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n-US" altLang="ko-KR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6" name="직선 연결선 5"/>
          <p:cNvCxnSpPr/>
          <p:nvPr/>
        </p:nvCxnSpPr>
        <p:spPr>
          <a:xfrm>
            <a:off x="1558216" y="2060848"/>
            <a:ext cx="7585784" cy="0"/>
          </a:xfrm>
          <a:prstGeom prst="line">
            <a:avLst/>
          </a:prstGeom>
          <a:ln w="3175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6362940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제목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Summary</a:t>
            </a:r>
            <a:endParaRPr lang="ko-KR" altLang="en-US" dirty="0"/>
          </a:p>
        </p:txBody>
      </p:sp>
      <p:sp>
        <p:nvSpPr>
          <p:cNvPr id="6" name="내용 개체 틀 5"/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r>
              <a:rPr lang="en-US" altLang="ko-KR" dirty="0" smtClean="0"/>
              <a:t>EE1-2: </a:t>
            </a:r>
            <a:r>
              <a:rPr lang="en-CA" altLang="ko-KR" dirty="0"/>
              <a:t>Improved non-separable secondary </a:t>
            </a:r>
            <a:r>
              <a:rPr lang="en-CA" altLang="ko-KR" dirty="0" smtClean="0"/>
              <a:t>transform</a:t>
            </a:r>
          </a:p>
          <a:p>
            <a:pPr lvl="1"/>
            <a:r>
              <a:rPr lang="en-US" altLang="ko-KR" dirty="0" smtClean="0"/>
              <a:t>Coding performance:  </a:t>
            </a:r>
            <a:r>
              <a:rPr lang="en-US" altLang="ko-KR" b="1" dirty="0" smtClean="0"/>
              <a:t>-1.07%@AI, -0.61%@RA</a:t>
            </a:r>
            <a:r>
              <a:rPr lang="en-US" altLang="ko-KR" dirty="0" smtClean="0"/>
              <a:t> (EnC:100%, </a:t>
            </a:r>
            <a:r>
              <a:rPr lang="en-US" altLang="ko-KR" dirty="0" err="1" smtClean="0"/>
              <a:t>DeC</a:t>
            </a:r>
            <a:r>
              <a:rPr lang="en-US" altLang="ko-KR" dirty="0" smtClean="0"/>
              <a:t>: 100%)</a:t>
            </a:r>
          </a:p>
          <a:p>
            <a:pPr lvl="1"/>
            <a:r>
              <a:rPr lang="en-US" altLang="ko-KR" dirty="0" smtClean="0"/>
              <a:t>Used table size:  10,368 Bytes </a:t>
            </a:r>
            <a:r>
              <a:rPr lang="en-US" altLang="ko-KR" dirty="0" smtClean="0">
                <a:sym typeface="Wingdings" panose="05000000000000000000" pitchFamily="2" charset="2"/>
              </a:rPr>
              <a:t> </a:t>
            </a:r>
            <a:r>
              <a:rPr lang="en-US" altLang="ko-KR" b="1" dirty="0" smtClean="0">
                <a:sym typeface="Wingdings" panose="05000000000000000000" pitchFamily="2" charset="2"/>
              </a:rPr>
              <a:t>93,240 Bytes</a:t>
            </a:r>
            <a:endParaRPr lang="en-US" altLang="ko-KR" b="1" dirty="0" smtClean="0"/>
          </a:p>
          <a:p>
            <a:endParaRPr lang="en-US" altLang="ko-KR" dirty="0" smtClean="0"/>
          </a:p>
          <a:p>
            <a:r>
              <a:rPr lang="en-US" altLang="ko-KR" dirty="0" smtClean="0"/>
              <a:t>Proposed: EE1-2 with reduced table size</a:t>
            </a:r>
          </a:p>
          <a:p>
            <a:pPr lvl="1"/>
            <a:r>
              <a:rPr lang="en-US" altLang="ko-KR" dirty="0"/>
              <a:t>Coding performance:  </a:t>
            </a:r>
            <a:r>
              <a:rPr lang="en-US" altLang="ko-KR" b="1" dirty="0" smtClean="0"/>
              <a:t>-0.75%@</a:t>
            </a:r>
            <a:r>
              <a:rPr lang="en-US" altLang="ko-KR" b="1" dirty="0"/>
              <a:t>AI, </a:t>
            </a:r>
            <a:r>
              <a:rPr lang="en-US" altLang="ko-KR" b="1" dirty="0" smtClean="0"/>
              <a:t>-0.41%@</a:t>
            </a:r>
            <a:r>
              <a:rPr lang="en-US" altLang="ko-KR" b="1" dirty="0"/>
              <a:t>RA</a:t>
            </a:r>
            <a:r>
              <a:rPr lang="en-US" altLang="ko-KR" dirty="0"/>
              <a:t> (EnC:100%, </a:t>
            </a:r>
            <a:r>
              <a:rPr lang="en-US" altLang="ko-KR" dirty="0" err="1"/>
              <a:t>DeC</a:t>
            </a:r>
            <a:r>
              <a:rPr lang="en-US" altLang="ko-KR" dirty="0"/>
              <a:t>: 100%)</a:t>
            </a:r>
          </a:p>
          <a:p>
            <a:pPr lvl="1"/>
            <a:r>
              <a:rPr lang="en-US" altLang="ko-KR" dirty="0"/>
              <a:t>Used table size: 10,368 Bytes </a:t>
            </a:r>
            <a:r>
              <a:rPr lang="en-US" altLang="ko-KR" dirty="0">
                <a:sym typeface="Wingdings" panose="05000000000000000000" pitchFamily="2" charset="2"/>
              </a:rPr>
              <a:t></a:t>
            </a:r>
            <a:r>
              <a:rPr lang="en-US" altLang="ko-KR" dirty="0" smtClean="0">
                <a:sym typeface="Wingdings" panose="05000000000000000000" pitchFamily="2" charset="2"/>
              </a:rPr>
              <a:t> </a:t>
            </a:r>
            <a:r>
              <a:rPr lang="en-US" altLang="ko-KR" b="1" dirty="0" smtClean="0">
                <a:sym typeface="Wingdings" panose="05000000000000000000" pitchFamily="2" charset="2"/>
              </a:rPr>
              <a:t>31,968 Bytes</a:t>
            </a:r>
            <a:endParaRPr lang="en-US" altLang="ko-KR" b="1" dirty="0"/>
          </a:p>
          <a:p>
            <a:endParaRPr lang="en-US" altLang="ko-KR" dirty="0" smtClean="0"/>
          </a:p>
          <a:p>
            <a:endParaRPr lang="en-US" altLang="ko-KR" dirty="0" smtClean="0"/>
          </a:p>
          <a:p>
            <a:endParaRPr lang="en-US" altLang="ko-KR" dirty="0" smtClean="0"/>
          </a:p>
          <a:p>
            <a:pPr lvl="2"/>
            <a:endParaRPr lang="en-US" altLang="ko-KR" dirty="0"/>
          </a:p>
          <a:p>
            <a:pPr lvl="1"/>
            <a:endParaRPr lang="ko-KR" altLang="en-US" dirty="0"/>
          </a:p>
          <a:p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22774293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제목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Analysis of NSST improvement</a:t>
            </a:r>
            <a:endParaRPr lang="ko-KR" altLang="en-US" dirty="0"/>
          </a:p>
        </p:txBody>
      </p:sp>
      <p:sp>
        <p:nvSpPr>
          <p:cNvPr id="6" name="내용 개체 틀 5"/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r>
              <a:rPr lang="en-US" altLang="ko-KR" dirty="0" smtClean="0"/>
              <a:t>Table size of NSST in JEM3.0</a:t>
            </a:r>
          </a:p>
          <a:p>
            <a:pPr lvl="1"/>
            <a:r>
              <a:rPr lang="en-US" altLang="ko-KR" dirty="0" smtClean="0"/>
              <a:t>Overall table size: </a:t>
            </a:r>
            <a:r>
              <a:rPr lang="en-US" altLang="ko-KR" b="1" dirty="0"/>
              <a:t>10,368 Bytes</a:t>
            </a:r>
            <a:r>
              <a:rPr lang="en-US" altLang="ko-KR" dirty="0"/>
              <a:t> </a:t>
            </a:r>
            <a:endParaRPr lang="en-US" altLang="ko-KR" dirty="0" smtClean="0"/>
          </a:p>
          <a:p>
            <a:pPr lvl="1"/>
            <a:endParaRPr lang="en-US" altLang="ko-KR" dirty="0" smtClean="0"/>
          </a:p>
          <a:p>
            <a:pPr lvl="1"/>
            <a:endParaRPr lang="en-US" altLang="ko-KR" dirty="0"/>
          </a:p>
          <a:p>
            <a:pPr lvl="1"/>
            <a:endParaRPr lang="en-US" altLang="ko-KR" dirty="0" smtClean="0"/>
          </a:p>
          <a:p>
            <a:pPr lvl="1"/>
            <a:endParaRPr lang="en-US" altLang="ko-KR" dirty="0"/>
          </a:p>
          <a:p>
            <a:r>
              <a:rPr lang="en-US" altLang="ko-KR" dirty="0"/>
              <a:t>Table size of </a:t>
            </a:r>
            <a:r>
              <a:rPr lang="en-US" altLang="ko-KR" dirty="0" smtClean="0"/>
              <a:t>NSST in EE1</a:t>
            </a:r>
          </a:p>
          <a:p>
            <a:pPr lvl="1"/>
            <a:r>
              <a:rPr lang="en-US" altLang="ko-KR" dirty="0" smtClean="0"/>
              <a:t>Overall table size: 7,560 Bytes + 85,680 Bytes  =  </a:t>
            </a:r>
            <a:r>
              <a:rPr lang="en-US" altLang="ko-KR" b="1" dirty="0" smtClean="0">
                <a:sym typeface="Wingdings" panose="05000000000000000000" pitchFamily="2" charset="2"/>
              </a:rPr>
              <a:t>93,240 </a:t>
            </a:r>
            <a:r>
              <a:rPr lang="en-US" altLang="ko-KR" b="1" dirty="0">
                <a:sym typeface="Wingdings" panose="05000000000000000000" pitchFamily="2" charset="2"/>
              </a:rPr>
              <a:t>Bytes</a:t>
            </a:r>
            <a:endParaRPr lang="en-US" altLang="ko-KR" b="1" dirty="0"/>
          </a:p>
          <a:p>
            <a:pPr lvl="1"/>
            <a:endParaRPr lang="en-US" altLang="ko-KR" dirty="0" smtClean="0"/>
          </a:p>
          <a:p>
            <a:pPr lvl="1"/>
            <a:endParaRPr lang="en-US" altLang="ko-KR" dirty="0"/>
          </a:p>
          <a:p>
            <a:pPr lvl="1"/>
            <a:endParaRPr lang="en-US" altLang="ko-KR" dirty="0" smtClean="0"/>
          </a:p>
          <a:p>
            <a:pPr marL="304800" lvl="1" indent="0">
              <a:buNone/>
            </a:pPr>
            <a:endParaRPr lang="ko-KR" altLang="en-US" dirty="0"/>
          </a:p>
        </p:txBody>
      </p:sp>
      <p:graphicFrame>
        <p:nvGraphicFramePr>
          <p:cNvPr id="7" name="표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60353734"/>
              </p:ext>
            </p:extLst>
          </p:nvPr>
        </p:nvGraphicFramePr>
        <p:xfrm>
          <a:off x="478136" y="1772816"/>
          <a:ext cx="7886701" cy="814611"/>
        </p:xfrm>
        <a:graphic>
          <a:graphicData uri="http://schemas.openxmlformats.org/drawingml/2006/table">
            <a:tbl>
              <a:tblPr firstRow="1" firstCol="1" bandRow="1"/>
              <a:tblGrid>
                <a:gridCol w="3240504"/>
                <a:gridCol w="632640"/>
                <a:gridCol w="768319"/>
                <a:gridCol w="897686"/>
                <a:gridCol w="481185"/>
                <a:gridCol w="369172"/>
                <a:gridCol w="796716"/>
                <a:gridCol w="700479"/>
              </a:tblGrid>
              <a:tr h="271537">
                <a:tc gridSpan="8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JEM3.0 (NSST_4x4)</a:t>
                      </a:r>
                      <a:endParaRPr lang="ko-KR" sz="1400" dirty="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DED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27153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ko-KR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400" dirty="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Type</a:t>
                      </a:r>
                      <a:endParaRPr lang="ko-KR" sz="1400" dirty="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Mode</a:t>
                      </a:r>
                      <a:endParaRPr lang="ko-KR" sz="1400" dirty="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#Value</a:t>
                      </a:r>
                      <a:endParaRPr lang="ko-KR" sz="1400" dirty="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Bits</a:t>
                      </a:r>
                      <a:endParaRPr lang="ko-KR" sz="1400" dirty="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ko-KR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400" dirty="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Total</a:t>
                      </a:r>
                      <a:endParaRPr lang="ko-KR" sz="140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ko-KR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40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153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g_aiNsst4x4[12][3][16][16]</a:t>
                      </a:r>
                      <a:endParaRPr lang="ko-KR" sz="1400" dirty="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12</a:t>
                      </a:r>
                      <a:endParaRPr lang="ko-KR" sz="1400" dirty="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3</a:t>
                      </a:r>
                      <a:endParaRPr lang="ko-KR" sz="1400" dirty="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256</a:t>
                      </a:r>
                      <a:endParaRPr lang="ko-KR" sz="1400" dirty="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9</a:t>
                      </a:r>
                      <a:endParaRPr lang="ko-KR" sz="1400" dirty="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 =</a:t>
                      </a:r>
                      <a:endParaRPr lang="ko-KR" sz="1400" dirty="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10368</a:t>
                      </a:r>
                      <a:endParaRPr lang="ko-KR" sz="1400" dirty="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bytes</a:t>
                      </a:r>
                      <a:endParaRPr lang="ko-KR" sz="1400" dirty="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1" name="표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7971948"/>
              </p:ext>
            </p:extLst>
          </p:nvPr>
        </p:nvGraphicFramePr>
        <p:xfrm>
          <a:off x="467544" y="4332489"/>
          <a:ext cx="7886700" cy="853440"/>
        </p:xfrm>
        <a:graphic>
          <a:graphicData uri="http://schemas.openxmlformats.org/drawingml/2006/table">
            <a:tbl>
              <a:tblPr firstRow="1" firstCol="1" bandRow="1"/>
              <a:tblGrid>
                <a:gridCol w="3900762"/>
                <a:gridCol w="575729"/>
                <a:gridCol w="629359"/>
                <a:gridCol w="736618"/>
                <a:gridCol w="488975"/>
                <a:gridCol w="383294"/>
                <a:gridCol w="586770"/>
                <a:gridCol w="585193"/>
              </a:tblGrid>
              <a:tr h="209550">
                <a:tc gridSpan="8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EE1 (NSST_4x4)</a:t>
                      </a:r>
                      <a:endParaRPr lang="ko-KR" sz="1400" dirty="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DED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20955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ko-KR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400" dirty="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Type</a:t>
                      </a:r>
                      <a:endParaRPr lang="ko-KR" sz="1400" dirty="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Mode</a:t>
                      </a:r>
                      <a:endParaRPr lang="ko-KR" sz="140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#Value</a:t>
                      </a:r>
                      <a:endParaRPr lang="ko-KR" sz="140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Bits</a:t>
                      </a:r>
                      <a:endParaRPr lang="ko-KR" sz="140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ko-KR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40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Total</a:t>
                      </a:r>
                      <a:endParaRPr lang="ko-KR" sz="140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ko-KR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40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955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g_NsstSrt4x4[35][3][16] (range: 0 - 15)</a:t>
                      </a:r>
                      <a:endParaRPr lang="ko-KR" sz="1400" dirty="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35</a:t>
                      </a:r>
                      <a:endParaRPr lang="ko-KR" sz="1400" dirty="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3</a:t>
                      </a:r>
                      <a:endParaRPr lang="ko-KR" sz="140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16</a:t>
                      </a:r>
                      <a:endParaRPr lang="ko-KR" sz="140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4</a:t>
                      </a:r>
                      <a:endParaRPr lang="ko-KR" sz="140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 =</a:t>
                      </a:r>
                      <a:endParaRPr lang="ko-KR" sz="140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840</a:t>
                      </a:r>
                      <a:endParaRPr lang="ko-KR" sz="140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bytes</a:t>
                      </a:r>
                      <a:endParaRPr lang="ko-KR" sz="140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955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g_NsstHyGTPar4x4[35][3][64] (range: 0 - 255)</a:t>
                      </a:r>
                      <a:endParaRPr lang="ko-KR" sz="1400" dirty="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35</a:t>
                      </a:r>
                      <a:endParaRPr lang="ko-KR" sz="1400" dirty="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3</a:t>
                      </a:r>
                      <a:endParaRPr lang="ko-KR" sz="1400" dirty="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64</a:t>
                      </a:r>
                      <a:endParaRPr lang="ko-KR" sz="1400" dirty="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8</a:t>
                      </a:r>
                      <a:endParaRPr lang="ko-KR" sz="1400" dirty="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 =</a:t>
                      </a:r>
                      <a:endParaRPr lang="ko-KR" sz="1400" dirty="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6720</a:t>
                      </a:r>
                      <a:endParaRPr lang="ko-KR" sz="1400" dirty="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bytes</a:t>
                      </a:r>
                      <a:endParaRPr lang="ko-KR" sz="1400" dirty="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3" name="표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07012050"/>
              </p:ext>
            </p:extLst>
          </p:nvPr>
        </p:nvGraphicFramePr>
        <p:xfrm>
          <a:off x="467544" y="5445224"/>
          <a:ext cx="7886700" cy="853440"/>
        </p:xfrm>
        <a:graphic>
          <a:graphicData uri="http://schemas.openxmlformats.org/drawingml/2006/table">
            <a:tbl>
              <a:tblPr firstRow="1" firstCol="1" bandRow="1"/>
              <a:tblGrid>
                <a:gridCol w="3914163"/>
                <a:gridCol w="563223"/>
                <a:gridCol w="615286"/>
                <a:gridCol w="720988"/>
                <a:gridCol w="478030"/>
                <a:gridCol w="373905"/>
                <a:gridCol w="646838"/>
                <a:gridCol w="574267"/>
              </a:tblGrid>
              <a:tr h="209550">
                <a:tc gridSpan="8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EE1 (NSST_8x8)</a:t>
                      </a:r>
                      <a:endParaRPr lang="ko-KR" sz="1400" dirty="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DED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20955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ko-KR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400" dirty="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Type</a:t>
                      </a:r>
                      <a:endParaRPr lang="ko-KR" sz="140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Mode</a:t>
                      </a:r>
                      <a:endParaRPr lang="ko-KR" sz="140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#Value</a:t>
                      </a:r>
                      <a:endParaRPr lang="ko-KR" sz="140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Bits</a:t>
                      </a:r>
                      <a:endParaRPr lang="ko-KR" sz="140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ko-KR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40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Total</a:t>
                      </a:r>
                      <a:endParaRPr lang="ko-KR" sz="140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ko-KR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40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955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g_NsstSrt8x8[35][3][64] (range: 0 - 63)</a:t>
                      </a:r>
                      <a:endParaRPr lang="ko-KR" sz="1400" dirty="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35</a:t>
                      </a:r>
                      <a:endParaRPr lang="ko-KR" sz="1400" dirty="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3</a:t>
                      </a:r>
                      <a:endParaRPr lang="ko-KR" sz="1400" dirty="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64</a:t>
                      </a:r>
                      <a:endParaRPr lang="ko-KR" sz="140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6</a:t>
                      </a:r>
                      <a:endParaRPr lang="ko-KR" sz="1400" dirty="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 =</a:t>
                      </a:r>
                      <a:endParaRPr lang="ko-KR" sz="1400" dirty="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5040</a:t>
                      </a:r>
                      <a:endParaRPr lang="ko-KR" sz="1400" dirty="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bytes</a:t>
                      </a:r>
                      <a:endParaRPr lang="ko-KR" sz="140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955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g_NsstHyGTPar8x8[35][3][768] (range: 0 - 255)</a:t>
                      </a:r>
                      <a:endParaRPr lang="ko-KR" sz="1400" dirty="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35</a:t>
                      </a:r>
                      <a:endParaRPr lang="ko-KR" sz="1400" dirty="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3</a:t>
                      </a:r>
                      <a:endParaRPr lang="ko-KR" sz="1400" dirty="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768</a:t>
                      </a:r>
                      <a:endParaRPr lang="ko-KR" sz="1400" dirty="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8</a:t>
                      </a:r>
                      <a:endParaRPr lang="ko-KR" sz="1400" dirty="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 =</a:t>
                      </a:r>
                      <a:endParaRPr lang="ko-KR" sz="140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80640</a:t>
                      </a:r>
                      <a:endParaRPr lang="ko-KR" sz="1400" dirty="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bytes</a:t>
                      </a:r>
                      <a:endParaRPr lang="ko-KR" sz="1400" dirty="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8729795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제목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Proposed method</a:t>
            </a:r>
            <a:endParaRPr lang="ko-KR" altLang="en-US" dirty="0"/>
          </a:p>
        </p:txBody>
      </p:sp>
      <p:sp>
        <p:nvSpPr>
          <p:cNvPr id="6" name="내용 개체 틀 5"/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r>
              <a:rPr lang="en-US" altLang="ko-KR" dirty="0" smtClean="0"/>
              <a:t>Reduced table </a:t>
            </a:r>
            <a:r>
              <a:rPr lang="en-US" altLang="ko-KR" dirty="0"/>
              <a:t>size </a:t>
            </a:r>
            <a:r>
              <a:rPr lang="en-US" altLang="ko-KR" dirty="0" smtClean="0"/>
              <a:t>with NSST improvement</a:t>
            </a:r>
          </a:p>
          <a:p>
            <a:pPr lvl="1"/>
            <a:r>
              <a:rPr lang="en-US" altLang="ko-KR" dirty="0" smtClean="0"/>
              <a:t>Changing intra mode context from 35 to 12</a:t>
            </a:r>
            <a:endParaRPr lang="en-US" altLang="ko-KR" dirty="0"/>
          </a:p>
          <a:p>
            <a:endParaRPr lang="en-US" altLang="ko-KR" dirty="0" smtClean="0"/>
          </a:p>
          <a:p>
            <a:endParaRPr lang="en-US" altLang="ko-KR" dirty="0"/>
          </a:p>
          <a:p>
            <a:endParaRPr lang="en-US" altLang="ko-KR" dirty="0" smtClean="0"/>
          </a:p>
          <a:p>
            <a:endParaRPr lang="en-US" altLang="ko-KR" dirty="0" smtClean="0"/>
          </a:p>
          <a:p>
            <a:endParaRPr lang="en-US" altLang="ko-KR" dirty="0" smtClean="0"/>
          </a:p>
          <a:p>
            <a:pPr lvl="1"/>
            <a:r>
              <a:rPr lang="en-US" altLang="ko-KR" dirty="0" smtClean="0"/>
              <a:t>Overall table size: 2,592 Bytes + 29,376 Bytes  =  </a:t>
            </a:r>
            <a:r>
              <a:rPr lang="en-US" altLang="ko-KR" b="1" dirty="0" smtClean="0">
                <a:sym typeface="Wingdings" panose="05000000000000000000" pitchFamily="2" charset="2"/>
              </a:rPr>
              <a:t>31,968 </a:t>
            </a:r>
            <a:r>
              <a:rPr lang="en-US" altLang="ko-KR" b="1" dirty="0">
                <a:sym typeface="Wingdings" panose="05000000000000000000" pitchFamily="2" charset="2"/>
              </a:rPr>
              <a:t>Bytes</a:t>
            </a:r>
            <a:endParaRPr lang="en-US" altLang="ko-KR" b="1" dirty="0"/>
          </a:p>
          <a:p>
            <a:pPr lvl="1"/>
            <a:endParaRPr lang="en-US" altLang="ko-KR" dirty="0" smtClean="0"/>
          </a:p>
          <a:p>
            <a:pPr lvl="1"/>
            <a:endParaRPr lang="en-US" altLang="ko-KR" dirty="0"/>
          </a:p>
          <a:p>
            <a:pPr lvl="1"/>
            <a:endParaRPr lang="en-US" altLang="ko-KR" dirty="0" smtClean="0"/>
          </a:p>
          <a:p>
            <a:pPr marL="304800" lvl="1" indent="0">
              <a:buNone/>
            </a:pPr>
            <a:endParaRPr lang="en-US" altLang="ko-KR" dirty="0" smtClean="0"/>
          </a:p>
          <a:p>
            <a:pPr lvl="1"/>
            <a:endParaRPr lang="en-US" altLang="ko-KR" dirty="0"/>
          </a:p>
          <a:p>
            <a:pPr lvl="1"/>
            <a:endParaRPr lang="en-US" altLang="ko-KR" dirty="0"/>
          </a:p>
          <a:p>
            <a:pPr lvl="1"/>
            <a:endParaRPr lang="en-US" altLang="ko-KR" dirty="0"/>
          </a:p>
          <a:p>
            <a:pPr marL="304800" lvl="1" indent="0">
              <a:buNone/>
            </a:pPr>
            <a:endParaRPr lang="ko-KR" altLang="en-US" dirty="0"/>
          </a:p>
          <a:p>
            <a:pPr marL="304800" lvl="1" indent="0">
              <a:buNone/>
            </a:pPr>
            <a:endParaRPr lang="ko-KR" altLang="en-US" dirty="0"/>
          </a:p>
        </p:txBody>
      </p:sp>
      <p:graphicFrame>
        <p:nvGraphicFramePr>
          <p:cNvPr id="8" name="표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0336993"/>
              </p:ext>
            </p:extLst>
          </p:nvPr>
        </p:nvGraphicFramePr>
        <p:xfrm>
          <a:off x="467544" y="4343145"/>
          <a:ext cx="7886700" cy="853440"/>
        </p:xfrm>
        <a:graphic>
          <a:graphicData uri="http://schemas.openxmlformats.org/drawingml/2006/table">
            <a:tbl>
              <a:tblPr firstRow="1" firstCol="1" bandRow="1"/>
              <a:tblGrid>
                <a:gridCol w="3900762"/>
                <a:gridCol w="575729"/>
                <a:gridCol w="629359"/>
                <a:gridCol w="736618"/>
                <a:gridCol w="488975"/>
                <a:gridCol w="383294"/>
                <a:gridCol w="586770"/>
                <a:gridCol w="585193"/>
              </a:tblGrid>
              <a:tr h="209550">
                <a:tc gridSpan="8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EE1 (NSST_4x4)</a:t>
                      </a:r>
                      <a:endParaRPr lang="ko-KR" sz="1400" dirty="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DED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20955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ko-KR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400" dirty="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Type</a:t>
                      </a:r>
                      <a:endParaRPr lang="ko-KR" sz="1400" dirty="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Mode</a:t>
                      </a:r>
                      <a:endParaRPr lang="ko-KR" sz="1400" dirty="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#Value</a:t>
                      </a:r>
                      <a:endParaRPr lang="ko-KR" sz="140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Bits</a:t>
                      </a:r>
                      <a:endParaRPr lang="ko-KR" sz="140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ko-KR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40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Total</a:t>
                      </a:r>
                      <a:endParaRPr lang="ko-KR" sz="140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ko-KR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400" dirty="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955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g_NsstSrt4x4[</a:t>
                      </a:r>
                      <a:r>
                        <a:rPr lang="en-US" sz="1400" b="1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12</a:t>
                      </a:r>
                      <a:r>
                        <a:rPr lang="en-US" sz="14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][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3][16] (range: 0 - 15)</a:t>
                      </a:r>
                      <a:endParaRPr lang="ko-KR" sz="1400" dirty="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altLang="ko-KR" sz="14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12</a:t>
                      </a:r>
                      <a:endParaRPr lang="ko-KR" sz="1400" dirty="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3</a:t>
                      </a:r>
                      <a:endParaRPr lang="ko-KR" sz="1400" dirty="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16</a:t>
                      </a:r>
                      <a:endParaRPr lang="ko-KR" sz="140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4</a:t>
                      </a:r>
                      <a:endParaRPr lang="ko-KR" sz="140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 =</a:t>
                      </a:r>
                      <a:endParaRPr lang="ko-KR" sz="140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altLang="ko-KR" sz="14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288</a:t>
                      </a:r>
                      <a:endParaRPr lang="ko-KR" sz="1400" dirty="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Bytes</a:t>
                      </a:r>
                      <a:endParaRPr lang="ko-KR" sz="1400" dirty="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955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g_NsstHyGTPar4x4[</a:t>
                      </a:r>
                      <a:r>
                        <a:rPr lang="en-US" sz="1400" b="1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12</a:t>
                      </a:r>
                      <a:r>
                        <a:rPr lang="en-US" sz="14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][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3][64] (range: 0 - 255)</a:t>
                      </a:r>
                      <a:endParaRPr lang="ko-KR" sz="1400" dirty="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altLang="ko-KR" sz="14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12</a:t>
                      </a:r>
                      <a:endParaRPr lang="ko-KR" sz="1400" dirty="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3</a:t>
                      </a:r>
                      <a:endParaRPr lang="ko-KR" sz="1400" dirty="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64</a:t>
                      </a:r>
                      <a:endParaRPr lang="ko-KR" sz="1400" dirty="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8</a:t>
                      </a:r>
                      <a:endParaRPr lang="ko-KR" sz="1400" dirty="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 =</a:t>
                      </a:r>
                      <a:endParaRPr lang="ko-KR" sz="1400" dirty="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altLang="ko-KR" sz="14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2304</a:t>
                      </a:r>
                      <a:endParaRPr lang="ko-KR" sz="1400" dirty="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Bytes</a:t>
                      </a:r>
                      <a:endParaRPr lang="ko-KR" sz="1400" dirty="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9" name="표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69301759"/>
              </p:ext>
            </p:extLst>
          </p:nvPr>
        </p:nvGraphicFramePr>
        <p:xfrm>
          <a:off x="467544" y="5455880"/>
          <a:ext cx="7886700" cy="853440"/>
        </p:xfrm>
        <a:graphic>
          <a:graphicData uri="http://schemas.openxmlformats.org/drawingml/2006/table">
            <a:tbl>
              <a:tblPr firstRow="1" firstCol="1" bandRow="1"/>
              <a:tblGrid>
                <a:gridCol w="3914163"/>
                <a:gridCol w="563223"/>
                <a:gridCol w="615286"/>
                <a:gridCol w="720988"/>
                <a:gridCol w="478030"/>
                <a:gridCol w="373905"/>
                <a:gridCol w="646838"/>
                <a:gridCol w="574267"/>
              </a:tblGrid>
              <a:tr h="209550">
                <a:tc gridSpan="8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EE1 (NSST_8x8)</a:t>
                      </a:r>
                      <a:endParaRPr lang="ko-KR" sz="1400" dirty="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DED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20955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ko-KR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400" dirty="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Type</a:t>
                      </a:r>
                      <a:endParaRPr lang="ko-KR" sz="1400" dirty="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Mode</a:t>
                      </a:r>
                      <a:endParaRPr lang="ko-KR" sz="140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#Value</a:t>
                      </a:r>
                      <a:endParaRPr lang="ko-KR" sz="140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Bits</a:t>
                      </a:r>
                      <a:endParaRPr lang="ko-KR" sz="140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ko-KR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40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Total</a:t>
                      </a:r>
                      <a:endParaRPr lang="ko-KR" sz="1400" dirty="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ko-KR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400" dirty="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955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g_NsstSrt8x8[</a:t>
                      </a:r>
                      <a:r>
                        <a:rPr lang="en-US" sz="1400" b="1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12</a:t>
                      </a:r>
                      <a:r>
                        <a:rPr lang="en-US" sz="14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][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3][64] (range: 0 - 63)</a:t>
                      </a:r>
                      <a:endParaRPr lang="ko-KR" sz="1400" dirty="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altLang="ko-KR" sz="14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12</a:t>
                      </a:r>
                      <a:endParaRPr lang="ko-KR" sz="1400" dirty="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3</a:t>
                      </a:r>
                      <a:endParaRPr lang="ko-KR" sz="1400" dirty="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64</a:t>
                      </a:r>
                      <a:endParaRPr lang="ko-KR" sz="1400" dirty="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6</a:t>
                      </a:r>
                      <a:endParaRPr lang="ko-KR" sz="1400" dirty="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 =</a:t>
                      </a:r>
                      <a:endParaRPr lang="ko-KR" sz="1400" dirty="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altLang="ko-KR" sz="14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1728</a:t>
                      </a:r>
                      <a:endParaRPr lang="ko-KR" sz="1400" dirty="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Bytes</a:t>
                      </a:r>
                      <a:endParaRPr lang="ko-KR" sz="1400" dirty="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955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g_NsstHyGTPar8x8[</a:t>
                      </a:r>
                      <a:r>
                        <a:rPr lang="en-US" sz="1400" b="1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12</a:t>
                      </a:r>
                      <a:r>
                        <a:rPr lang="en-US" sz="14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][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3][768] (range: 0 - 255)</a:t>
                      </a:r>
                      <a:endParaRPr lang="ko-KR" sz="1400" dirty="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altLang="ko-KR" sz="14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12</a:t>
                      </a:r>
                      <a:endParaRPr lang="ko-KR" sz="1400" dirty="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3</a:t>
                      </a:r>
                      <a:endParaRPr lang="ko-KR" sz="1400" dirty="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768</a:t>
                      </a:r>
                      <a:endParaRPr lang="ko-KR" sz="1400" dirty="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8</a:t>
                      </a:r>
                      <a:endParaRPr lang="ko-KR" sz="140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 =</a:t>
                      </a:r>
                      <a:endParaRPr lang="ko-KR" sz="140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altLang="ko-KR" sz="14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27648</a:t>
                      </a:r>
                      <a:endParaRPr lang="ko-KR" sz="1400" dirty="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Bytes</a:t>
                      </a:r>
                      <a:endParaRPr lang="ko-KR" sz="1400" dirty="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0" name="직사각형 9"/>
          <p:cNvSpPr/>
          <p:nvPr/>
        </p:nvSpPr>
        <p:spPr>
          <a:xfrm>
            <a:off x="490871" y="1747916"/>
            <a:ext cx="8401609" cy="9002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050" dirty="0" err="1">
                <a:solidFill>
                  <a:srgbClr val="0000FF"/>
                </a:solidFill>
                <a:latin typeface="Arial" panose="020B0604020202020204" pitchFamily="34" charset="0"/>
                <a:ea typeface="돋움체" panose="020B0609000101010101" pitchFamily="49" charset="-127"/>
                <a:cs typeface="Arial" panose="020B0604020202020204" pitchFamily="34" charset="0"/>
              </a:rPr>
              <a:t>const</a:t>
            </a:r>
            <a:r>
              <a:rPr lang="en-US" altLang="ko-KR" sz="1050" dirty="0">
                <a:solidFill>
                  <a:prstClr val="black"/>
                </a:solidFill>
                <a:latin typeface="Arial" panose="020B0604020202020204" pitchFamily="34" charset="0"/>
                <a:ea typeface="돋움체" panose="020B0609000101010101" pitchFamily="49" charset="-127"/>
                <a:cs typeface="Arial" panose="020B0604020202020204" pitchFamily="34" charset="0"/>
              </a:rPr>
              <a:t> </a:t>
            </a:r>
            <a:r>
              <a:rPr lang="en-US" altLang="ko-KR" sz="1050" dirty="0" err="1">
                <a:solidFill>
                  <a:prstClr val="black"/>
                </a:solidFill>
                <a:latin typeface="Arial" panose="020B0604020202020204" pitchFamily="34" charset="0"/>
                <a:ea typeface="돋움체" panose="020B0609000101010101" pitchFamily="49" charset="-127"/>
                <a:cs typeface="Arial" panose="020B0604020202020204" pitchFamily="34" charset="0"/>
              </a:rPr>
              <a:t>UChar</a:t>
            </a:r>
            <a:r>
              <a:rPr lang="en-US" altLang="ko-KR" sz="1050" dirty="0">
                <a:solidFill>
                  <a:prstClr val="black"/>
                </a:solidFill>
                <a:latin typeface="Arial" panose="020B0604020202020204" pitchFamily="34" charset="0"/>
                <a:ea typeface="돋움체" panose="020B0609000101010101" pitchFamily="49" charset="-127"/>
                <a:cs typeface="Arial" panose="020B0604020202020204" pitchFamily="34" charset="0"/>
              </a:rPr>
              <a:t> </a:t>
            </a:r>
            <a:r>
              <a:rPr lang="en-US" altLang="ko-KR" sz="1050" dirty="0" err="1">
                <a:solidFill>
                  <a:prstClr val="black"/>
                </a:solidFill>
                <a:latin typeface="Arial" panose="020B0604020202020204" pitchFamily="34" charset="0"/>
                <a:ea typeface="돋움체" panose="020B0609000101010101" pitchFamily="49" charset="-127"/>
                <a:cs typeface="Arial" panose="020B0604020202020204" pitchFamily="34" charset="0"/>
              </a:rPr>
              <a:t>g_NsstLut</a:t>
            </a:r>
            <a:r>
              <a:rPr lang="en-US" altLang="ko-KR" sz="1050" dirty="0">
                <a:solidFill>
                  <a:prstClr val="black"/>
                </a:solidFill>
                <a:latin typeface="Arial" panose="020B0604020202020204" pitchFamily="34" charset="0"/>
                <a:ea typeface="돋움체" panose="020B0609000101010101" pitchFamily="49" charset="-127"/>
                <a:cs typeface="Arial" panose="020B0604020202020204" pitchFamily="34" charset="0"/>
              </a:rPr>
              <a:t>[NUM_INTRA_MODE - 1] =</a:t>
            </a:r>
          </a:p>
          <a:p>
            <a:r>
              <a:rPr lang="en-US" altLang="ko-KR" sz="1050" dirty="0">
                <a:solidFill>
                  <a:prstClr val="black"/>
                </a:solidFill>
                <a:latin typeface="Arial" panose="020B0604020202020204" pitchFamily="34" charset="0"/>
                <a:ea typeface="돋움체" panose="020B0609000101010101" pitchFamily="49" charset="-127"/>
                <a:cs typeface="Arial" panose="020B0604020202020204" pitchFamily="34" charset="0"/>
              </a:rPr>
              <a:t>{</a:t>
            </a:r>
            <a:r>
              <a:rPr lang="en-US" altLang="ko-KR" sz="1050" dirty="0">
                <a:solidFill>
                  <a:srgbClr val="008000"/>
                </a:solidFill>
                <a:latin typeface="Arial" panose="020B0604020202020204" pitchFamily="34" charset="0"/>
                <a:ea typeface="돋움체" panose="020B0609000101010101" pitchFamily="49" charset="-127"/>
                <a:cs typeface="Arial" panose="020B0604020202020204" pitchFamily="34" charset="0"/>
              </a:rPr>
              <a:t>//0  1  2  3  4  5  6  7  8  9 10 11 12 13 14 15 16 17 18 19 20 21 22 23 24 25 26 27 28 29 30 31 32 33 34 35 36 37 38 39 40 41 42 43 44 45 46 47 48 49 50 51 52 53 54 55 56 57 58 59 60 61 62 63 64 65 66</a:t>
            </a:r>
            <a:endParaRPr lang="ko-KR" altLang="en-US" sz="1050" dirty="0">
              <a:solidFill>
                <a:prstClr val="black"/>
              </a:solidFill>
              <a:latin typeface="Arial" panose="020B0604020202020204" pitchFamily="34" charset="0"/>
              <a:ea typeface="돋움체" panose="020B0609000101010101" pitchFamily="49" charset="-127"/>
              <a:cs typeface="Arial" panose="020B0604020202020204" pitchFamily="34" charset="0"/>
            </a:endParaRPr>
          </a:p>
          <a:p>
            <a:r>
              <a:rPr lang="ko-KR" altLang="en-US" sz="1050" dirty="0">
                <a:solidFill>
                  <a:prstClr val="black"/>
                </a:solidFill>
                <a:latin typeface="Arial" panose="020B0604020202020204" pitchFamily="34" charset="0"/>
                <a:ea typeface="돋움체" panose="020B0609000101010101" pitchFamily="49" charset="-127"/>
                <a:cs typeface="Arial" panose="020B0604020202020204" pitchFamily="34" charset="0"/>
              </a:rPr>
              <a:t>  </a:t>
            </a:r>
            <a:r>
              <a:rPr lang="en-US" altLang="ko-KR" sz="1050" dirty="0">
                <a:solidFill>
                  <a:prstClr val="black"/>
                </a:solidFill>
                <a:latin typeface="Arial" panose="020B0604020202020204" pitchFamily="34" charset="0"/>
                <a:ea typeface="돋움체" panose="020B0609000101010101" pitchFamily="49" charset="-127"/>
                <a:cs typeface="Arial" panose="020B0604020202020204" pitchFamily="34" charset="0"/>
              </a:rPr>
              <a:t>0, 1, 2, 3, 4, 5, 6, 7, 8, 9, 10, 11, 12, 13, 14, 15, 16, 17, 18, 19, 20, 21, 22, 23, 24, 25, 26, 27, 28, 29, 30, 31, 32, 33, 34, 33, 32, 31, 30, 29, 28, 27, 26, 25, 24, 23, 22, 21, 20, 19, 18, 17, 16, 15, 14, 13, 12, 11, 10, 9, 8, 7, 6, 5, 4, 3, </a:t>
            </a:r>
            <a:r>
              <a:rPr lang="en-US" altLang="ko-KR" sz="1050" dirty="0" smtClean="0">
                <a:solidFill>
                  <a:prstClr val="black"/>
                </a:solidFill>
                <a:latin typeface="Arial" panose="020B0604020202020204" pitchFamily="34" charset="0"/>
                <a:ea typeface="돋움체" panose="020B0609000101010101" pitchFamily="49" charset="-127"/>
                <a:cs typeface="Arial" panose="020B0604020202020204" pitchFamily="34" charset="0"/>
              </a:rPr>
              <a:t>2};</a:t>
            </a:r>
            <a:endParaRPr lang="en-US" altLang="ko-KR" sz="1050" dirty="0">
              <a:solidFill>
                <a:prstClr val="black"/>
              </a:solidFill>
              <a:latin typeface="Arial" panose="020B0604020202020204" pitchFamily="34" charset="0"/>
              <a:ea typeface="돋움체" panose="020B0609000101010101" pitchFamily="49" charset="-127"/>
              <a:cs typeface="Arial" panose="020B0604020202020204" pitchFamily="34" charset="0"/>
            </a:endParaRPr>
          </a:p>
        </p:txBody>
      </p:sp>
      <p:sp>
        <p:nvSpPr>
          <p:cNvPr id="12" name="직사각형 11"/>
          <p:cNvSpPr/>
          <p:nvPr/>
        </p:nvSpPr>
        <p:spPr>
          <a:xfrm>
            <a:off x="539552" y="2924944"/>
            <a:ext cx="8401609" cy="9002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050" dirty="0" err="1">
                <a:solidFill>
                  <a:srgbClr val="0000FF"/>
                </a:solidFill>
                <a:latin typeface="Arial" panose="020B0604020202020204" pitchFamily="34" charset="0"/>
                <a:ea typeface="돋움체" panose="020B0609000101010101" pitchFamily="49" charset="-127"/>
                <a:cs typeface="Arial" panose="020B0604020202020204" pitchFamily="34" charset="0"/>
              </a:rPr>
              <a:t>const</a:t>
            </a:r>
            <a:r>
              <a:rPr lang="en-US" altLang="ko-KR" sz="1050" dirty="0">
                <a:solidFill>
                  <a:prstClr val="black"/>
                </a:solidFill>
                <a:latin typeface="Arial" panose="020B0604020202020204" pitchFamily="34" charset="0"/>
                <a:ea typeface="돋움체" panose="020B0609000101010101" pitchFamily="49" charset="-127"/>
                <a:cs typeface="Arial" panose="020B0604020202020204" pitchFamily="34" charset="0"/>
              </a:rPr>
              <a:t> </a:t>
            </a:r>
            <a:r>
              <a:rPr lang="en-US" altLang="ko-KR" sz="1050" dirty="0" err="1">
                <a:solidFill>
                  <a:prstClr val="black"/>
                </a:solidFill>
                <a:latin typeface="Arial" panose="020B0604020202020204" pitchFamily="34" charset="0"/>
                <a:ea typeface="돋움체" panose="020B0609000101010101" pitchFamily="49" charset="-127"/>
                <a:cs typeface="Arial" panose="020B0604020202020204" pitchFamily="34" charset="0"/>
              </a:rPr>
              <a:t>UChar</a:t>
            </a:r>
            <a:r>
              <a:rPr lang="en-US" altLang="ko-KR" sz="1050" dirty="0">
                <a:solidFill>
                  <a:prstClr val="black"/>
                </a:solidFill>
                <a:latin typeface="Arial" panose="020B0604020202020204" pitchFamily="34" charset="0"/>
                <a:ea typeface="돋움체" panose="020B0609000101010101" pitchFamily="49" charset="-127"/>
                <a:cs typeface="Arial" panose="020B0604020202020204" pitchFamily="34" charset="0"/>
              </a:rPr>
              <a:t> </a:t>
            </a:r>
            <a:r>
              <a:rPr lang="en-US" altLang="ko-KR" sz="1050" dirty="0" err="1">
                <a:solidFill>
                  <a:prstClr val="black"/>
                </a:solidFill>
                <a:latin typeface="Arial" panose="020B0604020202020204" pitchFamily="34" charset="0"/>
                <a:ea typeface="돋움체" panose="020B0609000101010101" pitchFamily="49" charset="-127"/>
                <a:cs typeface="Arial" panose="020B0604020202020204" pitchFamily="34" charset="0"/>
              </a:rPr>
              <a:t>g_NsstLut</a:t>
            </a:r>
            <a:r>
              <a:rPr lang="en-US" altLang="ko-KR" sz="1050" dirty="0">
                <a:solidFill>
                  <a:prstClr val="black"/>
                </a:solidFill>
                <a:latin typeface="Arial" panose="020B0604020202020204" pitchFamily="34" charset="0"/>
                <a:ea typeface="돋움체" panose="020B0609000101010101" pitchFamily="49" charset="-127"/>
                <a:cs typeface="Arial" panose="020B0604020202020204" pitchFamily="34" charset="0"/>
              </a:rPr>
              <a:t>[NUM_INTRA_MODE - 1] =</a:t>
            </a:r>
          </a:p>
          <a:p>
            <a:r>
              <a:rPr lang="en-US" altLang="ko-KR" sz="1050" dirty="0">
                <a:latin typeface="Arial" panose="020B0604020202020204" pitchFamily="34" charset="0"/>
                <a:ea typeface="돋움체" panose="020B0609000101010101" pitchFamily="49" charset="-127"/>
                <a:cs typeface="Arial" panose="020B0604020202020204" pitchFamily="34" charset="0"/>
              </a:rPr>
              <a:t>{</a:t>
            </a:r>
            <a:r>
              <a:rPr lang="en-US" altLang="ko-KR" sz="1050" dirty="0">
                <a:solidFill>
                  <a:srgbClr val="008000"/>
                </a:solidFill>
                <a:latin typeface="Arial" panose="020B0604020202020204" pitchFamily="34" charset="0"/>
                <a:ea typeface="돋움체" panose="020B0609000101010101" pitchFamily="49" charset="-127"/>
                <a:cs typeface="Arial" panose="020B0604020202020204" pitchFamily="34" charset="0"/>
              </a:rPr>
              <a:t>//0  1  2  3  4  5  6  7  8  9 10 11 12 13 14 15 16 17 18 19 20 21 22 23 24 25 26 27 28 29 30 31 32 33 34 35 36 37 38 39 40 41 42 43 44 45 46 47 48 49 50 51 52 53 54 55 56 57 58 59 60 61 62 63 64 65 </a:t>
            </a:r>
            <a:r>
              <a:rPr lang="en-US" altLang="ko-KR" sz="1050" dirty="0" smtClean="0">
                <a:solidFill>
                  <a:srgbClr val="008000"/>
                </a:solidFill>
                <a:latin typeface="Arial" panose="020B0604020202020204" pitchFamily="34" charset="0"/>
                <a:ea typeface="돋움체" panose="020B0609000101010101" pitchFamily="49" charset="-127"/>
                <a:cs typeface="Arial" panose="020B0604020202020204" pitchFamily="34" charset="0"/>
              </a:rPr>
              <a:t>66</a:t>
            </a:r>
            <a:endParaRPr lang="ko-KR" altLang="en-US" sz="1050" dirty="0" smtClean="0">
              <a:solidFill>
                <a:prstClr val="black"/>
              </a:solidFill>
              <a:latin typeface="Arial" panose="020B0604020202020204" pitchFamily="34" charset="0"/>
              <a:ea typeface="돋움체" panose="020B0609000101010101" pitchFamily="49" charset="-127"/>
              <a:cs typeface="Arial" panose="020B0604020202020204" pitchFamily="34" charset="0"/>
            </a:endParaRPr>
          </a:p>
          <a:p>
            <a:r>
              <a:rPr lang="en-US" altLang="ko-KR" sz="1050" dirty="0" smtClean="0"/>
              <a:t>0 </a:t>
            </a:r>
            <a:r>
              <a:rPr lang="en-US" altLang="ko-KR" sz="1050" dirty="0"/>
              <a:t>,0 ,2 ,3 ,2 ,3 ,2 ,3 ,8 ,9 ,8 ,9 ,8 ,9,14,14,14,17,17,17,20,20,20,23,24,23,24,23,24,29,30,29,30,29,30,29,30,29,30,29,24,23,24,23,24,23,20,20,20,17,17,17,14,14,14 ,9 ,8 ,9 ,8 ,9 ,8 ,3 ,2 ,3 ,2 ,3 ,</a:t>
            </a:r>
            <a:r>
              <a:rPr lang="en-US" altLang="ko-KR" sz="1050" dirty="0" smtClean="0"/>
              <a:t>2}</a:t>
            </a:r>
            <a:endParaRPr lang="en-US" altLang="ko-KR" sz="1050" dirty="0"/>
          </a:p>
        </p:txBody>
      </p:sp>
      <p:sp>
        <p:nvSpPr>
          <p:cNvPr id="2" name="아래쪽 화살표 1"/>
          <p:cNvSpPr/>
          <p:nvPr/>
        </p:nvSpPr>
        <p:spPr>
          <a:xfrm>
            <a:off x="4225838" y="2651758"/>
            <a:ext cx="720080" cy="42079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" name="직사각형 2"/>
          <p:cNvSpPr/>
          <p:nvPr/>
        </p:nvSpPr>
        <p:spPr>
          <a:xfrm>
            <a:off x="539552" y="1772816"/>
            <a:ext cx="8352928" cy="205237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48862260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Conclusion</a:t>
            </a:r>
            <a:endParaRPr lang="ko-KR" altLang="en-US" dirty="0"/>
          </a:p>
        </p:txBody>
      </p:sp>
      <p:sp>
        <p:nvSpPr>
          <p:cNvPr id="11" name="내용 개체 틀 10"/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pPr hangingPunct="0"/>
            <a:r>
              <a:rPr lang="en-CA" altLang="ko-KR" dirty="0"/>
              <a:t>In this contribution, it is proposed to use reduced table size of EE1 NSST which shows less required table size while preserving coding performance. </a:t>
            </a:r>
            <a:endParaRPr lang="en-CA" altLang="ko-KR" dirty="0" smtClean="0"/>
          </a:p>
          <a:p>
            <a:pPr hangingPunct="0"/>
            <a:endParaRPr lang="en-CA" altLang="ko-KR" dirty="0"/>
          </a:p>
          <a:p>
            <a:pPr hangingPunct="0"/>
            <a:r>
              <a:rPr lang="en-CA" altLang="ko-KR" dirty="0" smtClean="0"/>
              <a:t>It </a:t>
            </a:r>
            <a:r>
              <a:rPr lang="en-CA" altLang="ko-KR" dirty="0"/>
              <a:t>is proposed to use the reduced table size for NSST about 1/3 size of table of NSST in EE1. </a:t>
            </a:r>
            <a:endParaRPr lang="ko-KR" altLang="ko-KR" dirty="0"/>
          </a:p>
          <a:p>
            <a:pPr marL="0" indent="0" fontAlgn="auto" hangingPunct="0">
              <a:buNone/>
            </a:pPr>
            <a:r>
              <a:rPr lang="en-CA" altLang="ko-KR" dirty="0"/>
              <a:t> </a:t>
            </a:r>
            <a:endParaRPr lang="ko-KR" altLang="ko-KR" dirty="0"/>
          </a:p>
          <a:p>
            <a:pPr marL="0" indent="0">
              <a:buNone/>
            </a:pP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574868751"/>
      </p:ext>
    </p:extLst>
  </p:cSld>
  <p:clrMapOvr>
    <a:masterClrMapping/>
  </p:clrMapOvr>
  <p:transition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제목 4"/>
          <p:cNvSpPr>
            <a:spLocks noGrp="1"/>
          </p:cNvSpPr>
          <p:nvPr>
            <p:ph type="title"/>
          </p:nvPr>
        </p:nvSpPr>
        <p:spPr>
          <a:xfrm>
            <a:off x="457200" y="2420888"/>
            <a:ext cx="8229600" cy="1296144"/>
          </a:xfrm>
        </p:spPr>
        <p:txBody>
          <a:bodyPr/>
          <a:lstStyle/>
          <a:p>
            <a:r>
              <a:rPr lang="en-US" altLang="ko-KR" sz="8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Thank You</a:t>
            </a:r>
            <a:endParaRPr lang="ko-KR" altLang="en-US" sz="8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6162361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1065</TotalTime>
  <Words>788</Words>
  <Application>Microsoft Office PowerPoint</Application>
  <PresentationFormat>화면 슬라이드 쇼(4:3)</PresentationFormat>
  <Paragraphs>174</Paragraphs>
  <Slides>6</Slides>
  <Notes>1</Notes>
  <HiddenSlides>0</HiddenSlides>
  <MMClips>0</MMClips>
  <ScaleCrop>false</ScaleCrop>
  <HeadingPairs>
    <vt:vector size="6" baseType="variant">
      <vt:variant>
        <vt:lpstr>사용한 글꼴</vt:lpstr>
      </vt:variant>
      <vt:variant>
        <vt:i4>6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6</vt:i4>
      </vt:variant>
    </vt:vector>
  </HeadingPairs>
  <TitlesOfParts>
    <vt:vector size="13" baseType="lpstr">
      <vt:lpstr>돋움체</vt:lpstr>
      <vt:lpstr>삼성긴고딕 Bold</vt:lpstr>
      <vt:lpstr>Arial</vt:lpstr>
      <vt:lpstr>Wingdings</vt:lpstr>
      <vt:lpstr>삼성긴고딕 Medium</vt:lpstr>
      <vt:lpstr>맑은 고딕</vt:lpstr>
      <vt:lpstr>Office 테마</vt:lpstr>
      <vt:lpstr>EE1-related: NSST with reduced table size (JVET-D0056)</vt:lpstr>
      <vt:lpstr>Summary</vt:lpstr>
      <vt:lpstr>Analysis of NSST improvement</vt:lpstr>
      <vt:lpstr>Proposed method</vt:lpstr>
      <vt:lpstr>Conclusion</vt:lpstr>
      <vt:lpstr>Thank You</vt:lpstr>
    </vt:vector>
  </TitlesOfParts>
  <Company>Samsung Electronics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서주영/연수생(DMC연)/에이전트/삼성전자</dc:creator>
  <cp:lastModifiedBy>Kiho Choi</cp:lastModifiedBy>
  <cp:revision>197</cp:revision>
  <dcterms:created xsi:type="dcterms:W3CDTF">2014-11-11T07:34:02Z</dcterms:created>
  <dcterms:modified xsi:type="dcterms:W3CDTF">2016-10-14T10:40:22Z</dcterms:modified>
</cp:coreProperties>
</file>