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1689" r:id="rId2"/>
    <p:sldId id="1870" r:id="rId3"/>
    <p:sldId id="1871" r:id="rId4"/>
    <p:sldId id="1885" r:id="rId5"/>
    <p:sldId id="1886" r:id="rId6"/>
    <p:sldId id="1887" r:id="rId7"/>
    <p:sldId id="1888" r:id="rId8"/>
    <p:sldId id="1889" r:id="rId9"/>
    <p:sldId id="1890" r:id="rId10"/>
    <p:sldId id="1880" r:id="rId11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>
        <p:scale>
          <a:sx n="120" d="100"/>
          <a:sy n="120" d="100"/>
        </p:scale>
        <p:origin x="978" y="168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12/10/2016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97592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10/12/2016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High Precision FRUC with Additional Candidates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F7F7F"/>
                </a:solidFill>
              </a:rPr>
              <a:t>JVET-D0046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1935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err="1" smtClean="0">
                <a:latin typeface="Trebuchet MS" pitchFamily="34" charset="0"/>
              </a:rPr>
              <a:t>October</a:t>
            </a:r>
            <a:r>
              <a:rPr lang="fr-FR" sz="900" dirty="0" smtClean="0">
                <a:latin typeface="Trebuchet MS" pitchFamily="34" charset="0"/>
              </a:rPr>
              <a:t> 2016</a:t>
            </a:r>
            <a:endParaRPr lang="fr-FR" sz="900" dirty="0">
              <a:latin typeface="Trebuchet MS" pitchFamily="34" charset="0"/>
            </a:endParaRPr>
          </a:p>
          <a:p>
            <a:r>
              <a:rPr lang="fr-FR" sz="900" dirty="0" err="1" smtClean="0">
                <a:latin typeface="Trebuchet MS" pitchFamily="34" charset="0"/>
              </a:rPr>
              <a:t>A.Robert</a:t>
            </a:r>
            <a:r>
              <a:rPr lang="fr-FR" sz="900" dirty="0" smtClean="0">
                <a:latin typeface="Trebuchet MS" pitchFamily="34" charset="0"/>
              </a:rPr>
              <a:t>, </a:t>
            </a:r>
            <a:r>
              <a:rPr lang="fr-FR" sz="900" dirty="0" err="1" smtClean="0">
                <a:latin typeface="Trebuchet MS" pitchFamily="34" charset="0"/>
              </a:rPr>
              <a:t>F.Le</a:t>
            </a:r>
            <a:r>
              <a:rPr lang="fr-FR" sz="900" dirty="0" smtClean="0">
                <a:latin typeface="Trebuchet MS" pitchFamily="34" charset="0"/>
              </a:rPr>
              <a:t> Léannec, </a:t>
            </a:r>
            <a:r>
              <a:rPr lang="fr-FR" sz="900" dirty="0" err="1" smtClean="0">
                <a:latin typeface="Trebuchet MS" pitchFamily="34" charset="0"/>
              </a:rPr>
              <a:t>T.Poirier</a:t>
            </a:r>
            <a:endParaRPr lang="fr-FR" sz="900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163502" y="728663"/>
            <a:ext cx="8980498" cy="4149286"/>
          </a:xfrm>
        </p:spPr>
        <p:txBody>
          <a:bodyPr numCol="1" anchor="t">
            <a:spAutoFit/>
          </a:bodyPr>
          <a:lstStyle/>
          <a:p>
            <a:pPr marL="342900" lvl="1" indent="-342900">
              <a:buFont typeface="+mj-lt"/>
              <a:buAutoNum type="arabicPeriod"/>
            </a:pPr>
            <a:r>
              <a:rPr lang="en-US" sz="1400" dirty="0" smtClean="0"/>
              <a:t>Entire CU: enriched FRUC list of MV predictor candidates</a:t>
            </a:r>
          </a:p>
          <a:p>
            <a:pPr lvl="2"/>
            <a:r>
              <a:rPr lang="en-US" sz="1400" dirty="0" smtClean="0"/>
              <a:t>AMVP MV predictor candidates added at the front (only for AMVP CU)</a:t>
            </a:r>
          </a:p>
          <a:p>
            <a:pPr lvl="2"/>
            <a:r>
              <a:rPr lang="en-US" sz="1400" dirty="0" smtClean="0"/>
              <a:t>5 MVs from spatial neighbors </a:t>
            </a:r>
            <a:r>
              <a:rPr lang="en-US" sz="1400" dirty="0"/>
              <a:t>added at the </a:t>
            </a:r>
            <a:r>
              <a:rPr lang="en-US" sz="1400" dirty="0" smtClean="0"/>
              <a:t>end</a:t>
            </a:r>
          </a:p>
          <a:p>
            <a:pPr marL="342900" lvl="1" indent="-342900">
              <a:buFont typeface="+mj-lt"/>
              <a:buAutoNum type="arabicPeriod"/>
            </a:pPr>
            <a:r>
              <a:rPr lang="en-US" sz="1400" dirty="0" smtClean="0"/>
              <a:t>Sub-blocks:</a:t>
            </a:r>
          </a:p>
          <a:p>
            <a:pPr lvl="2"/>
            <a:r>
              <a:rPr lang="en-US" sz="1400" dirty="0" smtClean="0"/>
              <a:t>3 MVs from spatial neighbors at the end of FRUC list</a:t>
            </a:r>
          </a:p>
          <a:p>
            <a:pPr marL="342900" lvl="1" indent="-342900">
              <a:buFont typeface="+mj-lt"/>
              <a:buAutoNum type="arabicPeriod"/>
            </a:pPr>
            <a:r>
              <a:rPr lang="en-US" sz="1400" dirty="0" smtClean="0"/>
              <a:t>Increased precision of FRUC MV refinement process, up to the precision of MC</a:t>
            </a:r>
          </a:p>
          <a:p>
            <a:pPr lvl="1"/>
            <a:endParaRPr lang="en-US" sz="1400" dirty="0" smtClean="0"/>
          </a:p>
          <a:p>
            <a:pPr lvl="1"/>
            <a:r>
              <a:rPr lang="en-US" sz="1400" b="1" dirty="0" smtClean="0"/>
              <a:t>BD-rate savings:  </a:t>
            </a:r>
            <a:r>
              <a:rPr lang="en-US" dirty="0" smtClean="0"/>
              <a:t>0.2% in RA   ,    0.51% in LDB    ,     0.75% in LDP</a:t>
            </a:r>
          </a:p>
          <a:p>
            <a:pPr lvl="1"/>
            <a:endParaRPr lang="en-US" dirty="0" smtClean="0"/>
          </a:p>
          <a:p>
            <a:pPr lvl="1"/>
            <a:r>
              <a:rPr lang="en-US" sz="1400" b="1" dirty="0" smtClean="0"/>
              <a:t>Low complexity</a:t>
            </a:r>
          </a:p>
          <a:p>
            <a:pPr lvl="2"/>
            <a:r>
              <a:rPr lang="en-US" dirty="0" smtClean="0"/>
              <a:t>Decoder time increased to </a:t>
            </a:r>
            <a:r>
              <a:rPr lang="en-US" smtClean="0"/>
              <a:t>~</a:t>
            </a:r>
            <a:r>
              <a:rPr lang="en-US" smtClean="0"/>
              <a:t>105%</a:t>
            </a:r>
            <a:endParaRPr lang="en-US" dirty="0" smtClean="0"/>
          </a:p>
          <a:p>
            <a:pPr lvl="2"/>
            <a:r>
              <a:rPr lang="en-US" dirty="0" smtClean="0"/>
              <a:t>Very limited impact on coding </a:t>
            </a:r>
            <a:r>
              <a:rPr lang="en-US" dirty="0"/>
              <a:t>time through some optimizations of FRUC source code</a:t>
            </a:r>
            <a:endParaRPr lang="en-US" dirty="0" smtClean="0"/>
          </a:p>
          <a:p>
            <a:pPr lvl="1"/>
            <a:endParaRPr lang="en-US" sz="1400" dirty="0" smtClean="0"/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Suggestion is to integrate the proposed modifications in JEM-4.0</a:t>
            </a:r>
          </a:p>
        </p:txBody>
      </p:sp>
    </p:spTree>
    <p:extLst>
      <p:ext uri="{BB962C8B-B14F-4D97-AF65-F5344CB8AC3E}">
        <p14:creationId xmlns:p14="http://schemas.microsoft.com/office/powerpoint/2010/main" val="19837085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</p:spPr>
        <p:txBody>
          <a:bodyPr numCol="1" anchor="t"/>
          <a:lstStyle/>
          <a:p>
            <a:pPr lvl="1"/>
            <a:r>
              <a:rPr lang="en-US" sz="1600" b="1" dirty="0" smtClean="0"/>
              <a:t>Goal: investigate improvements of FRUC tool </a:t>
            </a:r>
          </a:p>
          <a:p>
            <a:pPr lvl="2"/>
            <a:r>
              <a:rPr lang="en-US" sz="1600" dirty="0" smtClean="0"/>
              <a:t>FRUC = PPMVD: Pattern matched motion vector derivation in JVET-C1001</a:t>
            </a:r>
            <a:endParaRPr lang="en-US" sz="1600" u="sng" dirty="0" smtClean="0"/>
          </a:p>
          <a:p>
            <a:pPr lvl="2"/>
            <a:endParaRPr lang="en-US" sz="1600" dirty="0" smtClean="0"/>
          </a:p>
          <a:p>
            <a:pPr lvl="1"/>
            <a:r>
              <a:rPr lang="en-US" sz="1600" b="1" dirty="0" smtClean="0"/>
              <a:t>Proposal:</a:t>
            </a:r>
          </a:p>
          <a:p>
            <a:pPr marL="523875" lvl="2" indent="-342900">
              <a:buFont typeface="+mj-lt"/>
              <a:buAutoNum type="arabicPeriod"/>
            </a:pPr>
            <a:r>
              <a:rPr lang="en-US" sz="1600" dirty="0" smtClean="0"/>
              <a:t>Optimizations in FRUC implementation</a:t>
            </a:r>
          </a:p>
          <a:p>
            <a:pPr marL="523875" lvl="2" indent="-342900">
              <a:buFont typeface="+mj-lt"/>
              <a:buAutoNum type="arabicPeriod"/>
            </a:pPr>
            <a:r>
              <a:rPr lang="en-US" sz="1600" dirty="0" smtClean="0"/>
              <a:t>Increased precision in FRUC refinement</a:t>
            </a:r>
          </a:p>
          <a:p>
            <a:pPr marL="523875" lvl="2" indent="-342900">
              <a:buFont typeface="+mj-lt"/>
              <a:buAutoNum type="arabicPeriod"/>
            </a:pPr>
            <a:r>
              <a:rPr lang="en-US" sz="1600" dirty="0" smtClean="0"/>
              <a:t>Additional Candidate for FRUC Motion Vector Predictor Derivation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-23083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1635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 – Optimizations in FRUC implementation (1/2)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171450" y="728663"/>
                <a:ext cx="8793163" cy="3883026"/>
              </a:xfrm>
            </p:spPr>
            <p:txBody>
              <a:bodyPr numCol="1" anchor="t"/>
              <a:lstStyle/>
              <a:p>
                <a:pPr lvl="1"/>
                <a:r>
                  <a:rPr lang="en-US" sz="1600" b="1" dirty="0" smtClean="0"/>
                  <a:t>Less computation in the loop over candidates for pattern-matched MV refinement</a:t>
                </a:r>
                <a:endParaRPr lang="en-US" sz="1600" b="1" dirty="0"/>
              </a:p>
              <a:p>
                <a:pPr lvl="2"/>
                <a:r>
                  <a:rPr lang="en-US" sz="1600" dirty="0" smtClean="0"/>
                  <a:t>FRUC RD cost:</a:t>
                </a:r>
              </a:p>
              <a:p>
                <a:pPr lvl="2"/>
                <a:endParaRPr lang="en-US" sz="1600" dirty="0" smtClean="0"/>
              </a:p>
              <a:p>
                <a:pPr lvl="2"/>
                <a:endParaRPr lang="en-US" sz="1600" dirty="0" smtClean="0"/>
              </a:p>
              <a:p>
                <a:pPr lvl="2"/>
                <a:r>
                  <a:rPr lang="en-US" sz="1600" dirty="0" smtClean="0"/>
                  <a:t>Modified: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1600" b="0" i="0" smtClean="0">
                        <a:latin typeface="Cambria Math"/>
                      </a:rPr>
                      <m:t>if</m:t>
                    </m:r>
                    <m:r>
                      <a:rPr lang="fr-FR" sz="1600" b="0" i="0" smtClean="0">
                        <a:latin typeface="Cambria Math"/>
                      </a:rPr>
                      <m:t> </m:t>
                    </m:r>
                    <m:d>
                      <m:dPr>
                        <m:ctrlPr>
                          <a:rPr lang="fr-FR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1600" i="1">
                            <a:latin typeface="Cambria Math"/>
                          </a:rPr>
                          <m:t>𝑓𝑟𝑢𝑐𝑀𝑉𝑅𝑎𝑡𝑒</m:t>
                        </m:r>
                        <m:r>
                          <a:rPr lang="en-US" sz="1600" dirty="0"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fr-FR" sz="1600" i="1" dirty="0">
                            <a:latin typeface="Cambria Math"/>
                            <a:ea typeface="Cambria Math"/>
                          </a:rPr>
                          <m:t>𝑏𝑒𝑠𝑡𝐹𝑟𝑢𝑐𝑅𝐷𝐶𝑜𝑠𝑡</m:t>
                        </m:r>
                      </m:e>
                    </m:d>
                    <m:r>
                      <a:rPr lang="fr-FR" sz="1600" b="0" i="1" smtClean="0">
                        <a:latin typeface="Cambria Math"/>
                      </a:rPr>
                      <m:t> </m:t>
                    </m:r>
                    <m:r>
                      <a:rPr lang="fr-FR" sz="1600" b="0" i="1" smtClean="0">
                        <a:latin typeface="Cambria Math"/>
                      </a:rPr>
                      <m:t>𝑠𝑘𝑖𝑝</m:t>
                    </m:r>
                    <m:r>
                      <a:rPr lang="fr-FR" sz="1600" b="0" i="1" smtClean="0">
                        <a:latin typeface="Cambria Math"/>
                      </a:rPr>
                      <m:t> </m:t>
                    </m:r>
                    <m:r>
                      <a:rPr lang="fr-FR" sz="1600" b="0" i="1" smtClean="0">
                        <a:latin typeface="Cambria Math"/>
                      </a:rPr>
                      <m:t>𝑐𝑢𝑟𝑟𝑒𝑛𝑡</m:t>
                    </m:r>
                    <m:r>
                      <a:rPr lang="fr-FR" sz="1600" b="0" i="1" smtClean="0">
                        <a:latin typeface="Cambria Math"/>
                      </a:rPr>
                      <m:t> </m:t>
                    </m:r>
                    <m:r>
                      <a:rPr lang="fr-FR" sz="1600" b="0" i="1" smtClean="0">
                        <a:latin typeface="Cambria Math"/>
                      </a:rPr>
                      <m:t>𝑐𝑎𝑛𝑑𝑖𝑑𝑎𝑡𝑒</m:t>
                    </m:r>
                  </m:oMath>
                </a14:m>
                <a:r>
                  <a:rPr lang="en-US" sz="1600" dirty="0" smtClean="0"/>
                  <a:t> </a:t>
                </a:r>
              </a:p>
              <a:p>
                <a:pPr lvl="1"/>
                <a:endParaRPr lang="en-US" sz="1600" dirty="0" smtClean="0"/>
              </a:p>
              <a:p>
                <a:pPr lvl="1"/>
                <a:r>
                  <a:rPr lang="en-US" sz="1600" b="1" dirty="0" smtClean="0"/>
                  <a:t>During pattern matched MV refinement</a:t>
                </a:r>
              </a:p>
              <a:p>
                <a:pPr lvl="2"/>
                <a:r>
                  <a:rPr lang="en-US" sz="1600" dirty="0" smtClean="0"/>
                  <a:t>Avoid testing positions that have already been tested</a:t>
                </a:r>
              </a:p>
              <a:p>
                <a:pPr lvl="1"/>
                <a:endParaRPr lang="en-US" sz="1000" dirty="0" smtClean="0"/>
              </a:p>
              <a:p>
                <a:pPr lvl="1"/>
                <a:r>
                  <a:rPr lang="en-US" sz="1600" b="1" dirty="0" smtClean="0"/>
                  <a:t>Loops collecting unilateral MV candidates re-written for more efficiency</a:t>
                </a:r>
                <a:endParaRPr lang="en-US" sz="1000" dirty="0" smtClean="0"/>
              </a:p>
              <a:p>
                <a:pPr lvl="1"/>
                <a:endParaRPr lang="en-US" sz="1600" b="1" dirty="0" smtClean="0"/>
              </a:p>
              <a:p>
                <a:pPr lvl="1"/>
                <a:endParaRPr lang="en-US" sz="1600" b="1" dirty="0"/>
              </a:p>
            </p:txBody>
          </p:sp>
        </mc:Choice>
        <mc:Fallback xmlns="">
          <p:sp>
            <p:nvSpPr>
              <p:cNvPr id="4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1450" y="728663"/>
                <a:ext cx="8793163" cy="3883026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/>
          <p:cNvGrpSpPr/>
          <p:nvPr/>
        </p:nvGrpSpPr>
        <p:grpSpPr>
          <a:xfrm>
            <a:off x="5722569" y="1577061"/>
            <a:ext cx="1320128" cy="327002"/>
            <a:chOff x="5710457" y="1762188"/>
            <a:chExt cx="1320128" cy="327002"/>
          </a:xfrm>
        </p:grpSpPr>
        <p:sp>
          <p:nvSpPr>
            <p:cNvPr id="3" name="Left Brace 2"/>
            <p:cNvSpPr/>
            <p:nvPr/>
          </p:nvSpPr>
          <p:spPr>
            <a:xfrm rot="16200000">
              <a:off x="6322076" y="1150569"/>
              <a:ext cx="96890" cy="1320128"/>
            </a:xfrm>
            <a:prstGeom prst="leftBrac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6133372" y="1812191"/>
                  <a:ext cx="474297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1200" b="0" i="1" smtClean="0">
                            <a:latin typeface="Cambria Math"/>
                          </a:rPr>
                          <m:t>&gt;0</m:t>
                        </m:r>
                      </m:oMath>
                    </m:oMathPara>
                  </a14:m>
                  <a:endParaRPr lang="en-US" sz="1200" dirty="0" err="1" smtClean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3372" y="1812191"/>
                  <a:ext cx="474297" cy="276999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" name="Group 9"/>
          <p:cNvGrpSpPr/>
          <p:nvPr/>
        </p:nvGrpSpPr>
        <p:grpSpPr>
          <a:xfrm>
            <a:off x="3637244" y="1577061"/>
            <a:ext cx="1676741" cy="394477"/>
            <a:chOff x="3625132" y="1756910"/>
            <a:chExt cx="1676741" cy="394477"/>
          </a:xfrm>
        </p:grpSpPr>
        <p:sp>
          <p:nvSpPr>
            <p:cNvPr id="8" name="Left Brace 7"/>
            <p:cNvSpPr/>
            <p:nvPr/>
          </p:nvSpPr>
          <p:spPr>
            <a:xfrm rot="16200000">
              <a:off x="4412419" y="1227157"/>
              <a:ext cx="102168" cy="1161673"/>
            </a:xfrm>
            <a:prstGeom prst="leftBrac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3625132" y="1846560"/>
                  <a:ext cx="1676741" cy="3048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1200" i="1" smtClean="0">
                            <a:latin typeface="Cambria Math"/>
                          </a:rPr>
                          <m:t>=</m:t>
                        </m:r>
                        <m:r>
                          <a:rPr lang="fr-FR" sz="1200" b="0" i="1" smtClean="0">
                            <a:latin typeface="Cambria Math"/>
                          </a:rPr>
                          <m:t>𝑤</m:t>
                        </m:r>
                        <m:r>
                          <a:rPr lang="fr-FR" sz="1200" b="0" i="1" smtClean="0">
                            <a:latin typeface="Cambria Math"/>
                            <a:ea typeface="Cambria Math"/>
                          </a:rPr>
                          <m:t>∙</m:t>
                        </m:r>
                        <m:d>
                          <m:dPr>
                            <m:ctrlPr>
                              <a:rPr lang="fr-FR" sz="12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fr-FR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1200" i="1">
                                    <a:latin typeface="Cambria Math"/>
                                  </a:rPr>
                                  <m:t>𝑀</m:t>
                                </m:r>
                                <m:sSub>
                                  <m:sSubPr>
                                    <m:ctrlPr>
                                      <a:rPr lang="fr-FR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 i="1">
                                        <a:latin typeface="Cambria Math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fr-FR" sz="1200" i="1">
                                        <a:latin typeface="Cambria Math"/>
                                      </a:rPr>
                                      <m:t>𝑥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fr-FR" sz="1200" b="0" i="1" smtClean="0">
                                <a:latin typeface="Cambria Math"/>
                              </a:rPr>
                              <m:t>+</m:t>
                            </m:r>
                            <m:d>
                              <m:dPr>
                                <m:begChr m:val="|"/>
                                <m:endChr m:val="|"/>
                                <m:ctrlPr>
                                  <a:rPr lang="fr-FR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1200" i="1">
                                    <a:latin typeface="Cambria Math"/>
                                  </a:rPr>
                                  <m:t>𝑀</m:t>
                                </m:r>
                                <m:sSub>
                                  <m:sSubPr>
                                    <m:ctrlPr>
                                      <a:rPr lang="fr-FR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1200" i="1">
                                        <a:latin typeface="Cambria Math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fr-FR" sz="1200" b="0" i="1" smtClean="0">
                                        <a:latin typeface="Cambria Math"/>
                                      </a:rPr>
                                      <m:t>𝑦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oMath>
                    </m:oMathPara>
                  </a14:m>
                  <a:endParaRPr lang="en-US" sz="1200" dirty="0" err="1" smtClean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25132" y="1846560"/>
                  <a:ext cx="1676741" cy="30482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399471" y="1247459"/>
                <a:ext cx="480952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600" i="1">
                          <a:latin typeface="Cambria Math"/>
                        </a:rPr>
                        <m:t>𝑓𝑟𝑢𝑐𝑅𝐷𝐶𝑜𝑠𝑡</m:t>
                      </m:r>
                      <m:r>
                        <a:rPr lang="fr-FR" sz="1600" i="1">
                          <a:latin typeface="Cambria Math"/>
                        </a:rPr>
                        <m:t>=</m:t>
                      </m:r>
                      <m:r>
                        <a:rPr lang="fr-FR" sz="1600" i="1">
                          <a:latin typeface="Cambria Math"/>
                        </a:rPr>
                        <m:t>𝑓𝑟𝑢𝑐𝑀𝑉𝑅𝑎𝑡𝑒</m:t>
                      </m:r>
                      <m:r>
                        <a:rPr lang="fr-FR" sz="1600" i="1">
                          <a:latin typeface="Cambria Math"/>
                        </a:rPr>
                        <m:t>    +     </m:t>
                      </m:r>
                      <m:r>
                        <a:rPr lang="fr-FR" sz="1600" i="1">
                          <a:latin typeface="Cambria Math"/>
                        </a:rPr>
                        <m:t>𝑓𝑟𝑢𝑐𝐷𝑖𝑠𝑡𝑜𝑟𝑡𝑖𝑜𝑛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9471" y="1247459"/>
                <a:ext cx="4809522" cy="338554"/>
              </a:xfrm>
              <a:prstGeom prst="rect">
                <a:avLst/>
              </a:prstGeom>
              <a:blipFill rotWithShape="1">
                <a:blip r:embed="rId5"/>
                <a:stretch>
                  <a:fillRect b="-127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98617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 – Optimizations in FRUC implementation (2/2)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1600" b="1" dirty="0" smtClean="0"/>
              <a:t>Impact of optimizations brought to FRUC in JEM-3.0:</a:t>
            </a:r>
          </a:p>
          <a:p>
            <a:pPr marL="0" lvl="1" indent="0">
              <a:buNone/>
            </a:pPr>
            <a:endParaRPr lang="en-US" sz="1600" u="sng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713" y="1243896"/>
            <a:ext cx="2780185" cy="356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8646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dirty="0"/>
              <a:t>2</a:t>
            </a:r>
            <a:r>
              <a:rPr lang="en-US" dirty="0" smtClean="0"/>
              <a:t> – </a:t>
            </a:r>
            <a:r>
              <a:rPr lang="en-US" dirty="0"/>
              <a:t>Increased precision in FRUC </a:t>
            </a:r>
            <a:r>
              <a:rPr lang="en-US" dirty="0" smtClean="0"/>
              <a:t>refinement (1/2)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171451" y="728663"/>
            <a:ext cx="5024566" cy="3883026"/>
          </a:xfrm>
        </p:spPr>
        <p:txBody>
          <a:bodyPr numCol="1" anchor="t"/>
          <a:lstStyle/>
          <a:p>
            <a:pPr lvl="1"/>
            <a:r>
              <a:rPr lang="en-US" sz="1600" b="1" dirty="0" smtClean="0"/>
              <a:t>Initial Pattern Matched MV refinement</a:t>
            </a:r>
          </a:p>
          <a:p>
            <a:pPr lvl="2"/>
            <a:r>
              <a:rPr lang="en-US" sz="1600" dirty="0" smtClean="0"/>
              <a:t>Initially performed at ¼ pel accuracy</a:t>
            </a:r>
          </a:p>
          <a:p>
            <a:pPr lvl="2"/>
            <a:r>
              <a:rPr lang="en-US" sz="1600" dirty="0" smtClean="0"/>
              <a:t>Final refinement step at 1/8 </a:t>
            </a:r>
            <a:r>
              <a:rPr lang="en-US" sz="1600" dirty="0" err="1" smtClean="0"/>
              <a:t>pel</a:t>
            </a:r>
            <a:r>
              <a:rPr lang="en-US" sz="1600" dirty="0" smtClean="0"/>
              <a:t> accuracy</a:t>
            </a:r>
          </a:p>
          <a:p>
            <a:pPr lvl="2"/>
            <a:endParaRPr lang="en-US" sz="1600" dirty="0" smtClean="0"/>
          </a:p>
          <a:p>
            <a:pPr lvl="1"/>
            <a:r>
              <a:rPr lang="en-US" sz="1600" dirty="0" smtClean="0"/>
              <a:t>Proposal</a:t>
            </a:r>
          </a:p>
          <a:p>
            <a:pPr lvl="2"/>
            <a:r>
              <a:rPr lang="en-US" sz="1600" dirty="0" smtClean="0"/>
              <a:t>Loop of MV refinements with increasing precision</a:t>
            </a:r>
          </a:p>
          <a:p>
            <a:pPr lvl="2"/>
            <a:r>
              <a:rPr lang="en-US" sz="1600" dirty="0" smtClean="0"/>
              <a:t>Until accuracy reaches that of Motion Compensation (i.e. 1/16 pel)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524" y="1638923"/>
            <a:ext cx="4572000" cy="2886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47508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dirty="0"/>
              <a:t>2</a:t>
            </a:r>
            <a:r>
              <a:rPr lang="en-US" dirty="0" smtClean="0"/>
              <a:t> – </a:t>
            </a:r>
            <a:r>
              <a:rPr lang="en-US" dirty="0"/>
              <a:t>Increased precision in FRUC </a:t>
            </a:r>
            <a:r>
              <a:rPr lang="en-US" dirty="0" smtClean="0"/>
              <a:t>refinement (2/2)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179249" cy="3883026"/>
          </a:xfrm>
        </p:spPr>
        <p:txBody>
          <a:bodyPr numCol="1" anchor="t"/>
          <a:lstStyle/>
          <a:p>
            <a:pPr lvl="1"/>
            <a:r>
              <a:rPr lang="en-US" sz="1600" b="1" dirty="0" smtClean="0"/>
              <a:t>Impact of Optimizations + High Precision Pattern Matched MV refinement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857" y="1243896"/>
            <a:ext cx="2780185" cy="356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9472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dirty="0" smtClean="0"/>
              <a:t>3 – </a:t>
            </a:r>
            <a:r>
              <a:rPr lang="en-US" dirty="0"/>
              <a:t>Additional Candidate for FRUC Motion Vector Predictor </a:t>
            </a:r>
            <a:r>
              <a:rPr lang="en-US" dirty="0" smtClean="0"/>
              <a:t>Derivation (1/3)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171450" y="728663"/>
            <a:ext cx="8793163" cy="3883026"/>
          </a:xfrm>
        </p:spPr>
        <p:txBody>
          <a:bodyPr numCol="1" anchor="t"/>
          <a:lstStyle/>
          <a:p>
            <a:pPr lvl="1"/>
            <a:r>
              <a:rPr lang="en-US" sz="1600" b="1" dirty="0" smtClean="0"/>
              <a:t>Initially:</a:t>
            </a:r>
          </a:p>
          <a:p>
            <a:pPr lvl="2"/>
            <a:r>
              <a:rPr lang="en-US" sz="1600" dirty="0" smtClean="0"/>
              <a:t>Entire CU: extract first candidate with smallest matching cost from order list: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400" dirty="0" smtClean="0"/>
              <a:t>Merge Candidates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400" dirty="0" smtClean="0"/>
              <a:t>FRUC unilateral Candidates</a:t>
            </a:r>
          </a:p>
          <a:p>
            <a:pPr lvl="2"/>
            <a:r>
              <a:rPr lang="en-US" sz="1600" dirty="0" smtClean="0"/>
              <a:t>Sub-blocks of a merge CU: FRUC list = set of unique Motion Vectors in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400" dirty="0" smtClean="0"/>
              <a:t>Best Candidate of the whole CU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400" dirty="0" smtClean="0"/>
              <a:t>Zero MV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400" dirty="0" smtClean="0"/>
              <a:t>Scaled Versions of co-located MVs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400" dirty="0" smtClean="0"/>
              <a:t>Scaled version of a FRUC unilateral candidate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sz="1400" dirty="0" smtClean="0"/>
              <a:t>Top and Left neighboring MVs</a:t>
            </a:r>
            <a:endParaRPr lang="en-US" sz="1400" b="1" dirty="0" smtClean="0"/>
          </a:p>
          <a:p>
            <a:pPr lvl="1"/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1461867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dirty="0" smtClean="0"/>
              <a:t>3 – </a:t>
            </a:r>
            <a:r>
              <a:rPr lang="en-US" dirty="0"/>
              <a:t>Additional Candidate for FRUC Motion Vector Predictor </a:t>
            </a:r>
            <a:r>
              <a:rPr lang="en-US" dirty="0" smtClean="0"/>
              <a:t>Derivation (2/3)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171450" y="728663"/>
            <a:ext cx="8793163" cy="3883026"/>
          </a:xfrm>
        </p:spPr>
        <p:txBody>
          <a:bodyPr numCol="1" anchor="t"/>
          <a:lstStyle/>
          <a:p>
            <a:pPr lvl="1"/>
            <a:r>
              <a:rPr lang="en-US" sz="1600" b="1" dirty="0" smtClean="0"/>
              <a:t>Proposal:</a:t>
            </a:r>
          </a:p>
          <a:p>
            <a:pPr lvl="2"/>
            <a:r>
              <a:rPr lang="en-US" sz="1400" dirty="0" smtClean="0"/>
              <a:t>Entire CU: FRUC list = set of unique MVs in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i="1" u="sng" dirty="0" smtClean="0"/>
              <a:t>AMVP </a:t>
            </a:r>
            <a:r>
              <a:rPr lang="en-US" i="1" u="sng" dirty="0"/>
              <a:t>candidates if current CU is in AMVP mode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dirty="0" smtClean="0"/>
              <a:t>Merge Candidates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dirty="0" smtClean="0"/>
              <a:t>FRUC unilateral Candidates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i="1" u="sng" dirty="0" smtClean="0"/>
              <a:t>top</a:t>
            </a:r>
            <a:r>
              <a:rPr lang="en-US" i="1" u="sng" dirty="0"/>
              <a:t>, left, top-left, top-right and bottom-left neighboring motion </a:t>
            </a:r>
            <a:r>
              <a:rPr lang="en-US" i="1" u="sng" dirty="0" smtClean="0"/>
              <a:t>vectors</a:t>
            </a:r>
          </a:p>
          <a:p>
            <a:pPr lvl="2"/>
            <a:r>
              <a:rPr lang="en-US" sz="1400" dirty="0" smtClean="0"/>
              <a:t>Sub-blocks of a merge CU: FRUC list = set of unique MVs in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dirty="0" smtClean="0"/>
              <a:t>Best Candidate of the whole CU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dirty="0" smtClean="0"/>
              <a:t>Zero MV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dirty="0" smtClean="0"/>
              <a:t>Scaled Versions of co-located MVs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dirty="0" smtClean="0"/>
              <a:t>Scaled version of a FRUC unilateral candidate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dirty="0" smtClean="0"/>
              <a:t>Top and Left neighboring MVs</a:t>
            </a:r>
          </a:p>
          <a:p>
            <a:pPr marL="704850" lvl="3" indent="-342900">
              <a:buFont typeface="+mj-lt"/>
              <a:buAutoNum type="arabicPeriod"/>
            </a:pPr>
            <a:r>
              <a:rPr lang="en-US" i="1" u="sng" dirty="0"/>
              <a:t>T</a:t>
            </a:r>
            <a:r>
              <a:rPr lang="en-US" i="1" u="sng" dirty="0" smtClean="0"/>
              <a:t>op-left</a:t>
            </a:r>
            <a:r>
              <a:rPr lang="en-US" i="1" u="sng" dirty="0"/>
              <a:t>, top-right and bottom-left neighboring motion vectors</a:t>
            </a:r>
            <a:endParaRPr lang="en-US" i="1" u="sng" dirty="0" smtClean="0"/>
          </a:p>
          <a:p>
            <a:pPr lvl="1"/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457042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en-US" dirty="0" smtClean="0"/>
              <a:t>3 – </a:t>
            </a:r>
            <a:r>
              <a:rPr lang="en-US" dirty="0"/>
              <a:t>Additional Candidate for FRUC Motion Vector Predictor </a:t>
            </a:r>
            <a:r>
              <a:rPr lang="en-US" dirty="0" smtClean="0"/>
              <a:t>Derivation (3/3)</a:t>
            </a:r>
            <a:endParaRPr lang="en-US" dirty="0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153283" y="698385"/>
            <a:ext cx="8793163" cy="3883026"/>
          </a:xfrm>
        </p:spPr>
        <p:txBody>
          <a:bodyPr numCol="1" anchor="t"/>
          <a:lstStyle/>
          <a:p>
            <a:pPr lvl="1"/>
            <a:r>
              <a:rPr lang="en-US" sz="1600" b="1" dirty="0" smtClean="0"/>
              <a:t>Impact of Optimizations </a:t>
            </a:r>
            <a:r>
              <a:rPr lang="en-US" sz="1600" b="1" dirty="0"/>
              <a:t>+ High Precision </a:t>
            </a:r>
            <a:r>
              <a:rPr lang="en-US" sz="1600" b="1" dirty="0" smtClean="0"/>
              <a:t>PM MV refinement + Added Candidates</a:t>
            </a:r>
            <a:endParaRPr lang="en-US" sz="16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857" y="1238999"/>
            <a:ext cx="2780185" cy="356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2306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486</Words>
  <Application>Microsoft Office PowerPoint</Application>
  <PresentationFormat>On-screen Show (16:9)</PresentationFormat>
  <Paragraphs>82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Cambria Math</vt:lpstr>
      <vt:lpstr>Times New Roman</vt:lpstr>
      <vt:lpstr>Trebuchet MS</vt:lpstr>
      <vt:lpstr>Wingdings</vt:lpstr>
      <vt:lpstr>2013_Technicolor</vt:lpstr>
      <vt:lpstr>High Precision FRUC with Additional Candidates</vt:lpstr>
      <vt:lpstr>Introduction</vt:lpstr>
      <vt:lpstr>1 – Optimizations in FRUC implementation (1/2)</vt:lpstr>
      <vt:lpstr>1 – Optimizations in FRUC implementation (2/2)</vt:lpstr>
      <vt:lpstr>2 – Increased precision in FRUC refinement (1/2)</vt:lpstr>
      <vt:lpstr>2 – Increased precision in FRUC refinement (2/2)</vt:lpstr>
      <vt:lpstr>3 – Additional Candidate for FRUC Motion Vector Predictor Derivation (1/3)</vt:lpstr>
      <vt:lpstr>3 – Additional Candidate for FRUC Motion Vector Predictor Derivation (2/3)</vt:lpstr>
      <vt:lpstr>3 – Additional Candidate for FRUC Motion Vector Predictor Derivation (3/3)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2016-10-12T08:56:59Z</dcterms:modified>
</cp:coreProperties>
</file>