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3" r:id="rId6"/>
    <p:sldId id="270" r:id="rId7"/>
    <p:sldId id="269" r:id="rId8"/>
    <p:sldId id="268" r:id="rId9"/>
    <p:sldId id="267" r:id="rId10"/>
    <p:sldId id="271" r:id="rId11"/>
    <p:sldId id="272" r:id="rId12"/>
    <p:sldId id="274" r:id="rId13"/>
    <p:sldId id="273" r:id="rId14"/>
    <p:sldId id="265" r:id="rId15"/>
    <p:sldId id="275" r:id="rId16"/>
  </p:sldIdLst>
  <p:sldSz cx="9144000" cy="6858000" type="screen4x3"/>
  <p:notesSz cx="6858000" cy="9144000"/>
  <p:embeddedFontLst>
    <p:embeddedFont>
      <p:font typeface="맑은 고딕" panose="020B0503020000020004" pitchFamily="34" charset="-127"/>
      <p:regular r:id="rId19"/>
      <p:bold r:id="rId20"/>
    </p:embeddedFont>
    <p:embeddedFont>
      <p:font typeface="견고딕" panose="02030600000101010101"/>
      <p:regular r:id="rId21"/>
    </p:embeddedFont>
    <p:embeddedFont>
      <p:font typeface="삼성긴고딕 Bold" panose="020B0604020202020204" charset="-127"/>
      <p:regular r:id="rId22"/>
    </p:embeddedFont>
    <p:embeddedFont>
      <p:font typeface="Tahoma" panose="020B0604030504040204" pitchFamily="34" charset="0"/>
      <p:regular r:id="rId23"/>
      <p:bold r:id="rId24"/>
    </p:embeddedFont>
    <p:embeddedFont>
      <p:font typeface="Cambria Math" panose="02040503050406030204" pitchFamily="18" charset="0"/>
      <p:regular r:id="rId2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4F81BD"/>
    <a:srgbClr val="1051B7"/>
    <a:srgbClr val="EBF0F9"/>
    <a:srgbClr val="041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7" autoAdjust="0"/>
    <p:restoredTop sz="94660"/>
  </p:normalViewPr>
  <p:slideViewPr>
    <p:cSldViewPr>
      <p:cViewPr varScale="1">
        <p:scale>
          <a:sx n="61" d="100"/>
          <a:sy n="61" d="100"/>
        </p:scale>
        <p:origin x="1459" y="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79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11F29-C7FE-4C10-B56E-458D2AEFAA82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8C2DE-0E87-4582-95E3-9C39973E7C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093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2016-05-27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61568" y="2132856"/>
            <a:ext cx="6820864" cy="830882"/>
          </a:xfrm>
          <a:prstGeom prst="rect">
            <a:avLst/>
          </a:prstGeom>
          <a:noFill/>
        </p:spPr>
        <p:txBody>
          <a:bodyPr wrap="none" lIns="91324" tIns="45663" rIns="91324" bIns="45663" rtlCol="0">
            <a:spAutoFit/>
          </a:bodyPr>
          <a:lstStyle>
            <a:lvl1pPr>
              <a:defRPr lang="ko-KR" altLang="en-US" sz="480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삼성긴고딕 Bold" panose="020B0600000101010101" pitchFamily="50" charset="-127"/>
                <a:ea typeface="견고딕" panose="02030600000101010101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58" name="Picture 1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9809" y="260648"/>
            <a:ext cx="851042" cy="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5220072" y="4581128"/>
            <a:ext cx="230425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kumimoji="1" lang="ko-KR" altLang="en-US" sz="2400" b="1" spc="-180" dirty="0">
                <a:ln w="11430"/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0" lvl="0" algn="ctr"/>
            <a:r>
              <a:rPr lang="ko-KR" altLang="en-US" dirty="0" smtClean="0"/>
              <a:t>마스터 부제목</a:t>
            </a:r>
            <a:endParaRPr lang="en-US" altLang="ko-KR" dirty="0" smtClean="0"/>
          </a:p>
          <a:p>
            <a:pPr marL="0" lvl="0" algn="ctr"/>
            <a:r>
              <a:rPr lang="ko-KR" altLang="en-US" dirty="0" smtClean="0"/>
              <a:t>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 userDrawn="1">
            <p:ph type="title"/>
          </p:nvPr>
        </p:nvSpPr>
        <p:spPr>
          <a:xfrm>
            <a:off x="395536" y="0"/>
            <a:ext cx="7447856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defRPr kumimoji="1" lang="ko-KR" altLang="en-US" sz="4400" b="0" spc="-180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삼성긴고딕 Bold" panose="020B0600000101010101" pitchFamily="50" charset="-127"/>
                <a:ea typeface="견고딕" panose="02030600000101010101" pitchFamily="18" charset="-127"/>
                <a:cs typeface="Tahoma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텍스트 개체 틀 2"/>
          <p:cNvSpPr>
            <a:spLocks noGrp="1"/>
          </p:cNvSpPr>
          <p:nvPr userDrawn="1">
            <p:ph type="body" idx="1"/>
          </p:nvPr>
        </p:nvSpPr>
        <p:spPr>
          <a:xfrm>
            <a:off x="1835696" y="155679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1" name="텍스트 개체 틀 2"/>
          <p:cNvSpPr>
            <a:spLocks noGrp="1"/>
          </p:cNvSpPr>
          <p:nvPr>
            <p:ph type="body" idx="10"/>
          </p:nvPr>
        </p:nvSpPr>
        <p:spPr>
          <a:xfrm>
            <a:off x="1835696" y="227687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2" name="텍스트 개체 틀 2"/>
          <p:cNvSpPr>
            <a:spLocks noGrp="1"/>
          </p:cNvSpPr>
          <p:nvPr>
            <p:ph type="body" idx="11"/>
          </p:nvPr>
        </p:nvSpPr>
        <p:spPr>
          <a:xfrm>
            <a:off x="1835696" y="299695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3" name="텍스트 개체 틀 2"/>
          <p:cNvSpPr>
            <a:spLocks noGrp="1"/>
          </p:cNvSpPr>
          <p:nvPr>
            <p:ph type="body" idx="12"/>
          </p:nvPr>
        </p:nvSpPr>
        <p:spPr>
          <a:xfrm>
            <a:off x="1835696" y="371703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4" name="텍스트 개체 틀 2"/>
          <p:cNvSpPr>
            <a:spLocks noGrp="1"/>
          </p:cNvSpPr>
          <p:nvPr>
            <p:ph type="body" idx="13"/>
          </p:nvPr>
        </p:nvSpPr>
        <p:spPr>
          <a:xfrm>
            <a:off x="1835696" y="443711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5" name="텍스트 개체 틀 2"/>
          <p:cNvSpPr>
            <a:spLocks noGrp="1"/>
          </p:cNvSpPr>
          <p:nvPr>
            <p:ph type="body" idx="14"/>
          </p:nvPr>
        </p:nvSpPr>
        <p:spPr>
          <a:xfrm>
            <a:off x="1835696" y="515719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/>
          <a:stretch/>
        </p:blipFill>
        <p:spPr>
          <a:xfrm>
            <a:off x="-1923" y="0"/>
            <a:ext cx="9145923" cy="6858000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/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/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/>
            </a:lvl3pPr>
            <a:lvl4pPr marL="719138" indent="-177800">
              <a:defRPr sz="14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47652" y="6590810"/>
            <a:ext cx="4136316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28"/>
          <a:stretch/>
        </p:blipFill>
        <p:spPr>
          <a:xfrm>
            <a:off x="-11447" y="0"/>
            <a:ext cx="9155448" cy="752475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/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/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/>
            </a:lvl3pPr>
            <a:lvl4pPr marL="719138" indent="-177800">
              <a:defRPr sz="14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47652" y="6590810"/>
            <a:ext cx="4136316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6254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64604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583100" y="6433509"/>
            <a:ext cx="4149140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 2016. Digital Media &amp; Communications R&amp;D</a:t>
            </a:r>
            <a:r>
              <a:rPr lang="en-US" altLang="ko-KR" sz="900" b="0" baseline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All rights reserved.</a:t>
            </a:r>
            <a:endParaRPr lang="ko-KR" altLang="en-US" sz="900" b="0" dirty="0">
              <a:solidFill>
                <a:schemeClr val="tx2">
                  <a:lumMod val="40000"/>
                  <a:lumOff val="6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6165304"/>
            <a:ext cx="934109" cy="15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7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2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5149204" y="4566270"/>
            <a:ext cx="2231108" cy="46166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ko-KR" sz="2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2016. 2 </a:t>
            </a:r>
            <a:endParaRPr lang="en-US" altLang="ko-KR" sz="24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487615" y="2132856"/>
            <a:ext cx="7692897" cy="1200213"/>
          </a:xfrm>
        </p:spPr>
        <p:txBody>
          <a:bodyPr/>
          <a:lstStyle/>
          <a:p>
            <a:pPr algn="l"/>
            <a:r>
              <a:rPr lang="en-US" altLang="ko-KR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  <a:t>Luma</a:t>
            </a:r>
            <a:r>
              <a:rPr lang="en-US" altLang="ko-K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  <a:t> delta QP adjustment </a:t>
            </a:r>
            <a:br>
              <a:rPr lang="en-US" altLang="ko-K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</a:br>
            <a:r>
              <a:rPr lang="en-US" altLang="ko-K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  <a:t>based on video statistical information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견고딕" panose="02030600000101010101" pitchFamily="18" charset="-127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619672" y="2060848"/>
            <a:ext cx="7524328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부제목 2"/>
          <p:cNvSpPr txBox="1">
            <a:spLocks/>
          </p:cNvSpPr>
          <p:nvPr/>
        </p:nvSpPr>
        <p:spPr>
          <a:xfrm>
            <a:off x="5148064" y="5045114"/>
            <a:ext cx="2250424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lang="ko-KR" altLang="en-US" sz="2000" b="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JCTVC-W0039</a:t>
            </a:r>
          </a:p>
          <a:p>
            <a:r>
              <a:rPr lang="en-US" altLang="ko-KR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JVET-C0102</a:t>
            </a:r>
            <a:endParaRPr lang="en-US" altLang="ko-KR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5148064" y="5013176"/>
            <a:ext cx="3995936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255456" y="6562853"/>
            <a:ext cx="819413" cy="261571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10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GarageExit</a:t>
            </a:r>
            <a:r>
              <a:rPr lang="en-US" altLang="ko-KR" dirty="0" smtClean="0"/>
              <a:t>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9787" y="5002229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36188" y="3434623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(460.4kbps)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6525344"/>
            <a:ext cx="386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(456.7kbps)</a:t>
            </a:r>
            <a:endParaRPr lang="en-US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86" y="749464"/>
            <a:ext cx="3860254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86" y="3813480"/>
            <a:ext cx="3867146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27" y="2254889"/>
            <a:ext cx="386428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2915816" y="2420888"/>
            <a:ext cx="1378598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7081834" y="908720"/>
            <a:ext cx="1378598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7081834" y="3981302"/>
            <a:ext cx="1378598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05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296144"/>
          </a:xfrm>
        </p:spPr>
        <p:txBody>
          <a:bodyPr/>
          <a:lstStyle/>
          <a:p>
            <a:r>
              <a:rPr lang="en-US" altLang="ko-K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Thank You</a:t>
            </a:r>
            <a:endParaRPr lang="ko-KR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16236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Metric Results (Only Frame level)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12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4</a:t>
            </a:r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922125"/>
              </p:ext>
            </p:extLst>
          </p:nvPr>
        </p:nvGraphicFramePr>
        <p:xfrm>
          <a:off x="133794" y="1094264"/>
          <a:ext cx="8830697" cy="5184576"/>
        </p:xfrm>
        <a:graphic>
          <a:graphicData uri="http://schemas.openxmlformats.org/drawingml/2006/table">
            <a:tbl>
              <a:tblPr/>
              <a:tblGrid>
                <a:gridCol w="579058"/>
                <a:gridCol w="1675511"/>
                <a:gridCol w="541522"/>
                <a:gridCol w="467195"/>
                <a:gridCol w="541522"/>
                <a:gridCol w="541522"/>
                <a:gridCol w="796355"/>
                <a:gridCol w="541522"/>
                <a:gridCol w="541522"/>
                <a:gridCol w="792817"/>
                <a:gridCol w="594612"/>
                <a:gridCol w="622927"/>
                <a:gridCol w="594612"/>
              </a:tblGrid>
              <a:tr h="407008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tOSNR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MD100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FireEaterClip4000r1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Market3Clip4000r2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SunRise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GarageExit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ShowGirl2Teaser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BalloonFestival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EBU_04_Hurdles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EBU_06_Start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845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2"/>
          <p:cNvSpPr>
            <a:spLocks noGrp="1"/>
          </p:cNvSpPr>
          <p:nvPr>
            <p:ph type="body" idx="1"/>
          </p:nvPr>
        </p:nvSpPr>
        <p:spPr>
          <a:xfrm>
            <a:off x="3131840" y="1844824"/>
            <a:ext cx="4104456" cy="4464496"/>
          </a:xfrm>
        </p:spPr>
        <p:txBody>
          <a:bodyPr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pc="-180" dirty="0" err="1" smtClean="0"/>
              <a:t>Luma</a:t>
            </a:r>
            <a:r>
              <a:rPr lang="en-US" altLang="ko-KR" spc="-180" dirty="0" smtClean="0"/>
              <a:t> QP adjustment</a:t>
            </a:r>
            <a:endParaRPr lang="en-US" altLang="ko-KR" sz="3200" b="1" spc="-180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180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Proposed Method</a:t>
            </a:r>
            <a:endParaRPr lang="en-US" altLang="ko-KR" sz="3200" b="1" spc="-180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180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Metric Results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180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Subjective Results</a:t>
            </a:r>
          </a:p>
        </p:txBody>
      </p:sp>
      <p:sp>
        <p:nvSpPr>
          <p:cNvPr id="7" name="직사각형 6"/>
          <p:cNvSpPr/>
          <p:nvPr/>
        </p:nvSpPr>
        <p:spPr>
          <a:xfrm rot="19500000" flipV="1">
            <a:off x="2781931" y="2860521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8" name="직사각형 7"/>
          <p:cNvSpPr/>
          <p:nvPr/>
        </p:nvSpPr>
        <p:spPr>
          <a:xfrm rot="19500000" flipV="1">
            <a:off x="2791456" y="3562008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9" name="직사각형 8"/>
          <p:cNvSpPr/>
          <p:nvPr/>
        </p:nvSpPr>
        <p:spPr>
          <a:xfrm rot="19500000" flipV="1">
            <a:off x="2800981" y="4279494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11" name="직사각형 10"/>
          <p:cNvSpPr/>
          <p:nvPr/>
        </p:nvSpPr>
        <p:spPr>
          <a:xfrm rot="19500000" flipV="1">
            <a:off x="2781931" y="2152560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412998" y="188640"/>
            <a:ext cx="4355976" cy="91447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ko-KR" sz="4400" b="1" dirty="0" smtClean="0">
                <a:ln w="11430"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견고딕" panose="02030600000101010101" pitchFamily="18" charset="-127"/>
                <a:cs typeface="Arial" panose="020B0604020202020204" pitchFamily="34" charset="0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198555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Luma</a:t>
            </a:r>
            <a:r>
              <a:rPr lang="en-US" altLang="ko-KR" dirty="0"/>
              <a:t> QP adjustment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3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Luma</a:t>
            </a:r>
            <a:r>
              <a:rPr lang="en-US" altLang="ko-KR" dirty="0" smtClean="0"/>
              <a:t> QP adjustment</a:t>
            </a:r>
          </a:p>
          <a:p>
            <a:pPr lvl="1"/>
            <a:r>
              <a:rPr lang="en-US" altLang="ko-KR" dirty="0" smtClean="0"/>
              <a:t>QP adjustment based on average luminance value</a:t>
            </a:r>
          </a:p>
          <a:p>
            <a:pPr lvl="1"/>
            <a:r>
              <a:rPr lang="en-US" altLang="ko-KR" dirty="0" smtClean="0"/>
              <a:t>QP adjustment in CTU</a:t>
            </a:r>
          </a:p>
          <a:p>
            <a:pPr lvl="2"/>
            <a:r>
              <a:rPr lang="en-US" altLang="ko-KR" dirty="0"/>
              <a:t>DQP     </a:t>
            </a:r>
            <a:r>
              <a:rPr lang="en-US" altLang="ko-KR" dirty="0" smtClean="0"/>
              <a:t>     = </a:t>
            </a:r>
            <a:r>
              <a:rPr lang="en-US" altLang="ko-KR" dirty="0"/>
              <a:t>[-3 -2 -1 0 1 2 3 4 5 6]</a:t>
            </a:r>
          </a:p>
          <a:p>
            <a:pPr lvl="2"/>
            <a:r>
              <a:rPr lang="en-US" altLang="ko-KR" dirty="0" err="1" smtClean="0"/>
              <a:t>Luma</a:t>
            </a:r>
            <a:r>
              <a:rPr lang="ko-KR" altLang="en-US" dirty="0"/>
              <a:t> </a:t>
            </a:r>
            <a:r>
              <a:rPr lang="en-US" altLang="ko-KR" dirty="0" smtClean="0"/>
              <a:t>value = </a:t>
            </a:r>
            <a:r>
              <a:rPr lang="en-US" altLang="ko-KR" dirty="0"/>
              <a:t>[0 301 367 434 501 567 634 701 767 834</a:t>
            </a:r>
            <a:r>
              <a:rPr lang="en-US" altLang="ko-KR" dirty="0" smtClean="0"/>
              <a:t>]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1"/>
            <a:r>
              <a:rPr lang="en-US" altLang="ko-KR" dirty="0" smtClean="0"/>
              <a:t>Improvement of average </a:t>
            </a:r>
            <a:r>
              <a:rPr lang="en-US" altLang="ko-KR" dirty="0" err="1" smtClean="0"/>
              <a:t>deltaE</a:t>
            </a:r>
            <a:r>
              <a:rPr lang="en-US" altLang="ko-KR" dirty="0" smtClean="0"/>
              <a:t> 3.5%</a:t>
            </a:r>
          </a:p>
          <a:p>
            <a:pPr lvl="1"/>
            <a:r>
              <a:rPr lang="en-US" altLang="ko-KR" dirty="0" smtClean="0"/>
              <a:t>Decrease performance in dark regions or sequences</a:t>
            </a:r>
          </a:p>
          <a:p>
            <a:pPr lvl="2"/>
            <a:r>
              <a:rPr lang="en-US" altLang="ko-KR" dirty="0"/>
              <a:t>FireEater2(22.8%), </a:t>
            </a:r>
            <a:r>
              <a:rPr lang="en-US" altLang="ko-KR" dirty="0" err="1"/>
              <a:t>MagicHour</a:t>
            </a:r>
            <a:r>
              <a:rPr lang="en-US" altLang="ko-KR" dirty="0"/>
              <a:t>(average 17%), </a:t>
            </a:r>
            <a:r>
              <a:rPr lang="en-US" altLang="ko-KR" dirty="0" err="1"/>
              <a:t>WarmNight</a:t>
            </a:r>
            <a:r>
              <a:rPr lang="en-US" altLang="ko-KR" dirty="0"/>
              <a:t>(average 18%)</a:t>
            </a:r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pic>
        <p:nvPicPr>
          <p:cNvPr id="6" name="Picture 1" descr="cid:image002.png@01D123B7.553E2B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452" y="2905512"/>
            <a:ext cx="2902476" cy="2140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Proposed Method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4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내용 개체 틀 3"/>
              <p:cNvSpPr>
                <a:spLocks noGrp="1"/>
              </p:cNvSpPr>
              <p:nvPr>
                <p:ph idx="13"/>
              </p:nvPr>
            </p:nvSpPr>
            <p:spPr>
              <a:xfrm>
                <a:off x="188218" y="861095"/>
                <a:ext cx="8795320" cy="5544616"/>
              </a:xfrm>
            </p:spPr>
            <p:txBody>
              <a:bodyPr/>
              <a:lstStyle/>
              <a:p>
                <a:r>
                  <a:rPr lang="en-US" altLang="ko-KR" dirty="0" err="1"/>
                  <a:t>Luma</a:t>
                </a:r>
                <a:r>
                  <a:rPr lang="en-US" altLang="ko-KR" dirty="0"/>
                  <a:t> QP adjustment based on video statistical </a:t>
                </a:r>
                <a:r>
                  <a:rPr lang="en-US" altLang="ko-KR" dirty="0" smtClean="0"/>
                  <a:t>information</a:t>
                </a:r>
                <a:endParaRPr lang="ko-KR" altLang="en-US" dirty="0"/>
              </a:p>
              <a:p>
                <a:pPr lvl="1"/>
                <a:r>
                  <a:rPr lang="en-US" altLang="ko-KR" dirty="0" smtClean="0"/>
                  <a:t>Need to improve performance for dark regions or sequences</a:t>
                </a:r>
                <a:endParaRPr lang="en-US" altLang="ko-KR" dirty="0"/>
              </a:p>
              <a:p>
                <a:pPr lvl="1"/>
                <a:r>
                  <a:rPr lang="en-US" altLang="ko-KR" dirty="0" smtClean="0"/>
                  <a:t>Adaptive QP adjustment</a:t>
                </a:r>
              </a:p>
              <a:p>
                <a:pPr lvl="2"/>
                <a:r>
                  <a:rPr lang="en-US" altLang="ko-KR" dirty="0" smtClean="0"/>
                  <a:t>Frame level</a:t>
                </a:r>
              </a:p>
              <a:p>
                <a:pPr marL="541338" lvl="3" indent="0">
                  <a:buNone/>
                </a:pPr>
                <a:r>
                  <a:rPr lang="en-US" altLang="ko-KR" dirty="0"/>
                  <a:t> </a:t>
                </a:r>
                <a:r>
                  <a:rPr lang="en-US" altLang="ko-KR" dirty="0" smtClean="0"/>
                  <a:t>  - Average luminance value </a:t>
                </a:r>
                <a:r>
                  <a:rPr lang="en-US" altLang="ko-KR" dirty="0" smtClean="0">
                    <a:sym typeface="Wingdings" panose="05000000000000000000" pitchFamily="2" charset="2"/>
                  </a:rPr>
                  <a:t> </a:t>
                </a:r>
                <a:r>
                  <a:rPr lang="en-US" altLang="ko-KR" dirty="0" smtClean="0"/>
                  <a:t>QP </a:t>
                </a:r>
                <a:r>
                  <a:rPr lang="en-US" altLang="ko-KR" dirty="0"/>
                  <a:t>adjustment is not used in dark frame.</a:t>
                </a:r>
              </a:p>
              <a:p>
                <a:pPr lvl="4"/>
                <a:r>
                  <a:rPr lang="en-US" altLang="ko-KR" sz="110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𝑙𝑢𝑚𝑎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𝑎𝑣𝑒𝑟𝑎𝑔𝑒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&lt;</m:t>
                    </m:r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𝑡h𝑟𝑒𝑎𝑠h𝑜𝑙𝑑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𝑓𝑟𝑎𝑚𝑒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,  </m:t>
                    </m:r>
                    <m:r>
                      <a:rPr lang="en-US" altLang="ko-KR" sz="1100" i="1">
                        <a:latin typeface="Cambria Math"/>
                      </a:rPr>
                      <m:t>𝑡h𝑒𝑛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𝑄𝑃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𝑎𝑑𝑗𝑢𝑠𝑒𝑡𝑚𝑒𝑛𝑡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𝑖𝑠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𝑜𝑓𝑓</m:t>
                    </m:r>
                  </m:oMath>
                </a14:m>
                <a:endParaRPr lang="en-US" altLang="ko-KR" sz="1100" dirty="0"/>
              </a:p>
              <a:p>
                <a:pPr marL="2643187" lvl="5" indent="0">
                  <a:buNone/>
                </a:pPr>
                <a:r>
                  <a:rPr lang="en-US" altLang="ko-KR" sz="1100" dirty="0"/>
                  <a:t>- If(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𝑙𝑢𝑚𝑎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𝑎𝑣𝑒𝑟𝑎𝑔𝑒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&lt;</m:t>
                    </m:r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𝑡h𝑟𝑒𝑎𝑠h𝑜𝑙𝑑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𝑓𝑟𝑎𝑚𝑒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),  </m:t>
                    </m:r>
                    <m:r>
                      <a:rPr lang="en-US" altLang="ko-KR" sz="1100" i="1">
                        <a:latin typeface="Cambria Math"/>
                      </a:rPr>
                      <m:t>𝑢𝑠𝑒</m:t>
                    </m:r>
                    <m:r>
                      <a:rPr lang="en-US" altLang="ko-KR" sz="1100" i="1">
                        <a:latin typeface="Cambria Math"/>
                      </a:rPr>
                      <m:t>_</m:t>
                    </m:r>
                    <m:r>
                      <a:rPr lang="en-US" altLang="ko-KR" sz="1100" i="1">
                        <a:latin typeface="Cambria Math"/>
                      </a:rPr>
                      <m:t>𝐷𝑄𝑃</m:t>
                    </m:r>
                    <m:r>
                      <a:rPr lang="en-US" altLang="ko-KR" sz="1100" i="1">
                        <a:latin typeface="Cambria Math"/>
                      </a:rPr>
                      <m:t>=0</m:t>
                    </m:r>
                  </m:oMath>
                </a14:m>
                <a:endParaRPr lang="en-US" altLang="ko-KR" sz="1100" dirty="0"/>
              </a:p>
              <a:p>
                <a:pPr marL="2643187" lvl="5" indent="0">
                  <a:buNone/>
                </a:pPr>
                <a:r>
                  <a:rPr lang="en-US" altLang="ko-KR" sz="1100" dirty="0"/>
                  <a:t>- else</a:t>
                </a:r>
                <a14:m>
                  <m:oMath xmlns:m="http://schemas.openxmlformats.org/officeDocument/2006/math">
                    <m:r>
                      <a:rPr lang="en-US" altLang="ko-KR" sz="1100">
                        <a:latin typeface="Cambria Math"/>
                      </a:rPr>
                      <m:t>,</m:t>
                    </m:r>
                    <m:r>
                      <a:rPr lang="en-US" altLang="ko-KR" sz="1100" i="1">
                        <a:latin typeface="Cambria Math"/>
                      </a:rPr>
                      <m:t>  </m:t>
                    </m:r>
                    <m:r>
                      <a:rPr lang="en-US" altLang="ko-KR" sz="1100" i="1">
                        <a:latin typeface="Cambria Math"/>
                      </a:rPr>
                      <m:t>𝑢𝑠𝑒</m:t>
                    </m:r>
                    <m:r>
                      <a:rPr lang="en-US" altLang="ko-KR" sz="1100" i="1">
                        <a:latin typeface="Cambria Math"/>
                      </a:rPr>
                      <m:t>_</m:t>
                    </m:r>
                    <m:r>
                      <a:rPr lang="en-US" altLang="ko-KR" sz="1100" i="1">
                        <a:latin typeface="Cambria Math"/>
                      </a:rPr>
                      <m:t>𝐷𝑄𝑃</m:t>
                    </m:r>
                    <m:r>
                      <a:rPr lang="en-US" altLang="ko-KR" sz="1100" i="1">
                        <a:latin typeface="Cambria Math"/>
                      </a:rPr>
                      <m:t>=1</m:t>
                    </m:r>
                  </m:oMath>
                </a14:m>
                <a:endParaRPr lang="en-US" altLang="ko-KR" dirty="0" smtClean="0"/>
              </a:p>
              <a:p>
                <a:pPr lvl="2"/>
                <a:r>
                  <a:rPr lang="en-US" altLang="ko-KR" dirty="0" smtClean="0"/>
                  <a:t>CTU level</a:t>
                </a:r>
              </a:p>
              <a:p>
                <a:pPr marL="541338" lvl="3" indent="0">
                  <a:buNone/>
                </a:pPr>
                <a:r>
                  <a:rPr lang="en-US" altLang="ko-KR" dirty="0"/>
                  <a:t> </a:t>
                </a:r>
                <a:r>
                  <a:rPr lang="en-US" altLang="ko-KR" dirty="0" smtClean="0"/>
                  <a:t>  - Variance of luminance value</a:t>
                </a:r>
                <a:endParaRPr lang="en-US" altLang="ko-KR" dirty="0"/>
              </a:p>
              <a:p>
                <a:pPr marL="541338" lvl="3" indent="0">
                  <a:buNone/>
                </a:pPr>
                <a:endParaRPr lang="en-US" altLang="ko-KR" dirty="0" smtClean="0"/>
              </a:p>
              <a:p>
                <a:pPr marL="541338" lvl="3" indent="0">
                  <a:buNone/>
                </a:pPr>
                <a:endParaRPr lang="en-US" altLang="ko-KR" dirty="0"/>
              </a:p>
              <a:p>
                <a:pPr marL="541338" lvl="3" indent="0">
                  <a:buNone/>
                </a:pPr>
                <a:endParaRPr lang="en-US" altLang="ko-KR" dirty="0"/>
              </a:p>
              <a:p>
                <a:pPr lvl="1"/>
                <a:endParaRPr lang="en-US" altLang="ko-KR" dirty="0" smtClean="0"/>
              </a:p>
              <a:p>
                <a:pPr lvl="1"/>
                <a:endParaRPr lang="en-US" altLang="ko-KR" dirty="0"/>
              </a:p>
              <a:p>
                <a:pPr lvl="1"/>
                <a:endParaRPr lang="en-US" altLang="ko-KR" dirty="0" smtClean="0"/>
              </a:p>
              <a:p>
                <a:pPr marL="304800" lvl="1" indent="0">
                  <a:buNone/>
                </a:pPr>
                <a:endParaRPr lang="en-US" altLang="ko-KR" dirty="0"/>
              </a:p>
            </p:txBody>
          </p:sp>
        </mc:Choice>
        <mc:Fallback xmlns="">
          <p:sp>
            <p:nvSpPr>
              <p:cNvPr id="23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3"/>
              </p:nvPr>
            </p:nvSpPr>
            <p:spPr>
              <a:xfrm>
                <a:off x="188218" y="861095"/>
                <a:ext cx="8795320" cy="5544616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49651"/>
            <a:ext cx="5308376" cy="225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Metric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5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527"/>
              </p:ext>
            </p:extLst>
          </p:nvPr>
        </p:nvGraphicFramePr>
        <p:xfrm>
          <a:off x="179512" y="980728"/>
          <a:ext cx="8784976" cy="5373466"/>
        </p:xfrm>
        <a:graphic>
          <a:graphicData uri="http://schemas.openxmlformats.org/drawingml/2006/table">
            <a:tbl>
              <a:tblPr/>
              <a:tblGrid>
                <a:gridCol w="670826"/>
                <a:gridCol w="1484383"/>
                <a:gridCol w="545939"/>
                <a:gridCol w="471006"/>
                <a:gridCol w="545939"/>
                <a:gridCol w="545939"/>
                <a:gridCol w="802851"/>
                <a:gridCol w="545939"/>
                <a:gridCol w="545939"/>
                <a:gridCol w="799283"/>
                <a:gridCol w="599462"/>
                <a:gridCol w="628008"/>
                <a:gridCol w="599462"/>
              </a:tblGrid>
              <a:tr h="283796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tOSNR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MD100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FireEaterClip4000r1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Market3Clip4000r2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-95.4%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SunRise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GarageExit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ShowGirl2Teaser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BalloonFestival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EBU_04_Hurdles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EBU_06_Start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6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FireEater</a:t>
            </a:r>
            <a:r>
              <a:rPr lang="en-US" altLang="ko-KR" dirty="0" smtClean="0"/>
              <a:t>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27159" y="5003431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43560" y="3435825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(524kbps)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6311" y="6536410"/>
            <a:ext cx="380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(521.5kbps)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38" y="3821058"/>
            <a:ext cx="3871635" cy="27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989" y="751044"/>
            <a:ext cx="3867451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10" y="2256091"/>
            <a:ext cx="3873704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타원 1"/>
          <p:cNvSpPr/>
          <p:nvPr/>
        </p:nvSpPr>
        <p:spPr>
          <a:xfrm>
            <a:off x="5076056" y="2060848"/>
            <a:ext cx="1296144" cy="10294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927159" y="3528114"/>
            <a:ext cx="1296144" cy="10294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076056" y="5123284"/>
            <a:ext cx="1296144" cy="10294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7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smtClean="0"/>
              <a:t>Market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01177" y="5002229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17578" y="3434623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(1268.4kbps)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00551" y="6535208"/>
            <a:ext cx="3801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(1260.6kbps)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04" y="2254869"/>
            <a:ext cx="387185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815" y="749464"/>
            <a:ext cx="3869654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951" y="3819856"/>
            <a:ext cx="3865249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1632372" y="4121522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770736" y="2601879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5778202" y="5662519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1688940" y="2492896"/>
            <a:ext cx="1442900" cy="9853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5820792" y="987078"/>
            <a:ext cx="1442900" cy="9853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820792" y="4077072"/>
            <a:ext cx="1442900" cy="9853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05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8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smtClean="0"/>
              <a:t>Sunrise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79503" y="5003431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95904" y="3435825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(318.6kbps)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71248" y="6536410"/>
            <a:ext cx="361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(314.6kbps)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08" y="3807610"/>
            <a:ext cx="3871499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843" y="750666"/>
            <a:ext cx="387811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30" y="2256071"/>
            <a:ext cx="387904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4623842" y="2281471"/>
            <a:ext cx="3044501" cy="1179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4623842" y="5343460"/>
            <a:ext cx="3044501" cy="1179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84830" y="3805117"/>
            <a:ext cx="3044501" cy="1179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05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9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BikeSparklers</a:t>
            </a:r>
            <a:r>
              <a:rPr lang="en-US" altLang="ko-KR" dirty="0" smtClean="0"/>
              <a:t> Cut1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2377" y="4994121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48778" y="3426515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(1193.9kbps)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28148" y="6527100"/>
            <a:ext cx="3809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(1182.3kbps)</a:t>
            </a:r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03" y="3795847"/>
            <a:ext cx="3860469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757" y="741356"/>
            <a:ext cx="3862675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49" y="2246781"/>
            <a:ext cx="3859555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6529094" y="2184584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6529094" y="5248250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2370932" y="3676025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180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A30DF9F47E88B047A0695E9C3DC9F515" ma:contentTypeVersion="0" ma:contentTypeDescription="새 문서를 만듭니다." ma:contentTypeScope="" ma:versionID="47b515163c9168915aada0812911783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CF173E-F81E-438E-90BB-FD32EB619EE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7C7C290-2AF6-4C7D-B0C9-2CED74EE21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534F1AC-B796-4F93-8A16-BA9266BFBB3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1267</Words>
  <Application>Microsoft Office PowerPoint</Application>
  <PresentationFormat>On-screen Show (4:3)</PresentationFormat>
  <Paragraphs>519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Wingdings</vt:lpstr>
      <vt:lpstr>맑은 고딕</vt:lpstr>
      <vt:lpstr>견고딕</vt:lpstr>
      <vt:lpstr>삼성긴고딕 Bold</vt:lpstr>
      <vt:lpstr>Tahoma</vt:lpstr>
      <vt:lpstr>Samsung Imagination Modern</vt:lpstr>
      <vt:lpstr>Cambria Math</vt:lpstr>
      <vt:lpstr>Office 테마</vt:lpstr>
      <vt:lpstr>Luma delta QP adjustment  based on video statistical information</vt:lpstr>
      <vt:lpstr>PowerPoint Presentation</vt:lpstr>
      <vt:lpstr>Luma QP adjustment</vt:lpstr>
      <vt:lpstr>Proposed Method</vt:lpstr>
      <vt:lpstr>Metric Results</vt:lpstr>
      <vt:lpstr>Subjective Results</vt:lpstr>
      <vt:lpstr>Subjective Results</vt:lpstr>
      <vt:lpstr>Subjective Results</vt:lpstr>
      <vt:lpstr>Subjective Results</vt:lpstr>
      <vt:lpstr>Subjective Results</vt:lpstr>
      <vt:lpstr>Thank You</vt:lpstr>
      <vt:lpstr>Metric Results (Only Frame level)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Elena Alshina</cp:lastModifiedBy>
  <cp:revision>120</cp:revision>
  <dcterms:created xsi:type="dcterms:W3CDTF">2014-11-11T07:34:02Z</dcterms:created>
  <dcterms:modified xsi:type="dcterms:W3CDTF">2016-05-27T10:30:17Z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0x010100A30DF9F47E88B047A0695E9C3DC9F515</vt:lpwstr>
  </property>
</Properties>
</file>