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26" autoAdjust="0"/>
    <p:restoredTop sz="83552" autoAdjust="0"/>
  </p:normalViewPr>
  <p:slideViewPr>
    <p:cSldViewPr snapToGrid="0">
      <p:cViewPr varScale="1">
        <p:scale>
          <a:sx n="86" d="100"/>
          <a:sy n="86" d="100"/>
        </p:scale>
        <p:origin x="102" y="19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B10ECB-4E4C-40C7-AAC4-3E6BE8B51E59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AE8230-90A4-41BF-9759-018EF29C78C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5214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E4BA0-144D-4BF9-9C7F-69AFB12F09C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01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243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54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7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89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312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41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2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273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07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247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476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C51A2-0BFA-470A-A6E1-5FF5138E3403}" type="datetimeFigureOut">
              <a:rPr lang="zh-CN" altLang="en-US" smtClean="0"/>
              <a:t>2016/5/23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59BBF-849B-405A-9A61-8CBBEB86B1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809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Relationship Id="rId9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7.wmf"/><Relationship Id="rId9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5.emf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659179"/>
            <a:ext cx="12192000" cy="1470025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+mn-lt"/>
              </a:rPr>
              <a:t>Multiple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</a:rPr>
              <a:t>L</a:t>
            </a:r>
            <a:r>
              <a:rPr lang="en-US" dirty="0" smtClean="0">
                <a:solidFill>
                  <a:schemeClr val="bg1"/>
                </a:solidFill>
                <a:latin typeface="+mn-lt"/>
              </a:rPr>
              <a:t>ine-based Intra Prediction</a:t>
            </a:r>
            <a:endParaRPr lang="en-US" dirty="0" smtClean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92904" y="3757863"/>
            <a:ext cx="10091250" cy="1312223"/>
          </a:xfrm>
        </p:spPr>
        <p:txBody>
          <a:bodyPr>
            <a:normAutofit/>
          </a:bodyPr>
          <a:lstStyle/>
          <a:p>
            <a:r>
              <a:rPr lang="en-AU" altLang="zh-CN" sz="2800" dirty="0">
                <a:solidFill>
                  <a:schemeClr val="bg1"/>
                </a:solidFill>
              </a:rPr>
              <a:t> Jiahao </a:t>
            </a:r>
            <a:r>
              <a:rPr lang="en-AU" altLang="zh-CN" sz="2800" dirty="0" smtClean="0">
                <a:solidFill>
                  <a:schemeClr val="bg1"/>
                </a:solidFill>
              </a:rPr>
              <a:t>Li</a:t>
            </a:r>
            <a:r>
              <a:rPr lang="en-AU" altLang="zh-CN" sz="2800" baseline="30000" dirty="0" smtClean="0">
                <a:solidFill>
                  <a:schemeClr val="bg1"/>
                </a:solidFill>
              </a:rPr>
              <a:t>1</a:t>
            </a:r>
            <a:r>
              <a:rPr lang="en-AU" altLang="zh-CN" sz="2800" dirty="0" smtClean="0">
                <a:solidFill>
                  <a:schemeClr val="bg1"/>
                </a:solidFill>
              </a:rPr>
              <a:t>, </a:t>
            </a:r>
            <a:r>
              <a:rPr lang="en-AU" altLang="zh-CN" sz="2800" dirty="0">
                <a:solidFill>
                  <a:schemeClr val="bg1"/>
                </a:solidFill>
              </a:rPr>
              <a:t>Bin Li</a:t>
            </a:r>
            <a:r>
              <a:rPr lang="en-AU" altLang="zh-CN" sz="2800" baseline="30000" dirty="0">
                <a:solidFill>
                  <a:schemeClr val="bg1"/>
                </a:solidFill>
              </a:rPr>
              <a:t>2</a:t>
            </a:r>
            <a:r>
              <a:rPr lang="en-AU" altLang="zh-CN" sz="2800" dirty="0">
                <a:solidFill>
                  <a:schemeClr val="bg1"/>
                </a:solidFill>
              </a:rPr>
              <a:t>, </a:t>
            </a:r>
            <a:r>
              <a:rPr lang="en-AU" altLang="zh-CN" sz="2800" dirty="0" err="1">
                <a:solidFill>
                  <a:schemeClr val="bg1"/>
                </a:solidFill>
              </a:rPr>
              <a:t>Jizheng</a:t>
            </a:r>
            <a:r>
              <a:rPr lang="en-AU" altLang="zh-CN" sz="2800" dirty="0">
                <a:solidFill>
                  <a:schemeClr val="bg1"/>
                </a:solidFill>
              </a:rPr>
              <a:t> Xu</a:t>
            </a:r>
            <a:r>
              <a:rPr lang="en-AU" altLang="zh-CN" sz="2800" baseline="30000" dirty="0">
                <a:solidFill>
                  <a:schemeClr val="bg1"/>
                </a:solidFill>
              </a:rPr>
              <a:t>2</a:t>
            </a:r>
            <a:r>
              <a:rPr lang="en-AU" altLang="zh-CN" sz="2800" dirty="0" smtClean="0">
                <a:solidFill>
                  <a:schemeClr val="bg1"/>
                </a:solidFill>
              </a:rPr>
              <a:t>, </a:t>
            </a:r>
            <a:r>
              <a:rPr lang="en-AU" altLang="zh-CN" sz="2800" dirty="0" err="1">
                <a:solidFill>
                  <a:schemeClr val="bg1"/>
                </a:solidFill>
              </a:rPr>
              <a:t>Ruiqin</a:t>
            </a:r>
            <a:r>
              <a:rPr lang="en-AU" altLang="zh-CN" sz="2800" dirty="0">
                <a:solidFill>
                  <a:schemeClr val="bg1"/>
                </a:solidFill>
              </a:rPr>
              <a:t> </a:t>
            </a:r>
            <a:r>
              <a:rPr lang="en-AU" altLang="zh-CN" sz="2800" dirty="0" smtClean="0">
                <a:solidFill>
                  <a:schemeClr val="bg1"/>
                </a:solidFill>
              </a:rPr>
              <a:t>Xiong</a:t>
            </a:r>
            <a:r>
              <a:rPr lang="en-AU" altLang="zh-CN" sz="2800" baseline="30000" dirty="0" smtClean="0">
                <a:solidFill>
                  <a:schemeClr val="bg1"/>
                </a:solidFill>
              </a:rPr>
              <a:t>1</a:t>
            </a:r>
            <a:r>
              <a:rPr lang="en-AU" altLang="zh-CN" sz="2800" dirty="0" smtClean="0">
                <a:solidFill>
                  <a:schemeClr val="bg1"/>
                </a:solidFill>
              </a:rPr>
              <a:t>, and Gary </a:t>
            </a:r>
            <a:r>
              <a:rPr lang="en-AU" altLang="zh-CN" sz="2800" dirty="0">
                <a:solidFill>
                  <a:schemeClr val="bg1"/>
                </a:solidFill>
              </a:rPr>
              <a:t>J. </a:t>
            </a:r>
            <a:r>
              <a:rPr lang="en-AU" altLang="zh-CN" sz="2800" dirty="0" smtClean="0">
                <a:solidFill>
                  <a:schemeClr val="bg1"/>
                </a:solidFill>
              </a:rPr>
              <a:t>Sullivan</a:t>
            </a:r>
            <a:r>
              <a:rPr lang="en-AU" altLang="zh-CN" sz="2800" baseline="30000" dirty="0" smtClean="0">
                <a:solidFill>
                  <a:schemeClr val="bg1"/>
                </a:solidFill>
              </a:rPr>
              <a:t>2</a:t>
            </a:r>
            <a:endParaRPr lang="en-AU" altLang="zh-CN" sz="2800" baseline="30000" dirty="0" smtClean="0">
              <a:solidFill>
                <a:schemeClr val="bg1"/>
              </a:solidFill>
            </a:endParaRPr>
          </a:p>
          <a:p>
            <a:r>
              <a:rPr lang="en-GB" altLang="zh-CN" sz="2800" baseline="30000" dirty="0" smtClean="0">
                <a:solidFill>
                  <a:schemeClr val="bg1"/>
                </a:solidFill>
              </a:rPr>
              <a:t>1</a:t>
            </a:r>
            <a:r>
              <a:rPr lang="en-GB" altLang="zh-CN" sz="2800" dirty="0" smtClean="0">
                <a:solidFill>
                  <a:schemeClr val="bg1"/>
                </a:solidFill>
              </a:rPr>
              <a:t>Peking University, </a:t>
            </a:r>
            <a:r>
              <a:rPr lang="en-GB" altLang="zh-CN" sz="2800" baseline="30000" dirty="0" smtClean="0">
                <a:solidFill>
                  <a:schemeClr val="bg1"/>
                </a:solidFill>
              </a:rPr>
              <a:t>2</a:t>
            </a:r>
            <a:r>
              <a:rPr lang="en-GB" altLang="zh-CN" sz="2800" dirty="0" smtClean="0">
                <a:solidFill>
                  <a:schemeClr val="bg1"/>
                </a:solidFill>
              </a:rPr>
              <a:t>Microsoft </a:t>
            </a:r>
            <a:r>
              <a:rPr lang="en-GB" altLang="zh-CN" sz="2800" dirty="0" smtClean="0">
                <a:solidFill>
                  <a:schemeClr val="bg1"/>
                </a:solidFill>
              </a:rPr>
              <a:t>Corporation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6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Fast Algorithms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The </a:t>
            </a:r>
            <a:r>
              <a:rPr lang="en-US" altLang="zh-CN" dirty="0">
                <a:latin typeface="+mj-lt"/>
              </a:rPr>
              <a:t>number of direction candidates </a:t>
            </a:r>
            <a:r>
              <a:rPr lang="en-US" altLang="zh-CN" dirty="0" smtClean="0">
                <a:latin typeface="+mj-lt"/>
              </a:rPr>
              <a:t>is cut by half in RDO.</a:t>
            </a:r>
          </a:p>
          <a:p>
            <a:pPr lvl="1"/>
            <a:r>
              <a:rPr lang="en-US" altLang="zh-CN" dirty="0" smtClean="0">
                <a:latin typeface="+mj-lt"/>
              </a:rPr>
              <a:t>The operation (num-1 if using 65 directions ) is disabled.</a:t>
            </a:r>
          </a:p>
          <a:p>
            <a:pPr lvl="1"/>
            <a:endParaRPr lang="en-US" altLang="zh-CN" dirty="0">
              <a:latin typeface="+mj-lt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800" dirty="0">
                <a:latin typeface="+mj-lt"/>
              </a:rPr>
              <a:t>RDOQ is disabled in the direction decision based on RD cost with fixed TU size, but it still be enabled in checking the best RQT</a:t>
            </a:r>
            <a:r>
              <a:rPr lang="en-US" altLang="zh-CN" sz="2800" dirty="0" smtClean="0">
                <a:latin typeface="+mj-lt"/>
              </a:rPr>
              <a:t>.</a:t>
            </a:r>
          </a:p>
          <a:p>
            <a:pPr marL="228600" lvl="1">
              <a:spcBef>
                <a:spcPts val="1000"/>
              </a:spcBef>
            </a:pPr>
            <a:endParaRPr lang="en-US" altLang="zh-CN" sz="2800" dirty="0" smtClean="0">
              <a:latin typeface="+mj-lt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800" dirty="0" smtClean="0">
                <a:latin typeface="+mj-lt"/>
              </a:rPr>
              <a:t>The </a:t>
            </a:r>
            <a:r>
              <a:rPr lang="en-US" altLang="zh-CN" sz="2800" dirty="0">
                <a:latin typeface="+mj-lt"/>
              </a:rPr>
              <a:t>reference line </a:t>
            </a:r>
            <a:r>
              <a:rPr lang="en-US" altLang="zh-CN" sz="2800" dirty="0" smtClean="0">
                <a:latin typeface="+mj-lt"/>
              </a:rPr>
              <a:t>RefLine2 </a:t>
            </a:r>
            <a:r>
              <a:rPr lang="en-US" altLang="zh-CN" sz="2800" dirty="0">
                <a:latin typeface="+mj-lt"/>
              </a:rPr>
              <a:t>is skipped. It is a normative modification</a:t>
            </a:r>
            <a:r>
              <a:rPr lang="en-US" altLang="zh-CN" sz="2800" dirty="0" smtClean="0">
                <a:latin typeface="+mj-lt"/>
              </a:rPr>
              <a:t>.</a:t>
            </a:r>
          </a:p>
          <a:p>
            <a:pPr marL="228600" lvl="1">
              <a:spcBef>
                <a:spcPts val="1000"/>
              </a:spcBef>
            </a:pPr>
            <a:endParaRPr lang="en-US" altLang="zh-CN" sz="2800" dirty="0" smtClean="0">
              <a:latin typeface="+mj-lt"/>
            </a:endParaRPr>
          </a:p>
          <a:p>
            <a:pPr marL="228600" lvl="1">
              <a:spcBef>
                <a:spcPts val="1000"/>
              </a:spcBef>
            </a:pPr>
            <a:r>
              <a:rPr lang="en-US" altLang="zh-CN" sz="2800" dirty="0" smtClean="0">
                <a:latin typeface="+mj-lt"/>
              </a:rPr>
              <a:t>The fast </a:t>
            </a:r>
            <a:r>
              <a:rPr lang="en-US" altLang="zh-CN" sz="2800" dirty="0">
                <a:latin typeface="+mj-lt"/>
              </a:rPr>
              <a:t>algorithms only work for the further reference lines. The intra coding with the RefLine0 keeps unchanged.</a:t>
            </a:r>
            <a:endParaRPr lang="zh-CN" altLang="en-US" sz="28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23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Experimental </a:t>
            </a:r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Results 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HM-16.6+JEM-2.0</a:t>
            </a:r>
            <a:endParaRPr lang="zh-CN" altLang="en-US" sz="28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62173"/>
              </p:ext>
            </p:extLst>
          </p:nvPr>
        </p:nvGraphicFramePr>
        <p:xfrm>
          <a:off x="1639231" y="1326992"/>
          <a:ext cx="8764859" cy="5383208"/>
        </p:xfrm>
        <a:graphic>
          <a:graphicData uri="http://schemas.openxmlformats.org/drawingml/2006/table">
            <a:tbl>
              <a:tblPr firstRow="1" firstCol="1" bandRow="1"/>
              <a:tblGrid>
                <a:gridCol w="1960871">
                  <a:extLst>
                    <a:ext uri="{9D8B030D-6E8A-4147-A177-3AD203B41FA5}">
                      <a16:colId xmlns:a16="http://schemas.microsoft.com/office/drawing/2014/main" val="2930068198"/>
                    </a:ext>
                  </a:extLst>
                </a:gridCol>
                <a:gridCol w="1133998">
                  <a:extLst>
                    <a:ext uri="{9D8B030D-6E8A-4147-A177-3AD203B41FA5}">
                      <a16:colId xmlns:a16="http://schemas.microsoft.com/office/drawing/2014/main" val="490094737"/>
                    </a:ext>
                  </a:extLst>
                </a:gridCol>
                <a:gridCol w="1133998">
                  <a:extLst>
                    <a:ext uri="{9D8B030D-6E8A-4147-A177-3AD203B41FA5}">
                      <a16:colId xmlns:a16="http://schemas.microsoft.com/office/drawing/2014/main" val="624001030"/>
                    </a:ext>
                  </a:extLst>
                </a:gridCol>
                <a:gridCol w="1133998">
                  <a:extLst>
                    <a:ext uri="{9D8B030D-6E8A-4147-A177-3AD203B41FA5}">
                      <a16:colId xmlns:a16="http://schemas.microsoft.com/office/drawing/2014/main" val="812594666"/>
                    </a:ext>
                  </a:extLst>
                </a:gridCol>
                <a:gridCol w="1133998">
                  <a:extLst>
                    <a:ext uri="{9D8B030D-6E8A-4147-A177-3AD203B41FA5}">
                      <a16:colId xmlns:a16="http://schemas.microsoft.com/office/drawing/2014/main" val="951951014"/>
                    </a:ext>
                  </a:extLst>
                </a:gridCol>
                <a:gridCol w="1133998">
                  <a:extLst>
                    <a:ext uri="{9D8B030D-6E8A-4147-A177-3AD203B41FA5}">
                      <a16:colId xmlns:a16="http://schemas.microsoft.com/office/drawing/2014/main" val="2800882418"/>
                    </a:ext>
                  </a:extLst>
                </a:gridCol>
                <a:gridCol w="1133998">
                  <a:extLst>
                    <a:ext uri="{9D8B030D-6E8A-4147-A177-3AD203B41FA5}">
                      <a16:colId xmlns:a16="http://schemas.microsoft.com/office/drawing/2014/main" val="454150376"/>
                    </a:ext>
                  </a:extLst>
                </a:gridCol>
              </a:tblGrid>
              <a:tr h="447707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728440"/>
                  </a:ext>
                </a:extLst>
              </a:tr>
              <a:tr h="447707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Proposed Method-Fast Version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190747"/>
                  </a:ext>
                </a:extLst>
              </a:tr>
              <a:tr h="447707">
                <a:tc>
                  <a:txBody>
                    <a:bodyPr/>
                    <a:lstStyle/>
                    <a:p>
                      <a:endParaRPr lang="en-US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278445"/>
                  </a:ext>
                </a:extLst>
              </a:tr>
              <a:tr h="447707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783959"/>
                  </a:ext>
                </a:extLst>
              </a:tr>
              <a:tr h="426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886157"/>
                  </a:ext>
                </a:extLst>
              </a:tr>
              <a:tr h="426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-1.35%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4386938"/>
                  </a:ext>
                </a:extLst>
              </a:tr>
              <a:tr h="426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610232"/>
                  </a:ext>
                </a:extLst>
              </a:tr>
              <a:tr h="426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166%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0102532"/>
                  </a:ext>
                </a:extLst>
              </a:tr>
              <a:tr h="42638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-0.67%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1603061"/>
                  </a:ext>
                </a:extLst>
              </a:tr>
              <a:tr h="447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89716"/>
                  </a:ext>
                </a:extLst>
              </a:tr>
              <a:tr h="44770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5681757"/>
                  </a:ext>
                </a:extLst>
              </a:tr>
              <a:tr h="56502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-1.33%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7253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469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Experimental </a:t>
            </a:r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Results 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HM-16.6+JEM-2.0</a:t>
            </a:r>
            <a:endParaRPr lang="zh-CN" altLang="en-US" sz="28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9177949"/>
              </p:ext>
            </p:extLst>
          </p:nvPr>
        </p:nvGraphicFramePr>
        <p:xfrm>
          <a:off x="1553425" y="1773042"/>
          <a:ext cx="8906420" cy="4823237"/>
        </p:xfrm>
        <a:graphic>
          <a:graphicData uri="http://schemas.openxmlformats.org/drawingml/2006/table">
            <a:tbl>
              <a:tblPr firstRow="1" firstCol="1" bandRow="1"/>
              <a:tblGrid>
                <a:gridCol w="1992542">
                  <a:extLst>
                    <a:ext uri="{9D8B030D-6E8A-4147-A177-3AD203B41FA5}">
                      <a16:colId xmlns:a16="http://schemas.microsoft.com/office/drawing/2014/main" val="3354741003"/>
                    </a:ext>
                  </a:extLst>
                </a:gridCol>
                <a:gridCol w="1152313">
                  <a:extLst>
                    <a:ext uri="{9D8B030D-6E8A-4147-A177-3AD203B41FA5}">
                      <a16:colId xmlns:a16="http://schemas.microsoft.com/office/drawing/2014/main" val="922647575"/>
                    </a:ext>
                  </a:extLst>
                </a:gridCol>
                <a:gridCol w="1152313">
                  <a:extLst>
                    <a:ext uri="{9D8B030D-6E8A-4147-A177-3AD203B41FA5}">
                      <a16:colId xmlns:a16="http://schemas.microsoft.com/office/drawing/2014/main" val="2969252690"/>
                    </a:ext>
                  </a:extLst>
                </a:gridCol>
                <a:gridCol w="1152313">
                  <a:extLst>
                    <a:ext uri="{9D8B030D-6E8A-4147-A177-3AD203B41FA5}">
                      <a16:colId xmlns:a16="http://schemas.microsoft.com/office/drawing/2014/main" val="178909567"/>
                    </a:ext>
                  </a:extLst>
                </a:gridCol>
                <a:gridCol w="1152313">
                  <a:extLst>
                    <a:ext uri="{9D8B030D-6E8A-4147-A177-3AD203B41FA5}">
                      <a16:colId xmlns:a16="http://schemas.microsoft.com/office/drawing/2014/main" val="1554447457"/>
                    </a:ext>
                  </a:extLst>
                </a:gridCol>
                <a:gridCol w="1152313">
                  <a:extLst>
                    <a:ext uri="{9D8B030D-6E8A-4147-A177-3AD203B41FA5}">
                      <a16:colId xmlns:a16="http://schemas.microsoft.com/office/drawing/2014/main" val="37016933"/>
                    </a:ext>
                  </a:extLst>
                </a:gridCol>
                <a:gridCol w="1152313">
                  <a:extLst>
                    <a:ext uri="{9D8B030D-6E8A-4147-A177-3AD203B41FA5}">
                      <a16:colId xmlns:a16="http://schemas.microsoft.com/office/drawing/2014/main" val="275477921"/>
                    </a:ext>
                  </a:extLst>
                </a:gridCol>
              </a:tblGrid>
              <a:tr h="448177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Proposed Method-Full Search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5313529"/>
                  </a:ext>
                </a:extLst>
              </a:tr>
              <a:tr h="448177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280952"/>
                  </a:ext>
                </a:extLst>
              </a:tr>
              <a:tr h="448177"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150529"/>
                  </a:ext>
                </a:extLst>
              </a:tr>
              <a:tr h="426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740067"/>
                  </a:ext>
                </a:extLst>
              </a:tr>
              <a:tr h="426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9384784"/>
                  </a:ext>
                </a:extLst>
              </a:tr>
              <a:tr h="426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4465517"/>
                  </a:ext>
                </a:extLst>
              </a:tr>
              <a:tr h="426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6429170"/>
                  </a:ext>
                </a:extLst>
              </a:tr>
              <a:tr h="42683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-0.74%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6128190"/>
                  </a:ext>
                </a:extLst>
              </a:tr>
              <a:tr h="4481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270%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365626"/>
                  </a:ext>
                </a:extLst>
              </a:tr>
              <a:tr h="4481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-1.19%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262%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8102245"/>
                  </a:ext>
                </a:extLst>
              </a:tr>
              <a:tr h="4481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 (optional)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-2.55%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-2.17%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266%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1797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100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Introduction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6" y="1277150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Not </a:t>
            </a:r>
            <a:r>
              <a:rPr lang="en-US" altLang="zh-CN" dirty="0">
                <a:latin typeface="+mj-lt"/>
              </a:rPr>
              <a:t>only the nearest reference line but also further reference lines are utilized </a:t>
            </a:r>
            <a:endParaRPr lang="en-US" altLang="zh-CN" dirty="0" smtClean="0">
              <a:latin typeface="+mj-lt"/>
            </a:endParaRPr>
          </a:p>
          <a:p>
            <a:r>
              <a:rPr lang="en-US" altLang="zh-CN" dirty="0" smtClean="0">
                <a:latin typeface="+mj-lt"/>
              </a:rPr>
              <a:t>The residue </a:t>
            </a:r>
            <a:r>
              <a:rPr lang="en-US" altLang="zh-CN" dirty="0">
                <a:latin typeface="+mj-lt"/>
              </a:rPr>
              <a:t>compensation procedure is introduced to suppress the </a:t>
            </a:r>
            <a:r>
              <a:rPr lang="en-US" altLang="zh-CN" dirty="0" smtClean="0">
                <a:latin typeface="+mj-lt"/>
              </a:rPr>
              <a:t>discontinuities.</a:t>
            </a:r>
          </a:p>
          <a:p>
            <a:r>
              <a:rPr lang="en-US" altLang="zh-CN" dirty="0">
                <a:latin typeface="+mj-lt"/>
              </a:rPr>
              <a:t>A</a:t>
            </a:r>
            <a:r>
              <a:rPr lang="en-US" altLang="zh-CN" dirty="0">
                <a:latin typeface="+mj-lt"/>
              </a:rPr>
              <a:t> fast </a:t>
            </a:r>
            <a:r>
              <a:rPr lang="en-US" altLang="zh-CN" dirty="0">
                <a:latin typeface="+mj-lt"/>
              </a:rPr>
              <a:t>solution is </a:t>
            </a:r>
            <a:r>
              <a:rPr lang="en-US" altLang="zh-CN" dirty="0">
                <a:latin typeface="+mj-lt"/>
              </a:rPr>
              <a:t>provided</a:t>
            </a:r>
            <a:r>
              <a:rPr lang="en-US" altLang="zh-CN" dirty="0" smtClean="0">
                <a:latin typeface="+mj-lt"/>
              </a:rPr>
              <a:t>.</a:t>
            </a:r>
          </a:p>
          <a:p>
            <a:r>
              <a:rPr lang="en-US" altLang="zh-CN" dirty="0" smtClean="0">
                <a:latin typeface="+mj-lt"/>
              </a:rPr>
              <a:t>Fast: 0.9</a:t>
            </a:r>
            <a:r>
              <a:rPr lang="en-US" altLang="zh-CN" dirty="0">
                <a:latin typeface="+mj-lt"/>
              </a:rPr>
              <a:t>% bits on average with increasing about 66% encoding time</a:t>
            </a:r>
            <a:r>
              <a:rPr lang="en-US" altLang="zh-CN" dirty="0" smtClean="0">
                <a:latin typeface="+mj-lt"/>
              </a:rPr>
              <a:t>.</a:t>
            </a:r>
          </a:p>
          <a:p>
            <a:r>
              <a:rPr lang="en-US" altLang="zh-CN" dirty="0" smtClean="0">
                <a:latin typeface="+mj-lt"/>
              </a:rPr>
              <a:t>Full Search: 1.1% </a:t>
            </a:r>
            <a:r>
              <a:rPr lang="en-US" altLang="zh-CN" dirty="0">
                <a:latin typeface="+mj-lt"/>
              </a:rPr>
              <a:t>bits on average with increasing about </a:t>
            </a:r>
            <a:r>
              <a:rPr lang="en-US" altLang="zh-CN" dirty="0" smtClean="0">
                <a:latin typeface="+mj-lt"/>
              </a:rPr>
              <a:t>162% </a:t>
            </a:r>
            <a:r>
              <a:rPr lang="en-US" altLang="zh-CN" dirty="0">
                <a:latin typeface="+mj-lt"/>
              </a:rPr>
              <a:t>encoding time.</a:t>
            </a: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4629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Base Framework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Check the nearest </a:t>
            </a:r>
            <a:r>
              <a:rPr lang="en-US" altLang="zh-CN" dirty="0">
                <a:latin typeface="+mj-lt"/>
              </a:rPr>
              <a:t>4 lines, </a:t>
            </a:r>
            <a:r>
              <a:rPr lang="en-US" altLang="zh-CN" dirty="0" smtClean="0">
                <a:latin typeface="+mj-lt"/>
              </a:rPr>
              <a:t>according </a:t>
            </a:r>
            <a:r>
              <a:rPr lang="en-US" altLang="zh-CN" dirty="0">
                <a:latin typeface="+mj-lt"/>
              </a:rPr>
              <a:t>to the RD cost, on CU level</a:t>
            </a:r>
            <a:r>
              <a:rPr lang="en-US" altLang="zh-CN" dirty="0" smtClean="0">
                <a:latin typeface="+mj-lt"/>
              </a:rPr>
              <a:t>.</a:t>
            </a:r>
          </a:p>
          <a:p>
            <a:r>
              <a:rPr lang="en-US" altLang="zh-CN" dirty="0" smtClean="0">
                <a:latin typeface="+mj-lt"/>
              </a:rPr>
              <a:t>Reference </a:t>
            </a:r>
            <a:r>
              <a:rPr lang="en-US" altLang="zh-CN" dirty="0">
                <a:latin typeface="+mj-lt"/>
              </a:rPr>
              <a:t>line index:0,10, 110, and </a:t>
            </a:r>
            <a:r>
              <a:rPr lang="en-US" altLang="zh-CN" dirty="0" smtClean="0">
                <a:latin typeface="+mj-lt"/>
              </a:rPr>
              <a:t>111. Chroma reuses </a:t>
            </a:r>
            <a:r>
              <a:rPr lang="en-US" altLang="zh-CN" dirty="0" err="1" smtClean="0">
                <a:latin typeface="+mj-lt"/>
              </a:rPr>
              <a:t>luma</a:t>
            </a:r>
            <a:r>
              <a:rPr lang="en-US" altLang="zh-CN" dirty="0" smtClean="0">
                <a:latin typeface="+mj-lt"/>
              </a:rPr>
              <a:t>.</a:t>
            </a:r>
          </a:p>
          <a:p>
            <a:r>
              <a:rPr lang="en-US" altLang="zh-CN" dirty="0" smtClean="0">
                <a:latin typeface="+mj-lt"/>
              </a:rPr>
              <a:t>Other Intra tools are closed, enable 4-tap interpolation.</a:t>
            </a:r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5007596"/>
              </p:ext>
            </p:extLst>
          </p:nvPr>
        </p:nvGraphicFramePr>
        <p:xfrm>
          <a:off x="1588383" y="2726806"/>
          <a:ext cx="9022631" cy="40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9" name="Visio" r:id="rId3" imgW="18973800" imgH="8534562" progId="Visio.Drawing.15">
                  <p:embed/>
                </p:oleObj>
              </mc:Choice>
              <mc:Fallback>
                <p:oleObj name="Visio" r:id="rId3" imgW="18973800" imgH="8534562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383" y="2726806"/>
                        <a:ext cx="9022631" cy="40531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1440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Residue Compensation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New prediction and reconstruction are both available. 4 kinds.</a:t>
            </a:r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4249863"/>
              </p:ext>
            </p:extLst>
          </p:nvPr>
        </p:nvGraphicFramePr>
        <p:xfrm>
          <a:off x="1694984" y="1613713"/>
          <a:ext cx="7761250" cy="5094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Visio" r:id="rId3" imgW="13544469" imgH="10153789" progId="Visio.Drawing.15">
                  <p:embed/>
                </p:oleObj>
              </mc:Choice>
              <mc:Fallback>
                <p:oleObj name="Visio" r:id="rId3" imgW="13544469" imgH="10153789" progId="Visio.Drawing.1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4984" y="1613713"/>
                        <a:ext cx="7761250" cy="509408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96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Perpendicular 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Applied </a:t>
            </a:r>
            <a:r>
              <a:rPr lang="en-US" altLang="zh-CN" dirty="0">
                <a:latin typeface="+mj-lt"/>
              </a:rPr>
              <a:t>on the both of the above and left boundaries </a:t>
            </a:r>
            <a:endParaRPr lang="en-US" altLang="zh-CN" dirty="0" smtClean="0">
              <a:latin typeface="+mj-lt"/>
            </a:endParaRPr>
          </a:p>
          <a:p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r>
              <a:rPr lang="en-US" altLang="zh-CN" dirty="0" smtClean="0">
                <a:latin typeface="+mj-lt"/>
              </a:rPr>
              <a:t>K: 3. A:3. B:4.</a:t>
            </a:r>
          </a:p>
          <a:p>
            <a:r>
              <a:rPr lang="en-US" altLang="zh-CN" dirty="0" smtClean="0">
                <a:latin typeface="+mj-lt"/>
              </a:rPr>
              <a:t>Used </a:t>
            </a:r>
            <a:r>
              <a:rPr lang="en-US" altLang="zh-CN" dirty="0">
                <a:latin typeface="+mj-lt"/>
              </a:rPr>
              <a:t>for the DC and planar mode.</a:t>
            </a: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5156286"/>
              </p:ext>
            </p:extLst>
          </p:nvPr>
        </p:nvGraphicFramePr>
        <p:xfrm>
          <a:off x="1293542" y="1873405"/>
          <a:ext cx="4871117" cy="1048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3" name="公式" r:id="rId3" imgW="2260600" imgH="482600" progId="Equation.3">
                  <p:embed/>
                </p:oleObj>
              </mc:Choice>
              <mc:Fallback>
                <p:oleObj name="公式" r:id="rId3" imgW="2260600" imgH="482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3542" y="1873405"/>
                        <a:ext cx="4871117" cy="104821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5114280"/>
              </p:ext>
            </p:extLst>
          </p:nvPr>
        </p:nvGraphicFramePr>
        <p:xfrm>
          <a:off x="970156" y="3183687"/>
          <a:ext cx="2319642" cy="540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4" name="公式" r:id="rId5" imgW="977900" imgH="228600" progId="Equation.3">
                  <p:embed/>
                </p:oleObj>
              </mc:Choice>
              <mc:Fallback>
                <p:oleObj name="公式" r:id="rId5" imgW="97790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0156" y="3183687"/>
                        <a:ext cx="2319642" cy="54049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0487831"/>
              </p:ext>
            </p:extLst>
          </p:nvPr>
        </p:nvGraphicFramePr>
        <p:xfrm>
          <a:off x="3725331" y="3183687"/>
          <a:ext cx="2348718" cy="4791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35" name="公式" r:id="rId7" imgW="1028254" imgH="203112" progId="Equation.3">
                  <p:embed/>
                </p:oleObj>
              </mc:Choice>
              <mc:Fallback>
                <p:oleObj name="公式" r:id="rId7" imgW="1028254" imgH="20311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5331" y="3183687"/>
                        <a:ext cx="2348718" cy="4791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72338" y="1791526"/>
            <a:ext cx="4293450" cy="4211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Vertical/Horizontal 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+mj-lt"/>
              </a:rPr>
              <a:t>Vertical: performed on the above </a:t>
            </a:r>
            <a:r>
              <a:rPr lang="en-US" altLang="zh-CN" dirty="0" smtClean="0">
                <a:latin typeface="+mj-lt"/>
              </a:rPr>
              <a:t>rows. </a:t>
            </a:r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en-US" altLang="zh-CN" dirty="0">
              <a:latin typeface="+mj-lt"/>
            </a:endParaRPr>
          </a:p>
          <a:p>
            <a:pPr marL="0" indent="0">
              <a:buNone/>
            </a:pPr>
            <a:endParaRPr lang="en-US" altLang="zh-CN" dirty="0" smtClean="0">
              <a:latin typeface="+mj-lt"/>
            </a:endParaRPr>
          </a:p>
          <a:p>
            <a:r>
              <a:rPr lang="en-US" altLang="zh-CN" dirty="0" smtClean="0">
                <a:latin typeface="+mj-lt"/>
              </a:rPr>
              <a:t>K: 1.</a:t>
            </a:r>
          </a:p>
          <a:p>
            <a:r>
              <a:rPr lang="en-US" altLang="zh-CN" dirty="0">
                <a:latin typeface="+mj-lt"/>
              </a:rPr>
              <a:t>Vertical: . mode 11 ~ </a:t>
            </a:r>
            <a:r>
              <a:rPr lang="en-US" altLang="zh-CN" dirty="0" smtClean="0">
                <a:latin typeface="+mj-lt"/>
              </a:rPr>
              <a:t>25.</a:t>
            </a:r>
            <a:endParaRPr lang="en-US" altLang="zh-CN" dirty="0">
              <a:latin typeface="+mj-lt"/>
            </a:endParaRPr>
          </a:p>
          <a:p>
            <a:r>
              <a:rPr lang="en-US" altLang="zh-CN" dirty="0" smtClean="0">
                <a:latin typeface="+mj-lt"/>
              </a:rPr>
              <a:t>Horizontal </a:t>
            </a:r>
            <a:r>
              <a:rPr lang="en-US" altLang="zh-CN" dirty="0">
                <a:latin typeface="+mj-lt"/>
              </a:rPr>
              <a:t>residue compensation is  a </a:t>
            </a:r>
            <a:r>
              <a:rPr lang="en-US" altLang="zh-CN" dirty="0" smtClean="0">
                <a:latin typeface="+mj-lt"/>
              </a:rPr>
              <a:t>transpose.</a:t>
            </a:r>
          </a:p>
          <a:p>
            <a:r>
              <a:rPr lang="en-US" altLang="zh-CN" dirty="0">
                <a:latin typeface="+mj-lt"/>
              </a:rPr>
              <a:t>Horizontal: </a:t>
            </a:r>
            <a:r>
              <a:rPr lang="en-US" altLang="zh-CN" dirty="0">
                <a:latin typeface="+mj-lt"/>
              </a:rPr>
              <a:t>. mode </a:t>
            </a:r>
            <a:r>
              <a:rPr lang="en-US" altLang="zh-CN" dirty="0" smtClean="0">
                <a:latin typeface="+mj-lt"/>
              </a:rPr>
              <a:t>43 </a:t>
            </a:r>
            <a:r>
              <a:rPr lang="en-US" altLang="zh-CN" dirty="0">
                <a:latin typeface="+mj-lt"/>
              </a:rPr>
              <a:t>~ </a:t>
            </a:r>
            <a:r>
              <a:rPr lang="en-US" altLang="zh-CN" dirty="0" smtClean="0">
                <a:latin typeface="+mj-lt"/>
              </a:rPr>
              <a:t>57.</a:t>
            </a:r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7552812"/>
              </p:ext>
            </p:extLst>
          </p:nvPr>
        </p:nvGraphicFramePr>
        <p:xfrm>
          <a:off x="1962614" y="1732187"/>
          <a:ext cx="5620212" cy="6244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5" name="公式" r:id="rId3" imgW="2146300" imgH="241300" progId="Equation.3">
                  <p:embed/>
                </p:oleObj>
              </mc:Choice>
              <mc:Fallback>
                <p:oleObj name="公式" r:id="rId3" imgW="2146300" imgH="2413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2614" y="1732187"/>
                        <a:ext cx="5620212" cy="6244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1501763"/>
              </p:ext>
            </p:extLst>
          </p:nvPr>
        </p:nvGraphicFramePr>
        <p:xfrm>
          <a:off x="710322" y="2562715"/>
          <a:ext cx="6063496" cy="5409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6" name="公式" r:id="rId5" imgW="2565400" imgH="228600" progId="Equation.3">
                  <p:embed/>
                </p:oleObj>
              </mc:Choice>
              <mc:Fallback>
                <p:oleObj name="公式" r:id="rId5" imgW="2565400" imgH="2286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0322" y="2562715"/>
                        <a:ext cx="6063496" cy="5409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366653"/>
              </p:ext>
            </p:extLst>
          </p:nvPr>
        </p:nvGraphicFramePr>
        <p:xfrm>
          <a:off x="6773818" y="2676640"/>
          <a:ext cx="987431" cy="280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" name="公式" r:id="rId7" imgW="634449" imgH="177646" progId="Equation.3">
                  <p:embed/>
                </p:oleObj>
              </mc:Choice>
              <mc:Fallback>
                <p:oleObj name="公式" r:id="rId7" imgW="634449" imgH="177646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73818" y="2676640"/>
                        <a:ext cx="987431" cy="2800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32000" y="1334326"/>
            <a:ext cx="4187247" cy="410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Parallel  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+mj-lt"/>
              </a:rPr>
              <a:t>Follows </a:t>
            </a:r>
            <a:r>
              <a:rPr lang="en-US" altLang="zh-CN" dirty="0">
                <a:latin typeface="+mj-lt"/>
              </a:rPr>
              <a:t>the same direction with the intra angular </a:t>
            </a:r>
            <a:r>
              <a:rPr lang="en-US" altLang="zh-CN" dirty="0" smtClean="0">
                <a:latin typeface="+mj-lt"/>
              </a:rPr>
              <a:t>direction.</a:t>
            </a:r>
          </a:p>
          <a:p>
            <a:endParaRPr lang="en-US" altLang="zh-CN" dirty="0">
              <a:latin typeface="+mj-lt"/>
            </a:endParaRPr>
          </a:p>
          <a:p>
            <a:pPr marL="0" indent="0">
              <a:buNone/>
            </a:pPr>
            <a:endParaRPr lang="en-US" altLang="zh-CN" dirty="0" smtClean="0">
              <a:latin typeface="+mj-lt"/>
            </a:endParaRPr>
          </a:p>
          <a:p>
            <a:r>
              <a:rPr lang="en-US" altLang="zh-CN" dirty="0" smtClean="0">
                <a:latin typeface="+mj-lt"/>
              </a:rPr>
              <a:t>K: 3.</a:t>
            </a:r>
          </a:p>
          <a:p>
            <a:r>
              <a:rPr lang="en-US" altLang="zh-CN" dirty="0" smtClean="0">
                <a:latin typeface="+mj-lt"/>
              </a:rPr>
              <a:t>Weight: same </a:t>
            </a:r>
            <a:r>
              <a:rPr lang="en-US" altLang="zh-CN" dirty="0">
                <a:latin typeface="+mj-lt"/>
              </a:rPr>
              <a:t>with </a:t>
            </a:r>
            <a:r>
              <a:rPr lang="en-US" altLang="zh-CN" dirty="0" smtClean="0">
                <a:latin typeface="+mj-lt"/>
              </a:rPr>
              <a:t>perpendicular compensation.</a:t>
            </a:r>
          </a:p>
          <a:p>
            <a:r>
              <a:rPr lang="en-US" altLang="zh-CN" dirty="0" smtClean="0">
                <a:latin typeface="+mj-lt"/>
              </a:rPr>
              <a:t>Performed </a:t>
            </a:r>
            <a:r>
              <a:rPr lang="en-US" altLang="zh-CN" dirty="0">
                <a:latin typeface="+mj-lt"/>
              </a:rPr>
              <a:t>for angular directions around diagonal </a:t>
            </a:r>
            <a:endParaRPr lang="en-US" altLang="zh-CN" dirty="0" smtClean="0">
              <a:latin typeface="+mj-lt"/>
            </a:endParaRPr>
          </a:p>
          <a:p>
            <a:pPr marL="0" indent="0">
              <a:buNone/>
            </a:pPr>
            <a:r>
              <a:rPr lang="en-US" altLang="zh-CN" dirty="0">
                <a:latin typeface="+mj-lt"/>
              </a:rPr>
              <a:t> </a:t>
            </a:r>
            <a:r>
              <a:rPr lang="en-US" altLang="zh-CN" dirty="0" smtClean="0">
                <a:latin typeface="+mj-lt"/>
              </a:rPr>
              <a:t>  direction </a:t>
            </a:r>
            <a:r>
              <a:rPr lang="en-US" altLang="zh-CN" dirty="0">
                <a:latin typeface="+mj-lt"/>
              </a:rPr>
              <a:t>(i.e. mode 26 ~ 42).</a:t>
            </a:r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529756"/>
              </p:ext>
            </p:extLst>
          </p:nvPr>
        </p:nvGraphicFramePr>
        <p:xfrm>
          <a:off x="1282390" y="1625247"/>
          <a:ext cx="5776332" cy="566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3" name="公式" r:id="rId3" imgW="2425700" imgH="241300" progId="Equation.3">
                  <p:embed/>
                </p:oleObj>
              </mc:Choice>
              <mc:Fallback>
                <p:oleObj name="公式" r:id="rId3" imgW="2425700" imgH="241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2390" y="1625247"/>
                        <a:ext cx="5776332" cy="56630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631452"/>
              </p:ext>
            </p:extLst>
          </p:nvPr>
        </p:nvGraphicFramePr>
        <p:xfrm>
          <a:off x="2975750" y="2310611"/>
          <a:ext cx="186372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14" name="公式" r:id="rId5" imgW="787320" imgH="203040" progId="Equation.3">
                  <p:embed/>
                </p:oleObj>
              </mc:Choice>
              <mc:Fallback>
                <p:oleObj name="公式" r:id="rId5" imgW="787320" imgH="20304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5750" y="2310611"/>
                        <a:ext cx="1863725" cy="4762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6377" y="1908400"/>
            <a:ext cx="3999896" cy="392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3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+mn-lt"/>
              </a:rPr>
              <a:t>Inversely Parallel  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endParaRPr lang="en-US" altLang="zh-CN" dirty="0" smtClean="0">
              <a:latin typeface="+mj-lt"/>
            </a:endParaRPr>
          </a:p>
          <a:p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r>
              <a:rPr lang="en-US" altLang="zh-CN" dirty="0" smtClean="0">
                <a:latin typeface="+mj-lt"/>
              </a:rPr>
              <a:t>K</a:t>
            </a:r>
            <a:r>
              <a:rPr lang="en-US" altLang="zh-CN" dirty="0">
                <a:latin typeface="+mj-lt"/>
              </a:rPr>
              <a:t>: </a:t>
            </a:r>
            <a:r>
              <a:rPr lang="en-US" altLang="zh-CN" dirty="0" smtClean="0">
                <a:latin typeface="+mj-lt"/>
              </a:rPr>
              <a:t>3. Weight</a:t>
            </a:r>
            <a:r>
              <a:rPr lang="en-US" altLang="zh-CN" dirty="0">
                <a:latin typeface="+mj-lt"/>
              </a:rPr>
              <a:t>: same with perpendicular compensation.</a:t>
            </a:r>
          </a:p>
          <a:p>
            <a:endParaRPr lang="en-US" altLang="zh-CN" dirty="0" smtClean="0">
              <a:latin typeface="+mj-lt"/>
            </a:endParaRPr>
          </a:p>
          <a:p>
            <a:endParaRPr lang="zh-CN" altLang="en-US" sz="3600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2717861"/>
              </p:ext>
            </p:extLst>
          </p:nvPr>
        </p:nvGraphicFramePr>
        <p:xfrm>
          <a:off x="2235809" y="1382751"/>
          <a:ext cx="7306895" cy="1092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39" name="公式" r:id="rId3" imgW="3251200" imgH="482600" progId="Equation.3">
                  <p:embed/>
                </p:oleObj>
              </mc:Choice>
              <mc:Fallback>
                <p:oleObj name="公式" r:id="rId3" imgW="3251200" imgH="482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809" y="1382751"/>
                        <a:ext cx="7306895" cy="10928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43095" y="3317430"/>
            <a:ext cx="7694086" cy="338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3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992459"/>
          </a:xfrm>
          <a:prstGeom prst="rect">
            <a:avLst/>
          </a:prstGeom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457" y="17671"/>
            <a:ext cx="10515600" cy="974788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+mn-lt"/>
              </a:rPr>
              <a:t>Fast Algorithms</a:t>
            </a:r>
            <a:endParaRPr lang="zh-CN" altLang="en-US" sz="48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457" y="1132184"/>
            <a:ext cx="11367255" cy="5324372"/>
          </a:xfrm>
        </p:spPr>
        <p:txBody>
          <a:bodyPr>
            <a:normAutofit/>
          </a:bodyPr>
          <a:lstStyle/>
          <a:p>
            <a:r>
              <a:rPr lang="en-US" altLang="zh-CN" dirty="0">
                <a:latin typeface="+mj-lt"/>
              </a:rPr>
              <a:t>CU </a:t>
            </a:r>
            <a:r>
              <a:rPr lang="en-US" altLang="zh-CN" dirty="0" smtClean="0">
                <a:latin typeface="+mj-lt"/>
              </a:rPr>
              <a:t>larger </a:t>
            </a:r>
            <a:r>
              <a:rPr lang="en-US" altLang="zh-CN" dirty="0">
                <a:latin typeface="+mj-lt"/>
              </a:rPr>
              <a:t>than 32x32 is </a:t>
            </a:r>
            <a:r>
              <a:rPr lang="en-US" altLang="zh-CN" dirty="0" smtClean="0">
                <a:latin typeface="+mj-lt"/>
              </a:rPr>
              <a:t>always skipped</a:t>
            </a:r>
            <a:r>
              <a:rPr lang="en-US" altLang="zh-CN" dirty="0">
                <a:latin typeface="+mj-lt"/>
              </a:rPr>
              <a:t>. 32x32 </a:t>
            </a:r>
            <a:r>
              <a:rPr lang="en-US" altLang="zh-CN" dirty="0" smtClean="0">
                <a:latin typeface="+mj-lt"/>
              </a:rPr>
              <a:t>CU is </a:t>
            </a:r>
            <a:r>
              <a:rPr lang="en-US" altLang="zh-CN" dirty="0">
                <a:latin typeface="+mj-lt"/>
              </a:rPr>
              <a:t>skipped</a:t>
            </a:r>
            <a:r>
              <a:rPr lang="en-US" altLang="zh-CN" dirty="0" smtClean="0">
                <a:latin typeface="+mj-lt"/>
              </a:rPr>
              <a:t> </a:t>
            </a:r>
            <a:r>
              <a:rPr lang="en-US" altLang="zh-CN" dirty="0">
                <a:latin typeface="+mj-lt"/>
              </a:rPr>
              <a:t>when the size of the above and left PUs are both less than 16.</a:t>
            </a:r>
            <a:endParaRPr lang="en-US" altLang="zh-CN" dirty="0" smtClean="0">
              <a:latin typeface="+mj-lt"/>
            </a:endParaRPr>
          </a:p>
          <a:p>
            <a:r>
              <a:rPr lang="en-US" altLang="zh-CN" dirty="0">
                <a:latin typeface="+mj-lt"/>
              </a:rPr>
              <a:t>N</a:t>
            </a:r>
            <a:r>
              <a:rPr lang="en-US" altLang="zh-CN" dirty="0" smtClean="0">
                <a:latin typeface="+mj-lt"/>
              </a:rPr>
              <a:t>ot </a:t>
            </a:r>
            <a:r>
              <a:rPr lang="en-US" altLang="zh-CN" dirty="0">
                <a:latin typeface="+mj-lt"/>
              </a:rPr>
              <a:t>check the reference lines which are further than the line RefLine1</a:t>
            </a:r>
            <a:r>
              <a:rPr lang="en-US" altLang="zh-CN" dirty="0" smtClean="0">
                <a:latin typeface="+mj-lt"/>
              </a:rPr>
              <a:t>.</a:t>
            </a:r>
          </a:p>
          <a:p>
            <a:endParaRPr lang="en-US" altLang="zh-CN" dirty="0">
              <a:latin typeface="+mj-lt"/>
            </a:endParaRPr>
          </a:p>
          <a:p>
            <a:endParaRPr lang="en-US" altLang="zh-CN" dirty="0" smtClean="0">
              <a:latin typeface="+mj-lt"/>
            </a:endParaRPr>
          </a:p>
          <a:p>
            <a:r>
              <a:rPr lang="en-US" altLang="zh-CN" dirty="0">
                <a:latin typeface="+mj-lt"/>
              </a:rPr>
              <a:t>F</a:t>
            </a:r>
            <a:r>
              <a:rPr lang="en-US" altLang="zh-CN" dirty="0" smtClean="0">
                <a:latin typeface="+mj-lt"/>
              </a:rPr>
              <a:t>urther </a:t>
            </a:r>
            <a:r>
              <a:rPr lang="en-US" altLang="zh-CN" dirty="0">
                <a:latin typeface="+mj-lt"/>
              </a:rPr>
              <a:t>reference lines of mode </a:t>
            </a:r>
            <a:r>
              <a:rPr lang="en-US" altLang="zh-CN" dirty="0" err="1">
                <a:latin typeface="+mj-lt"/>
              </a:rPr>
              <a:t>NxN</a:t>
            </a:r>
            <a:r>
              <a:rPr lang="en-US" altLang="zh-CN" dirty="0">
                <a:latin typeface="+mj-lt"/>
              </a:rPr>
              <a:t> will not be examined because we deduce that the mode 2Nx2N performs better than mode </a:t>
            </a:r>
            <a:r>
              <a:rPr lang="en-US" altLang="zh-CN" dirty="0" err="1">
                <a:latin typeface="+mj-lt"/>
              </a:rPr>
              <a:t>NxN</a:t>
            </a:r>
            <a:r>
              <a:rPr lang="en-US" altLang="zh-CN" dirty="0">
                <a:latin typeface="+mj-lt"/>
              </a:rPr>
              <a:t>.</a:t>
            </a:r>
            <a:endParaRPr lang="zh-CN" altLang="en-US" dirty="0">
              <a:latin typeface="+mj-lt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882271"/>
              </p:ext>
            </p:extLst>
          </p:nvPr>
        </p:nvGraphicFramePr>
        <p:xfrm>
          <a:off x="2938578" y="2776654"/>
          <a:ext cx="5922535" cy="669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9" name="公式" r:id="rId3" imgW="2273300" imgH="254000" progId="Equation.3">
                  <p:embed/>
                </p:oleObj>
              </mc:Choice>
              <mc:Fallback>
                <p:oleObj name="公式" r:id="rId3" imgW="2273300" imgH="2540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8578" y="2776654"/>
                        <a:ext cx="5922535" cy="66907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1332783"/>
              </p:ext>
            </p:extLst>
          </p:nvPr>
        </p:nvGraphicFramePr>
        <p:xfrm>
          <a:off x="2058722" y="4939294"/>
          <a:ext cx="8512724" cy="7366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0" name="公式" r:id="rId5" imgW="2971800" imgH="254000" progId="Equation.3">
                  <p:embed/>
                </p:oleObj>
              </mc:Choice>
              <mc:Fallback>
                <p:oleObj name="公式" r:id="rId5" imgW="2971800" imgH="254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8722" y="4939294"/>
                        <a:ext cx="8512724" cy="73667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955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1640</TotalTime>
  <Words>681</Words>
  <Application>Microsoft Office PowerPoint</Application>
  <PresentationFormat>Widescreen</PresentationFormat>
  <Paragraphs>196</Paragraphs>
  <Slides>12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宋体</vt:lpstr>
      <vt:lpstr>Arial</vt:lpstr>
      <vt:lpstr>Calibri</vt:lpstr>
      <vt:lpstr>Calibri Light</vt:lpstr>
      <vt:lpstr>Times New Roman</vt:lpstr>
      <vt:lpstr>Office Theme</vt:lpstr>
      <vt:lpstr>Microsoft Visio Drawing</vt:lpstr>
      <vt:lpstr>Microsoft 公式 3.0</vt:lpstr>
      <vt:lpstr>Multiple Line-based Intra Prediction</vt:lpstr>
      <vt:lpstr>Introduction</vt:lpstr>
      <vt:lpstr>Base Framework</vt:lpstr>
      <vt:lpstr>Residue Compensation</vt:lpstr>
      <vt:lpstr>Perpendicular </vt:lpstr>
      <vt:lpstr>Vertical/Horizontal </vt:lpstr>
      <vt:lpstr>Parallel  </vt:lpstr>
      <vt:lpstr>Inversely Parallel  </vt:lpstr>
      <vt:lpstr>Fast Algorithms</vt:lpstr>
      <vt:lpstr>Fast Algorithms</vt:lpstr>
      <vt:lpstr>Experimental Results </vt:lpstr>
      <vt:lpstr>Experimental Results </vt:lpstr>
    </vt:vector>
  </TitlesOfParts>
  <Company>MSRA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An Adaptive Hierarchical QP Setting for Screen Content Coding</dc:title>
  <dc:creator>Jiahao Li (MSR Student-Person Consulting)</dc:creator>
  <cp:lastModifiedBy>Jiahao Li (MSR Student-Person Consulting)</cp:lastModifiedBy>
  <cp:revision>570</cp:revision>
  <dcterms:created xsi:type="dcterms:W3CDTF">2015-12-03T06:42:07Z</dcterms:created>
  <dcterms:modified xsi:type="dcterms:W3CDTF">2016-05-23T02:30:52Z</dcterms:modified>
</cp:coreProperties>
</file>