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96" r:id="rId3"/>
    <p:sldId id="301" r:id="rId4"/>
    <p:sldId id="305" r:id="rId5"/>
    <p:sldId id="302" r:id="rId6"/>
    <p:sldId id="303" r:id="rId7"/>
    <p:sldId id="282" r:id="rId8"/>
    <p:sldId id="291" r:id="rId9"/>
    <p:sldId id="292" r:id="rId10"/>
    <p:sldId id="293" r:id="rId11"/>
    <p:sldId id="29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32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4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022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950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65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777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2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72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emf"/><Relationship Id="rId9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587" y="1122363"/>
            <a:ext cx="10179584" cy="2387600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+mn-lt"/>
              </a:rPr>
              <a:t>JVET-C0038 – </a:t>
            </a:r>
            <a:r>
              <a:rPr lang="en-GB" sz="3200" dirty="0">
                <a:latin typeface="+mn-lt"/>
              </a:rPr>
              <a:t>EE2.5: Improvements on adaptive loop filter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Marta </a:t>
            </a:r>
            <a:r>
              <a:rPr lang="en-CA" dirty="0" smtClean="0"/>
              <a:t>Karczewicz, Li Zhang, Wei-Jung Chien, Xiang 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4" y="0"/>
            <a:ext cx="111633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Geometric Transformation of Filter Coefficients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65784" y="1340553"/>
                <a:ext cx="6269582" cy="2813158"/>
              </a:xfrm>
            </p:spPr>
            <p:txBody>
              <a:bodyPr>
                <a:normAutofit/>
              </a:bodyPr>
              <a:lstStyle/>
              <a:p>
                <a:r>
                  <a:rPr lang="en-CA" sz="2400" dirty="0" smtClean="0"/>
                  <a:t>Geometric transformations </a:t>
                </a:r>
                <a:r>
                  <a:rPr lang="en-CA" sz="2400" dirty="0"/>
                  <a:t>are applied to </a:t>
                </a:r>
                <a:r>
                  <a:rPr lang="en-CA" sz="2400" dirty="0" smtClean="0"/>
                  <a:t>filter </a:t>
                </a:r>
                <a:r>
                  <a:rPr lang="en-CA" sz="2400" dirty="0"/>
                  <a:t>coefficients </a:t>
                </a:r>
                <a:r>
                  <a:rPr lang="en-CA" sz="2400" i="1" dirty="0"/>
                  <a:t>f</a:t>
                </a:r>
                <a:r>
                  <a:rPr lang="en-CA" sz="2400" dirty="0"/>
                  <a:t> (</a:t>
                </a:r>
                <a:r>
                  <a:rPr lang="en-CA" sz="2400" i="1" dirty="0"/>
                  <a:t>k</a:t>
                </a:r>
                <a:r>
                  <a:rPr lang="en-CA" sz="2400" dirty="0"/>
                  <a:t>, </a:t>
                </a:r>
                <a:r>
                  <a:rPr lang="en-CA" sz="2400" i="1" dirty="0"/>
                  <a:t>l</a:t>
                </a:r>
                <a:r>
                  <a:rPr lang="en-CA" sz="2400" dirty="0"/>
                  <a:t>) depending on gradient </a:t>
                </a:r>
                <a:r>
                  <a:rPr lang="en-CA" sz="2400" dirty="0" smtClean="0"/>
                  <a:t>values: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CA" sz="24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CA" sz="2400" dirty="0" smtClean="0"/>
                  <a:t>. </a:t>
                </a:r>
              </a:p>
              <a:p>
                <a:pPr lvl="1"/>
                <a:r>
                  <a:rPr lang="en-CA" sz="2200" dirty="0"/>
                  <a:t>Target aligning directionality of different regions</a:t>
                </a:r>
                <a:r>
                  <a:rPr lang="en-CA" sz="2200" dirty="0" smtClean="0"/>
                  <a:t>.</a:t>
                </a:r>
              </a:p>
              <a:p>
                <a:pPr lvl="1"/>
                <a:r>
                  <a:rPr lang="en-CA" sz="2200" u="sng" dirty="0" smtClean="0"/>
                  <a:t>Equivalent to applying transformation to pixels </a:t>
                </a:r>
                <a:r>
                  <a:rPr lang="en-CA" sz="2200" u="sng" dirty="0"/>
                  <a:t>in the filter support </a:t>
                </a:r>
                <a:r>
                  <a:rPr lang="en-CA" sz="2200" u="sng" dirty="0" smtClean="0"/>
                  <a:t>region.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65784" y="1340553"/>
                <a:ext cx="6269582" cy="2813158"/>
              </a:xfrm>
              <a:blipFill rotWithShape="0">
                <a:blip r:embed="rId3"/>
                <a:stretch>
                  <a:fillRect l="-1362" t="-3037" r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551" y="1992925"/>
            <a:ext cx="4596672" cy="44528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19103" y="1521035"/>
            <a:ext cx="1788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Diagonal Flip</a:t>
            </a:r>
            <a:endParaRPr 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140691" y="4019270"/>
            <a:ext cx="1636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Vertical Flip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9862819" y="4040563"/>
            <a:ext cx="1247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Rotation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610801" y="3788437"/>
                <a:ext cx="71750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801" y="3788437"/>
                <a:ext cx="717504" cy="461665"/>
              </a:xfrm>
              <a:prstGeom prst="rect">
                <a:avLst/>
              </a:prstGeom>
              <a:blipFill rotWithShape="0">
                <a:blip r:embed="rId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529615" y="5969895"/>
                <a:ext cx="717504" cy="507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615" y="5969895"/>
                <a:ext cx="717504" cy="5078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610801" y="4890708"/>
                <a:ext cx="5885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801" y="4890708"/>
                <a:ext cx="588559" cy="461665"/>
              </a:xfrm>
              <a:prstGeom prst="rect">
                <a:avLst/>
              </a:prstGeom>
              <a:blipFill rotWithShape="0">
                <a:blip r:embed="rId7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389968" y="6039599"/>
                <a:ext cx="57573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9968" y="6039599"/>
                <a:ext cx="575735" cy="461665"/>
              </a:xfrm>
              <a:prstGeom prst="rect">
                <a:avLst/>
              </a:prstGeom>
              <a:blipFill rotWithShape="0">
                <a:blip r:embed="rId8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6839" y="4153711"/>
            <a:ext cx="2018307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6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61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Fixed Filters and Clean Ups</a:t>
            </a:r>
            <a:endParaRPr 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46610" y="1444157"/>
                <a:ext cx="10813869" cy="4588705"/>
              </a:xfrm>
            </p:spPr>
            <p:txBody>
              <a:bodyPr/>
              <a:lstStyle/>
              <a:p>
                <a:r>
                  <a:rPr lang="en-CA" sz="2400" dirty="0"/>
                  <a:t>To improve coding </a:t>
                </a:r>
                <a:r>
                  <a:rPr lang="en-CA" sz="2400"/>
                  <a:t>efficiency </a:t>
                </a:r>
                <a:r>
                  <a:rPr lang="en-CA" sz="2400" smtClean="0"/>
                  <a:t>especially when </a:t>
                </a:r>
                <a:r>
                  <a:rPr lang="en-CA" sz="2400" dirty="0"/>
                  <a:t>temporal prediction is not available (intra frames), a set of 16 fixed filters is assigned to each class. </a:t>
                </a:r>
                <a:endParaRPr lang="en-CA" sz="2400" dirty="0" smtClean="0"/>
              </a:p>
              <a:p>
                <a:r>
                  <a:rPr lang="en-CA" sz="2400" dirty="0"/>
                  <a:t>Even when the fixed filter is selected for a given class, the coefficients of the adaptive filter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CA" sz="2400" dirty="0"/>
                  <a:t>can still be sent for this class </a:t>
                </a:r>
                <a:r>
                  <a:rPr lang="en-CA" sz="2400" dirty="0" smtClean="0"/>
                  <a:t>- the coefficients </a:t>
                </a:r>
                <a:r>
                  <a:rPr lang="en-CA" sz="2400" dirty="0"/>
                  <a:t>of the filter </a:t>
                </a:r>
                <a:r>
                  <a:rPr lang="en-CA" sz="2400" dirty="0" smtClean="0"/>
                  <a:t>applied </a:t>
                </a:r>
                <a:r>
                  <a:rPr lang="en-CA" sz="2400" dirty="0"/>
                  <a:t>to the reconstructed image are sum of both sets of coefficients.</a:t>
                </a:r>
                <a:endParaRPr lang="en-US" sz="2400" dirty="0" smtClean="0"/>
              </a:p>
              <a:p>
                <a:endParaRPr lang="en-US" sz="2400" dirty="0"/>
              </a:p>
              <a:p>
                <a:r>
                  <a:rPr lang="en-US" sz="2400" dirty="0" smtClean="0"/>
                  <a:t>Other:</a:t>
                </a:r>
              </a:p>
              <a:p>
                <a:pPr lvl="1"/>
                <a:r>
                  <a:rPr lang="en-US" sz="2200" dirty="0" smtClean="0"/>
                  <a:t>Chroma filter shape aligned with </a:t>
                </a:r>
                <a:r>
                  <a:rPr lang="en-US" sz="2200" dirty="0" err="1" smtClean="0"/>
                  <a:t>luma</a:t>
                </a:r>
                <a:r>
                  <a:rPr lang="en-US" sz="2200" dirty="0" smtClean="0"/>
                  <a:t> filter shape.</a:t>
                </a:r>
              </a:p>
              <a:p>
                <a:pPr lvl="1"/>
                <a:r>
                  <a:rPr lang="en-CA" sz="2200" dirty="0"/>
                  <a:t>Context coded bins used for ALF coefficients have been replaced by by-pass coded </a:t>
                </a:r>
                <a:r>
                  <a:rPr lang="en-CA" sz="2200" dirty="0" smtClean="0"/>
                  <a:t>bins with exception of on/off </a:t>
                </a:r>
                <a:r>
                  <a:rPr lang="en-CA" sz="2200" dirty="0"/>
                  <a:t>flag signalled on CU </a:t>
                </a:r>
                <a:r>
                  <a:rPr lang="en-CA" sz="2200" dirty="0" smtClean="0"/>
                  <a:t>basis.</a:t>
                </a:r>
                <a:endParaRPr lang="en-US" sz="2200" dirty="0"/>
              </a:p>
              <a:p>
                <a:endParaRPr lang="en-US" sz="2400" dirty="0" smtClean="0"/>
              </a:p>
              <a:p>
                <a:endParaRPr lang="en-US" sz="2400" dirty="0"/>
              </a:p>
              <a:p>
                <a:endParaRPr lang="en-US" sz="2400" dirty="0" smtClean="0"/>
              </a:p>
              <a:p>
                <a:endParaRPr lang="en-US" sz="2400" dirty="0" smtClean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46610" y="1444157"/>
                <a:ext cx="10813869" cy="4588705"/>
              </a:xfrm>
              <a:blipFill rotWithShape="0">
                <a:blip r:embed="rId3"/>
                <a:stretch>
                  <a:fillRect l="-733" t="-1859" r="-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062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17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Summary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170" y="1240154"/>
            <a:ext cx="11163300" cy="5249546"/>
          </a:xfrm>
        </p:spPr>
        <p:txBody>
          <a:bodyPr>
            <a:normAutofit/>
          </a:bodyPr>
          <a:lstStyle/>
          <a:p>
            <a:pPr hangingPunct="0">
              <a:spcBef>
                <a:spcPts val="1200"/>
              </a:spcBef>
            </a:pPr>
            <a:r>
              <a:rPr lang="en-CA" sz="2400" dirty="0"/>
              <a:t>R</a:t>
            </a:r>
            <a:r>
              <a:rPr lang="en-CA" sz="2400" dirty="0" smtClean="0"/>
              <a:t>esults </a:t>
            </a:r>
            <a:r>
              <a:rPr lang="en-CA" sz="2400" dirty="0"/>
              <a:t>of the EE 2.5 testing several modifications to the adaptive loop filter (ALF) in HM16.6 JEM-2.0 are </a:t>
            </a:r>
            <a:r>
              <a:rPr lang="en-CA" sz="2400" dirty="0" smtClean="0"/>
              <a:t>presented.</a:t>
            </a:r>
          </a:p>
          <a:p>
            <a:pPr lvl="1" hangingPunct="0">
              <a:spcBef>
                <a:spcPts val="1200"/>
              </a:spcBef>
            </a:pPr>
            <a:r>
              <a:rPr lang="en-US" sz="2000" dirty="0"/>
              <a:t>D</a:t>
            </a:r>
            <a:r>
              <a:rPr lang="en-US" sz="2000" dirty="0" smtClean="0"/>
              <a:t>iagonal </a:t>
            </a:r>
            <a:r>
              <a:rPr lang="en-US" sz="2000" dirty="0"/>
              <a:t>gradients taken into </a:t>
            </a:r>
            <a:r>
              <a:rPr lang="en-US" sz="2000" dirty="0" smtClean="0"/>
              <a:t>consideration during classification.</a:t>
            </a:r>
          </a:p>
          <a:p>
            <a:pPr lvl="1" hangingPunct="0">
              <a:spcBef>
                <a:spcPts val="1200"/>
              </a:spcBef>
            </a:pPr>
            <a:r>
              <a:rPr lang="en-US" sz="2000" dirty="0"/>
              <a:t>G</a:t>
            </a:r>
            <a:r>
              <a:rPr lang="en-US" sz="2000" dirty="0" smtClean="0"/>
              <a:t>eometric </a:t>
            </a:r>
            <a:r>
              <a:rPr lang="en-US" sz="2000" dirty="0"/>
              <a:t>transformations of filter coefficients (diagonal, vertical flip and rotation</a:t>
            </a:r>
            <a:r>
              <a:rPr lang="en-US" sz="2000" dirty="0" smtClean="0"/>
              <a:t>) based on the classification results.</a:t>
            </a:r>
          </a:p>
          <a:p>
            <a:pPr lvl="1" hangingPunct="0">
              <a:spcBef>
                <a:spcPts val="1200"/>
              </a:spcBef>
            </a:pPr>
            <a:r>
              <a:rPr lang="en-US" sz="2000" dirty="0" smtClean="0"/>
              <a:t>Prediction from set of the fixed filters.</a:t>
            </a:r>
          </a:p>
          <a:p>
            <a:pPr lvl="1" hangingPunct="0">
              <a:spcBef>
                <a:spcPts val="1200"/>
              </a:spcBef>
            </a:pPr>
            <a:r>
              <a:rPr lang="en-US" sz="2000" smtClean="0"/>
              <a:t>Design </a:t>
            </a:r>
            <a:r>
              <a:rPr lang="en-US" sz="2000" dirty="0" smtClean="0"/>
              <a:t>and software clean ups, e.g.:</a:t>
            </a:r>
          </a:p>
          <a:p>
            <a:pPr lvl="2" hangingPunct="0">
              <a:spcBef>
                <a:spcPts val="1200"/>
              </a:spcBef>
            </a:pPr>
            <a:r>
              <a:rPr lang="en-CA" sz="1600" dirty="0"/>
              <a:t>C</a:t>
            </a:r>
            <a:r>
              <a:rPr lang="en-CA" sz="1600" dirty="0" smtClean="0"/>
              <a:t>hroma </a:t>
            </a:r>
            <a:r>
              <a:rPr lang="en-CA" sz="1600" dirty="0"/>
              <a:t>filter shape is aligned with the </a:t>
            </a:r>
            <a:r>
              <a:rPr lang="en-CA" sz="1600" dirty="0" err="1"/>
              <a:t>luma</a:t>
            </a:r>
            <a:r>
              <a:rPr lang="en-CA" sz="1600" dirty="0"/>
              <a:t> 5x5 filter shape, </a:t>
            </a:r>
            <a:endParaRPr lang="en-CA" sz="1600" dirty="0" smtClean="0"/>
          </a:p>
          <a:p>
            <a:pPr lvl="2" hangingPunct="0">
              <a:spcBef>
                <a:spcPts val="1200"/>
              </a:spcBef>
            </a:pPr>
            <a:r>
              <a:rPr lang="en-CA" sz="1600" dirty="0"/>
              <a:t>C</a:t>
            </a:r>
            <a:r>
              <a:rPr lang="en-CA" sz="1600" dirty="0" smtClean="0"/>
              <a:t>ontext </a:t>
            </a:r>
            <a:r>
              <a:rPr lang="en-CA" sz="1600" dirty="0"/>
              <a:t>coded bins used for ALF coefficients are replaced by by-pass coded bins with the exception of the on/off flag signalled on the CU </a:t>
            </a:r>
            <a:r>
              <a:rPr lang="en-CA" sz="1600" dirty="0" smtClean="0"/>
              <a:t>level.</a:t>
            </a:r>
          </a:p>
          <a:p>
            <a:pPr lvl="1">
              <a:spcAft>
                <a:spcPts val="1800"/>
              </a:spcAft>
            </a:pPr>
            <a:r>
              <a:rPr lang="en-CA" sz="2000" dirty="0" smtClean="0"/>
              <a:t>Comparing to previous meeting submission in the software submitted to EE the fixed filter usage is enabled for all frame types.</a:t>
            </a:r>
          </a:p>
          <a:p>
            <a:pPr>
              <a:spcAft>
                <a:spcPts val="1800"/>
              </a:spcAft>
            </a:pPr>
            <a:endParaRPr lang="en-CA" sz="2400" dirty="0"/>
          </a:p>
          <a:p>
            <a:pPr>
              <a:spcAft>
                <a:spcPts val="1800"/>
              </a:spcAft>
            </a:pPr>
            <a:endParaRPr lang="en-CA" sz="2400" dirty="0" smtClean="0"/>
          </a:p>
        </p:txBody>
      </p:sp>
    </p:spTree>
    <p:extLst>
      <p:ext uri="{BB962C8B-B14F-4D97-AF65-F5344CB8AC3E}">
        <p14:creationId xmlns:p14="http://schemas.microsoft.com/office/powerpoint/2010/main" val="281291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278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</a:t>
            </a:r>
            <a:endParaRPr lang="en-US" sz="4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392661"/>
              </p:ext>
            </p:extLst>
          </p:nvPr>
        </p:nvGraphicFramePr>
        <p:xfrm>
          <a:off x="1484768" y="1199293"/>
          <a:ext cx="8360313" cy="4234815"/>
        </p:xfrm>
        <a:graphic>
          <a:graphicData uri="http://schemas.openxmlformats.org/drawingml/2006/table">
            <a:tbl>
              <a:tblPr/>
              <a:tblGrid>
                <a:gridCol w="1193843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23680" y="5797227"/>
            <a:ext cx="505939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JEM-2.0 (SIMD on)</a:t>
            </a:r>
            <a:r>
              <a:rPr lang="en-US" sz="2000" dirty="0" smtClean="0"/>
              <a:t>. 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+ </a:t>
            </a:r>
            <a:r>
              <a:rPr lang="en-US" sz="2000" b="1" dirty="0" smtClean="0"/>
              <a:t>all </a:t>
            </a:r>
            <a:r>
              <a:rPr lang="en-US" sz="2000" b="1" dirty="0"/>
              <a:t>proposed ALF modifications</a:t>
            </a:r>
            <a:r>
              <a:rPr lang="en-US" sz="2000" dirty="0" smtClean="0"/>
              <a:t>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94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529" y="-1253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</a:t>
            </a:r>
            <a:endParaRPr lang="en-US" sz="4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51501"/>
              </p:ext>
            </p:extLst>
          </p:nvPr>
        </p:nvGraphicFramePr>
        <p:xfrm>
          <a:off x="1484768" y="1199293"/>
          <a:ext cx="8360313" cy="4234815"/>
        </p:xfrm>
        <a:graphic>
          <a:graphicData uri="http://schemas.openxmlformats.org/drawingml/2006/table">
            <a:tbl>
              <a:tblPr/>
              <a:tblGrid>
                <a:gridCol w="1193843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  <a:gridCol w="716647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88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23680" y="5797227"/>
            <a:ext cx="1136638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/>
              <a:t>HM16.6 with </a:t>
            </a:r>
            <a:r>
              <a:rPr lang="en-US" sz="2000" b="1" dirty="0" smtClean="0"/>
              <a:t>only ALF enabled </a:t>
            </a:r>
            <a:r>
              <a:rPr lang="en-US" sz="2000" dirty="0" smtClean="0"/>
              <a:t>(i.e</a:t>
            </a:r>
            <a:r>
              <a:rPr lang="en-US" sz="2000" dirty="0"/>
              <a:t>., HM16.6 </a:t>
            </a:r>
            <a:r>
              <a:rPr lang="en-US" sz="2000" dirty="0" smtClean="0"/>
              <a:t>JEM-2.0 </a:t>
            </a:r>
            <a:r>
              <a:rPr lang="en-US" sz="2000" dirty="0"/>
              <a:t>with all </a:t>
            </a:r>
            <a:r>
              <a:rPr lang="en-US" sz="2000" dirty="0" smtClean="0"/>
              <a:t>tools </a:t>
            </a:r>
            <a:r>
              <a:rPr lang="en-US" sz="2000" dirty="0"/>
              <a:t>except ALF </a:t>
            </a:r>
            <a:r>
              <a:rPr lang="en-US" sz="2000" dirty="0" smtClean="0"/>
              <a:t>disabled, SIMD off). </a:t>
            </a:r>
            <a:endParaRPr lang="en-US" sz="2000" dirty="0"/>
          </a:p>
          <a:p>
            <a:pPr lvl="0"/>
            <a:r>
              <a:rPr lang="en-US" sz="2000" b="1" dirty="0" smtClean="0"/>
              <a:t>Test</a:t>
            </a:r>
            <a:r>
              <a:rPr lang="en-US" sz="2000" dirty="0" smtClean="0"/>
              <a:t>: Anchor + </a:t>
            </a:r>
            <a:r>
              <a:rPr lang="en-US" sz="2000" b="1" dirty="0" smtClean="0"/>
              <a:t>modified ALF</a:t>
            </a:r>
            <a:r>
              <a:rPr lang="en-US" sz="2000" dirty="0" smtClean="0"/>
              <a:t>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42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743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</a:t>
            </a:r>
            <a:endParaRPr lang="en-US" sz="4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139665"/>
              </p:ext>
            </p:extLst>
          </p:nvPr>
        </p:nvGraphicFramePr>
        <p:xfrm>
          <a:off x="1484768" y="1199293"/>
          <a:ext cx="8360315" cy="4234815"/>
        </p:xfrm>
        <a:graphic>
          <a:graphicData uri="http://schemas.openxmlformats.org/drawingml/2006/table">
            <a:tbl>
              <a:tblPr/>
              <a:tblGrid>
                <a:gridCol w="1193843"/>
                <a:gridCol w="568875"/>
                <a:gridCol w="654724"/>
                <a:gridCol w="742858"/>
                <a:gridCol w="679904"/>
                <a:gridCol w="742858"/>
                <a:gridCol w="705088"/>
                <a:gridCol w="830995"/>
                <a:gridCol w="755451"/>
                <a:gridCol w="654724"/>
                <a:gridCol w="830995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5328" y="5715746"/>
            <a:ext cx="703211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JEM-2.0 (SIMD on) with all proposed ALF modifications</a:t>
            </a:r>
            <a:r>
              <a:rPr lang="en-US" sz="2000" dirty="0" smtClean="0"/>
              <a:t>. </a:t>
            </a:r>
            <a:endParaRPr lang="en-US" sz="2000" dirty="0"/>
          </a:p>
          <a:p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</a:t>
            </a:r>
            <a:r>
              <a:rPr lang="en-US" sz="2000" dirty="0" smtClean="0"/>
              <a:t>with </a:t>
            </a:r>
            <a:r>
              <a:rPr lang="en-US" sz="2000" b="1" dirty="0" smtClean="0"/>
              <a:t>disabling </a:t>
            </a:r>
            <a:r>
              <a:rPr lang="en-US" sz="2000" b="1" dirty="0"/>
              <a:t>prediction from fixed filters</a:t>
            </a:r>
            <a:r>
              <a:rPr lang="en-US" sz="2000" dirty="0" smtClean="0"/>
              <a:t>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00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8636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Results</a:t>
            </a:r>
            <a:endParaRPr lang="en-US" sz="4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426827"/>
              </p:ext>
            </p:extLst>
          </p:nvPr>
        </p:nvGraphicFramePr>
        <p:xfrm>
          <a:off x="1484768" y="1199293"/>
          <a:ext cx="8360315" cy="4234815"/>
        </p:xfrm>
        <a:graphic>
          <a:graphicData uri="http://schemas.openxmlformats.org/drawingml/2006/table">
            <a:tbl>
              <a:tblPr/>
              <a:tblGrid>
                <a:gridCol w="1193843"/>
                <a:gridCol w="568875"/>
                <a:gridCol w="654724"/>
                <a:gridCol w="742858"/>
                <a:gridCol w="679904"/>
                <a:gridCol w="742858"/>
                <a:gridCol w="705088"/>
                <a:gridCol w="830995"/>
                <a:gridCol w="755451"/>
                <a:gridCol w="654724"/>
                <a:gridCol w="830995"/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8701" y="5779120"/>
            <a:ext cx="703211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2000" b="1" dirty="0" smtClean="0"/>
              <a:t>Anchor</a:t>
            </a:r>
            <a:r>
              <a:rPr lang="en-US" sz="2000" dirty="0" smtClean="0"/>
              <a:t>: </a:t>
            </a:r>
            <a:r>
              <a:rPr lang="en-US" sz="2000" b="1" dirty="0" smtClean="0"/>
              <a:t>JEM-2.0 (SIMD on) with all proposed ALF modifications</a:t>
            </a:r>
            <a:r>
              <a:rPr lang="en-US" sz="2000" dirty="0" smtClean="0"/>
              <a:t>. </a:t>
            </a:r>
            <a:endParaRPr lang="en-US" sz="2000" dirty="0"/>
          </a:p>
          <a:p>
            <a:r>
              <a:rPr lang="en-US" sz="2000" b="1" dirty="0" smtClean="0"/>
              <a:t>Test</a:t>
            </a:r>
            <a:r>
              <a:rPr lang="en-US" sz="2000" dirty="0" smtClean="0"/>
              <a:t>: </a:t>
            </a:r>
            <a:r>
              <a:rPr lang="en-US" sz="2000" dirty="0"/>
              <a:t>Anchor with </a:t>
            </a:r>
            <a:r>
              <a:rPr lang="en-US" sz="2000" b="1" dirty="0"/>
              <a:t>disabling the change of </a:t>
            </a:r>
            <a:r>
              <a:rPr lang="en-US" sz="2000" b="1" dirty="0" err="1"/>
              <a:t>chroma</a:t>
            </a:r>
            <a:r>
              <a:rPr lang="en-US" sz="2000" b="1" dirty="0"/>
              <a:t> filter </a:t>
            </a:r>
            <a:r>
              <a:rPr lang="en-US" sz="2000" b="1" dirty="0" smtClean="0"/>
              <a:t>support</a:t>
            </a:r>
            <a:r>
              <a:rPr lang="en-US" sz="2000" dirty="0" smtClean="0"/>
              <a:t>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/>
              <a:t>Backup slides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628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5785" y="5680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</p:spPr>
            <p:txBody>
              <a:bodyPr>
                <a:normAutofit lnSpcReduction="10000"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CA" sz="2400" dirty="0" smtClean="0"/>
                  <a:t>For </a:t>
                </a:r>
                <a:r>
                  <a:rPr lang="en-CA" sz="2400" dirty="0"/>
                  <a:t>the </a:t>
                </a:r>
                <a:r>
                  <a:rPr lang="en-CA" sz="2400" dirty="0" err="1"/>
                  <a:t>luma</a:t>
                </a:r>
                <a:r>
                  <a:rPr lang="en-CA" sz="2400" dirty="0"/>
                  <a:t> component, </a:t>
                </a:r>
                <a:r>
                  <a:rPr lang="en-CA" sz="2400" dirty="0" smtClean="0"/>
                  <a:t>2x2 </a:t>
                </a:r>
                <a:r>
                  <a:rPr lang="en-CA" sz="2400" dirty="0"/>
                  <a:t>blocks </a:t>
                </a:r>
                <a:r>
                  <a:rPr lang="en-CA" sz="2400" dirty="0" smtClean="0"/>
                  <a:t>are </a:t>
                </a:r>
                <a:r>
                  <a:rPr lang="en-CA" sz="2400" dirty="0"/>
                  <a:t>classified </a:t>
                </a:r>
                <a:r>
                  <a:rPr lang="en-CA" sz="2400" dirty="0" smtClean="0"/>
                  <a:t>into 25 groups: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</m:acc>
                    <m:r>
                      <a:rPr lang="en-US" sz="2400" i="1">
                        <a:latin typeface="Cambria Math" panose="02040503050406030204" pitchFamily="18" charset="0"/>
                      </a:rPr>
                      <m:t>+5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𝐷</m:t>
                    </m:r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CA" sz="2400" dirty="0" smtClean="0"/>
                  <a:t> </a:t>
                </a:r>
              </a:p>
              <a:p>
                <a:pPr marL="0" indent="0">
                  <a:spcBef>
                    <a:spcPts val="120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−2</m:t>
                          </m:r>
                        </m:sub>
                        <m: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+3</m:t>
                          </m:r>
                        </m:sup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sub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𝐻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,</m:t>
                                      </m:r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en-US" sz="2000" dirty="0" smtClean="0"/>
              </a:p>
              <a:p>
                <a:pPr hangingPunct="0">
                  <a:spcBef>
                    <a:spcPts val="1200"/>
                  </a:spcBef>
                </a:pPr>
                <a:r>
                  <a:rPr lang="en-CA" sz="2400" dirty="0"/>
                  <a:t>To reduce the number of bits required to represent the filter coefficients different classes can be </a:t>
                </a:r>
                <a:r>
                  <a:rPr lang="en-CA" sz="2400" dirty="0" smtClean="0"/>
                  <a:t>merged.</a:t>
                </a:r>
              </a:p>
              <a:p>
                <a:pPr hangingPunct="0">
                  <a:spcBef>
                    <a:spcPts val="1200"/>
                  </a:spcBef>
                </a:pPr>
                <a:r>
                  <a:rPr lang="en-CA" sz="2400" dirty="0" smtClean="0"/>
                  <a:t>Directionality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CA" sz="2400" dirty="0" smtClean="0"/>
                  <a:t> in addition to horizontal and </a:t>
                </a:r>
                <a:r>
                  <a:rPr lang="en-CA" sz="2400" dirty="0"/>
                  <a:t>v</a:t>
                </a:r>
                <a:r>
                  <a:rPr lang="en-CA" sz="2400" dirty="0" smtClean="0"/>
                  <a:t>ertical gradient is calculated using diagonal  gradients: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sz="2000"/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CA" sz="2000" dirty="0"/>
                  <a:t>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sz="2000"/>
                          <m:t>  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CA" sz="2000" dirty="0"/>
                  <a:t> </a:t>
                </a:r>
              </a:p>
              <a:p>
                <a:pPr marL="457200" lvl="1" indent="0" algn="ctr" hangingPunct="0">
                  <a:spcBef>
                    <a:spcPts val="120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−3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n-US" sz="2000"/>
                          <m:t> 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e>
                        </m:d>
                      </m:e>
                    </m:nary>
                  </m:oMath>
                </a14:m>
                <a:r>
                  <a:rPr lang="en-CA" sz="2000" dirty="0"/>
                  <a:t> </a:t>
                </a:r>
              </a:p>
              <a:p>
                <a:pPr marL="457200" lvl="1" indent="0" algn="ctr" hangingPunct="0">
                  <a:spcBef>
                    <a:spcPts val="120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−2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+3</m:t>
                        </m:r>
                      </m:sup>
                      <m:e>
                        <m:nary>
                          <m:naryPr>
                            <m:chr m:val="∑"/>
                            <m:limLoc m:val="undOvr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b>
                          <m: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+3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</m:e>
                        </m:nary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</m:e>
                    </m:nary>
                    <m:r>
                      <m:rPr>
                        <m:nor/>
                      </m:rPr>
                      <a:rPr lang="en-US" sz="2000"/>
                      <m:t> 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−1,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𝑅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+1,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e>
                    </m:d>
                  </m:oMath>
                </a14:m>
                <a:r>
                  <a:rPr lang="en-CA" sz="2000" dirty="0"/>
                  <a:t> </a:t>
                </a:r>
                <a:endParaRPr lang="en-CA" sz="2000" dirty="0" smtClean="0"/>
              </a:p>
              <a:p>
                <a:endParaRPr lang="en-CA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  <a:blipFill rotWithShape="0">
                <a:blip r:embed="rId3"/>
                <a:stretch>
                  <a:fillRect l="-710" t="-2320" b="-10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ounded Rectangle 5"/>
          <p:cNvSpPr/>
          <p:nvPr/>
        </p:nvSpPr>
        <p:spPr>
          <a:xfrm>
            <a:off x="5214796" y="4336860"/>
            <a:ext cx="4925085" cy="1077363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/>
          <p:cNvSpPr/>
          <p:nvPr/>
        </p:nvSpPr>
        <p:spPr>
          <a:xfrm>
            <a:off x="6826312" y="1892175"/>
            <a:ext cx="4753069" cy="2842788"/>
          </a:xfrm>
          <a:prstGeom prst="arc">
            <a:avLst>
              <a:gd name="adj1" fmla="val 13428526"/>
              <a:gd name="adj2" fmla="val 2648381"/>
            </a:avLst>
          </a:prstGeom>
          <a:ln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88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170" y="27486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</p:spPr>
            <p:txBody>
              <a:bodyPr>
                <a:normAutofit/>
              </a:bodyPr>
              <a:lstStyle/>
              <a:p>
                <a:pPr>
                  <a:spcAft>
                    <a:spcPts val="1800"/>
                  </a:spcAft>
                </a:pPr>
                <a:r>
                  <a:rPr lang="en-CA" sz="2400" dirty="0" smtClean="0"/>
                  <a:t>To determine directionality ratio </a:t>
                </a:r>
                <a:r>
                  <a:rPr lang="en-CA" sz="2400" dirty="0"/>
                  <a:t>of horizontal and vertical gradient and ratio of diagonal gradients </a:t>
                </a:r>
                <a:r>
                  <a:rPr lang="en-CA" sz="2400" dirty="0" smtClean="0"/>
                  <a:t>are used.</a:t>
                </a:r>
              </a:p>
              <a:p>
                <a:pPr marL="0" indent="0">
                  <a:spcAft>
                    <a:spcPts val="18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𝑚𝑎𝑥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𝑖𝑛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𝑣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1,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𝑎𝑥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𝑚𝑖𝑛</m:t>
                          </m:r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CA" sz="240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8170" y="1240154"/>
                <a:ext cx="11163300" cy="5249546"/>
              </a:xfrm>
              <a:blipFill rotWithShape="0">
                <a:blip r:embed="rId3"/>
                <a:stretch>
                  <a:fillRect l="-710" t="-1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841972" y="3458424"/>
                <a:ext cx="5177443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u="sng" dirty="0" smtClean="0"/>
                  <a:t>Texture</a:t>
                </a:r>
                <a:r>
                  <a:rPr lang="en-US" sz="2400" dirty="0" smtClean="0"/>
                  <a:t> (</a:t>
                </a:r>
                <a:r>
                  <a:rPr lang="en-US" sz="2400" b="1" dirty="0" smtClean="0"/>
                  <a:t>D=0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 smtClean="0"/>
                  <a:t> </a:t>
                </a:r>
                <a:endParaRPr lang="en-US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972" y="3458424"/>
                <a:ext cx="5177443" cy="477888"/>
              </a:xfrm>
              <a:prstGeom prst="rect">
                <a:avLst/>
              </a:prstGeom>
              <a:blipFill rotWithShape="0">
                <a:blip r:embed="rId4"/>
                <a:stretch>
                  <a:fillRect l="-1767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41972" y="5595174"/>
                <a:ext cx="4231736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u="sng" dirty="0" smtClean="0"/>
                  <a:t>Horizontal/Vertical</a:t>
                </a:r>
                <a:r>
                  <a:rPr lang="en-US" sz="24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24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972" y="5595174"/>
                <a:ext cx="4231736" cy="477888"/>
              </a:xfrm>
              <a:prstGeom prst="rect">
                <a:avLst/>
              </a:prstGeom>
              <a:blipFill rotWithShape="0">
                <a:blip r:embed="rId5"/>
                <a:stretch>
                  <a:fillRect l="-2161" t="-8974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841972" y="4391060"/>
                <a:ext cx="2996654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u="sng" dirty="0" smtClean="0"/>
                  <a:t>Diagonal</a:t>
                </a:r>
                <a:r>
                  <a:rPr lang="en-US" sz="24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972" y="4391060"/>
                <a:ext cx="2996654" cy="477888"/>
              </a:xfrm>
              <a:prstGeom prst="rect">
                <a:avLst/>
              </a:prstGeom>
              <a:blipFill rotWithShape="0">
                <a:blip r:embed="rId6"/>
                <a:stretch>
                  <a:fillRect l="-3049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837975" y="5377893"/>
                <a:ext cx="2907784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Weak (</a:t>
                </a:r>
                <a:r>
                  <a:rPr lang="en-US" sz="2400" b="1" dirty="0" smtClean="0"/>
                  <a:t>D=1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975" y="5377893"/>
                <a:ext cx="2907784" cy="477888"/>
              </a:xfrm>
              <a:prstGeom prst="rect">
                <a:avLst/>
              </a:prstGeom>
              <a:blipFill rotWithShape="0">
                <a:blip r:embed="rId7"/>
                <a:stretch>
                  <a:fillRect l="-3354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837975" y="5928346"/>
                <a:ext cx="3018327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Strong (</a:t>
                </a:r>
                <a:r>
                  <a:rPr lang="en-US" sz="2400" b="1" dirty="0" smtClean="0"/>
                  <a:t>D=2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975" y="5928346"/>
                <a:ext cx="3018327" cy="477888"/>
              </a:xfrm>
              <a:prstGeom prst="rect">
                <a:avLst/>
              </a:prstGeom>
              <a:blipFill rotWithShape="0">
                <a:blip r:embed="rId8"/>
                <a:stretch>
                  <a:fillRect l="-3232" t="-8861" b="-25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567975" y="4125342"/>
                <a:ext cx="3178499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Weak (</a:t>
                </a:r>
                <a:r>
                  <a:rPr lang="en-US" sz="2400" b="1" dirty="0" smtClean="0"/>
                  <a:t>D=3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975" y="4125342"/>
                <a:ext cx="3178499" cy="477888"/>
              </a:xfrm>
              <a:prstGeom prst="rect">
                <a:avLst/>
              </a:prstGeom>
              <a:blipFill rotWithShape="0">
                <a:blip r:embed="rId9"/>
                <a:stretch>
                  <a:fillRect l="-2874" t="-8974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567975" y="4693765"/>
                <a:ext cx="3289042" cy="4778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Strong (</a:t>
                </a:r>
                <a:r>
                  <a:rPr lang="en-US" sz="2400" b="1" dirty="0" smtClean="0"/>
                  <a:t>D=4</a:t>
                </a:r>
                <a:r>
                  <a:rPr lang="en-US" sz="2400" dirty="0" smtClean="0"/>
                  <a:t>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975" y="4693765"/>
                <a:ext cx="3289042" cy="477888"/>
              </a:xfrm>
              <a:prstGeom prst="rect">
                <a:avLst/>
              </a:prstGeom>
              <a:blipFill rotWithShape="0">
                <a:blip r:embed="rId10"/>
                <a:stretch>
                  <a:fillRect l="-2778" t="-8974" b="-269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>
            <a:endCxn id="7" idx="1"/>
          </p:cNvCxnSpPr>
          <p:nvPr/>
        </p:nvCxnSpPr>
        <p:spPr>
          <a:xfrm flipV="1">
            <a:off x="5073708" y="5616837"/>
            <a:ext cx="764267" cy="3133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073707" y="5925702"/>
            <a:ext cx="764268" cy="224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803708" y="4385113"/>
            <a:ext cx="764267" cy="2784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803707" y="4659017"/>
            <a:ext cx="764268" cy="2244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23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3276</TotalTime>
  <Words>1753</Words>
  <Application>Microsoft Office PowerPoint</Application>
  <PresentationFormat>Widescreen</PresentationFormat>
  <Paragraphs>759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Office Theme</vt:lpstr>
      <vt:lpstr>JVET-C0038 – EE2.5: Improvements on adaptive loop filter</vt:lpstr>
      <vt:lpstr>Summary</vt:lpstr>
      <vt:lpstr>Results</vt:lpstr>
      <vt:lpstr>Results</vt:lpstr>
      <vt:lpstr>Results</vt:lpstr>
      <vt:lpstr>Results</vt:lpstr>
      <vt:lpstr>PowerPoint Presentation</vt:lpstr>
      <vt:lpstr>Classification</vt:lpstr>
      <vt:lpstr>Classification</vt:lpstr>
      <vt:lpstr>Geometric Transformation of Filter Coefficients</vt:lpstr>
      <vt:lpstr>Fixed Filters and Clean Ups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Karczewicz, Marta</cp:lastModifiedBy>
  <cp:revision>201</cp:revision>
  <dcterms:created xsi:type="dcterms:W3CDTF">2015-02-09T09:49:06Z</dcterms:created>
  <dcterms:modified xsi:type="dcterms:W3CDTF">2016-05-26T09:15:25Z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-1801684827</vt:i4>
  </property>
  <property fmtid="{D5CDD505-2E9C-101B-9397-08002B2CF9AE}" pid="3" name="_NewReviewCycle">
    <vt:lpwstr/>
  </property>
  <property fmtid="{D5CDD505-2E9C-101B-9397-08002B2CF9AE}" pid="4" name="_EmailSubject">
    <vt:lpwstr>slides</vt:lpwstr>
  </property>
  <property fmtid="{D5CDD505-2E9C-101B-9397-08002B2CF9AE}" pid="5" name="_AuthorEmail">
    <vt:lpwstr>martak@qti.qualcomm.com</vt:lpwstr>
  </property>
  <property fmtid="{D5CDD505-2E9C-101B-9397-08002B2CF9AE}" pid="6" name="_AuthorEmailDisplayName">
    <vt:lpwstr>Karczewicz, Marta</vt:lpwstr>
  </property>
  <property fmtid="{D5CDD505-2E9C-101B-9397-08002B2CF9AE}" pid="7" name="_PreviousAdHocReviewCycleID">
    <vt:i4>-2101770766</vt:i4>
  </property>
</Properties>
</file>