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commentAuthors.xml" ContentType="application/vnd.openxmlformats-officedocument.presentationml.commentAuthors+xml"/>
  <Default Extension="vml" ContentType="application/vnd.openxmlformats-officedocument.vmlDrawing"/>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theme/theme4.xml" ContentType="application/vnd.openxmlformats-officedocument.theme+xml"/>
  <Override PartName="/ppt/slideLayouts/slideLayout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25"/>
  </p:handoutMasterIdLst>
  <p:sldIdLst>
    <p:sldId id="262" r:id="rId10"/>
    <p:sldId id="281" r:id="rId11"/>
    <p:sldId id="287" r:id="rId12"/>
    <p:sldId id="288" r:id="rId13"/>
    <p:sldId id="289" r:id="rId14"/>
    <p:sldId id="293" r:id="rId15"/>
    <p:sldId id="295" r:id="rId16"/>
    <p:sldId id="294" r:id="rId17"/>
    <p:sldId id="296" r:id="rId18"/>
    <p:sldId id="292" r:id="rId19"/>
    <p:sldId id="299" r:id="rId20"/>
    <p:sldId id="298" r:id="rId21"/>
    <p:sldId id="297" r:id="rId22"/>
    <p:sldId id="300" r:id="rId23"/>
    <p:sldId id="260" r:id="rId2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00175102" initials="y" lastIdx="7" clrIdx="0">
    <p:extLst>
      <p:ext uri="{19B8F6BF-5375-455C-9EA6-DF929625EA0E}">
        <p15:presenceInfo xmlns="" xmlns:p15="http://schemas.microsoft.com/office/powerpoint/2012/main" userId="S-1-5-21-2454648532-2342892404-1421355143-11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FFFF00"/>
    <a:srgbClr val="777777"/>
    <a:srgbClr val="99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70" d="100"/>
          <a:sy n="70" d="100"/>
        </p:scale>
        <p:origin x="-1716" y="-108"/>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5" Type="http://schemas.openxmlformats.org/officeDocument/2006/relationships/image" Target="../media/image21.wmf"/><Relationship Id="rId4"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2016/5/28</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 xmlns:p14="http://schemas.microsoft.com/office/powerpoint/2010/main" val="9417392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39765531"/>
      </p:ext>
    </p:extLst>
  </p:cSld>
  <p:clrMapOvr>
    <a:masterClrMapping/>
  </p:clrMapOvr>
  <p:transition advClick="0" advTm="8000"/>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690008090"/>
      </p:ext>
    </p:extLst>
  </p:cSld>
  <p:clrMapOvr>
    <a:masterClrMapping/>
  </p:clrMapOvr>
  <p:transition advClick="0" advTm="800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120738606"/>
      </p:ext>
    </p:extLst>
  </p:cSld>
  <p:clrMapOvr>
    <a:masterClrMapping/>
  </p:clrMapOvr>
  <p:transition advClick="0" advTm="800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3110790447"/>
      </p:ext>
    </p:extLst>
  </p:cSld>
  <p:clrMapOvr>
    <a:masterClrMapping/>
  </p:clrMapOvr>
  <p:transition advClick="0" advTm="800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773269841"/>
      </p:ext>
    </p:extLst>
  </p:cSld>
  <p:clrMapOvr>
    <a:masterClrMapping/>
  </p:clrMapOvr>
  <p:transition advClick="0" advTm="800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2766407139"/>
      </p:ext>
    </p:extLst>
  </p:cSld>
  <p:clrMapOvr>
    <a:masterClrMapping/>
  </p:clrMapOvr>
  <p:transition advClick="0" advTm="800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929823661"/>
      </p:ext>
    </p:extLst>
  </p:cSld>
  <p:clrMapOvr>
    <a:masterClrMapping/>
  </p:clrMapOvr>
  <p:transition advClick="0" advTm="8000"/>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55205996"/>
      </p:ext>
    </p:extLst>
  </p:cSld>
  <p:clrMapOvr>
    <a:masterClrMapping/>
  </p:clrMapOvr>
  <p:transition advClick="0" advTm="8000"/>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762776950"/>
      </p:ext>
    </p:extLst>
  </p:cSld>
  <p:clrMapOvr>
    <a:masterClrMapping/>
  </p:clrMapOvr>
  <p:transition advClick="0" advTm="800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8.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 id="2147483824" r:id="rId2"/>
  </p:sldLayoutIdLst>
  <p:transition advClick="0" advTm="8000"/>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rgbClr val="FFCC66"/>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23"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oleObject" Target="../embeddings/oleObject7.bin"/><Relationship Id="rId2" Type="http://schemas.openxmlformats.org/officeDocument/2006/relationships/slideLayout" Target="../slideLayouts/slideLayout8.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a:xfrm>
            <a:off x="467544" y="2132856"/>
            <a:ext cx="5472608" cy="1754326"/>
          </a:xfrm>
        </p:spPr>
        <p:txBody>
          <a:bodyPr/>
          <a:lstStyle/>
          <a:p>
            <a:r>
              <a:rPr lang="en-US" altLang="zh-CN" sz="3600" dirty="0" smtClean="0"/>
              <a:t>Perceptual </a:t>
            </a:r>
            <a:r>
              <a:rPr lang="en-CA" altLang="zh-CN" sz="3600" dirty="0" smtClean="0"/>
              <a:t>Quality Assessment Metric MS-SSIM</a:t>
            </a:r>
            <a:endParaRPr lang="zh-CN" altLang="en-US" sz="3600" dirty="0"/>
          </a:p>
        </p:txBody>
      </p:sp>
      <p:sp>
        <p:nvSpPr>
          <p:cNvPr id="6" name="TextBox 5"/>
          <p:cNvSpPr txBox="1"/>
          <p:nvPr/>
        </p:nvSpPr>
        <p:spPr>
          <a:xfrm>
            <a:off x="755576" y="4767923"/>
            <a:ext cx="6264696" cy="1374735"/>
          </a:xfrm>
          <a:prstGeom prst="rect">
            <a:avLst/>
          </a:prstGeom>
          <a:noFill/>
        </p:spPr>
        <p:txBody>
          <a:bodyPr wrap="square" lIns="0" rtlCol="0">
            <a:spAutoFit/>
          </a:bodyPr>
          <a:lstStyle/>
          <a:p>
            <a:pPr lvl="0" fontAlgn="t">
              <a:lnSpc>
                <a:spcPts val="2000"/>
              </a:lnSpc>
            </a:pPr>
            <a:r>
              <a:rPr lang="en-US" altLang="zh-CN" dirty="0" smtClean="0">
                <a:solidFill>
                  <a:srgbClr val="990000"/>
                </a:solidFill>
                <a:latin typeface="FrutigerNext LT Medium"/>
              </a:rPr>
              <a:t>Author/ Email: </a:t>
            </a:r>
          </a:p>
          <a:p>
            <a:pPr lvl="0" fontAlgn="t">
              <a:lnSpc>
                <a:spcPts val="2000"/>
              </a:lnSpc>
            </a:pPr>
            <a:r>
              <a:rPr lang="en-US" altLang="zh-CN" dirty="0" smtClean="0">
                <a:solidFill>
                  <a:srgbClr val="B2B2B2">
                    <a:lumMod val="50000"/>
                  </a:srgbClr>
                </a:solidFill>
                <a:latin typeface="FrutigerNext LT Medium"/>
              </a:rPr>
              <a:t>Hong Zhang, Xiang Ma, Yin Zhao, Haitao Yang</a:t>
            </a:r>
          </a:p>
          <a:p>
            <a:pPr fontAlgn="t">
              <a:lnSpc>
                <a:spcPts val="2000"/>
              </a:lnSpc>
            </a:pPr>
            <a:r>
              <a:rPr lang="en-CA" altLang="zh-CN" dirty="0" smtClean="0">
                <a:solidFill>
                  <a:srgbClr val="B2B2B2">
                    <a:lumMod val="50000"/>
                  </a:srgbClr>
                </a:solidFill>
                <a:latin typeface="FrutigerNext LT Medium"/>
              </a:rPr>
              <a:t>summer.zhanghong@huawei.com</a:t>
            </a:r>
            <a:endParaRPr lang="en-US" altLang="zh-CN" dirty="0" smtClean="0">
              <a:solidFill>
                <a:srgbClr val="B2B2B2">
                  <a:lumMod val="50000"/>
                </a:srgbClr>
              </a:solidFill>
              <a:latin typeface="FrutigerNext LT Medium"/>
            </a:endParaRPr>
          </a:p>
          <a:p>
            <a:pPr lvl="0" fontAlgn="t">
              <a:lnSpc>
                <a:spcPts val="2000"/>
              </a:lnSpc>
            </a:pPr>
            <a:r>
              <a:rPr lang="en-US" altLang="zh-CN" dirty="0" smtClean="0">
                <a:solidFill>
                  <a:srgbClr val="B2B2B2">
                    <a:lumMod val="50000"/>
                  </a:srgbClr>
                </a:solidFill>
                <a:latin typeface="FrutigerNext LT Medium"/>
              </a:rPr>
              <a:t>maxiang6@huawei.com</a:t>
            </a:r>
            <a:endParaRPr lang="zh-CN" altLang="zh-CN" dirty="0" smtClean="0">
              <a:solidFill>
                <a:srgbClr val="B2B2B2">
                  <a:lumMod val="50000"/>
                </a:srgbClr>
              </a:solidFill>
              <a:latin typeface="FrutigerNext LT Medium"/>
            </a:endParaRPr>
          </a:p>
          <a:p>
            <a:pPr lvl="0" fontAlgn="t">
              <a:lnSpc>
                <a:spcPts val="2000"/>
              </a:lnSpc>
            </a:pPr>
            <a:endParaRPr lang="zh-CN" altLang="zh-CN" dirty="0" smtClean="0">
              <a:solidFill>
                <a:srgbClr val="B2B2B2">
                  <a:lumMod val="50000"/>
                </a:srgbClr>
              </a:solidFill>
              <a:latin typeface="FrutigerNext LT Medium"/>
            </a:endParaRPr>
          </a:p>
        </p:txBody>
      </p:sp>
    </p:spTree>
  </p:cSld>
  <p:clrMapOvr>
    <a:masterClrMapping/>
  </p:clrMapOvr>
  <p:transition advClick="0" advTm="8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C:</a:t>
            </a:r>
            <a:br>
              <a:rPr lang="en-CA" altLang="zh-CN" dirty="0" smtClean="0"/>
            </a:br>
            <a:r>
              <a:rPr lang="en-CA" altLang="zh-CN" dirty="0" err="1" smtClean="0"/>
              <a:t>BQSquare</a:t>
            </a:r>
            <a:r>
              <a:rPr lang="en-CA" altLang="zh-CN" dirty="0" smtClean="0"/>
              <a:t> (32.036dB, 0.985329 )</a:t>
            </a:r>
            <a:endParaRPr lang="zh-CN" altLang="en-US" dirty="0"/>
          </a:p>
        </p:txBody>
      </p:sp>
      <p:sp>
        <p:nvSpPr>
          <p:cNvPr id="3" name="内容占位符 2"/>
          <p:cNvSpPr>
            <a:spLocks noGrp="1"/>
          </p:cNvSpPr>
          <p:nvPr>
            <p:ph idx="1"/>
          </p:nvPr>
        </p:nvSpPr>
        <p:spPr/>
        <p:txBody>
          <a:bodyPr/>
          <a:lstStyle/>
          <a:p>
            <a:endParaRPr lang="zh-CN" altLang="en-US"/>
          </a:p>
        </p:txBody>
      </p:sp>
      <p:pic>
        <p:nvPicPr>
          <p:cNvPr id="28675" name="Picture 3" descr="G:\ITU-MPEG文档\JVET_1605\MS-SSIM选出来的yuv\BQSquare_PVC_QP33_poc0.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5607137">
            <a:off x="1053310" y="3068755"/>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933630" y="2607338"/>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8" name="椭圆 7"/>
          <p:cNvSpPr/>
          <p:nvPr/>
        </p:nvSpPr>
        <p:spPr bwMode="auto">
          <a:xfrm rot="5607137">
            <a:off x="1413349" y="1743242"/>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a:t>
            </a:r>
            <a:br>
              <a:rPr lang="en-CA" altLang="zh-CN" dirty="0" smtClean="0"/>
            </a:br>
            <a:r>
              <a:rPr lang="en-CA" altLang="zh-CN" dirty="0" err="1" smtClean="0"/>
              <a:t>RaceHorses</a:t>
            </a:r>
            <a:r>
              <a:rPr lang="en-CA" altLang="zh-CN" dirty="0" smtClean="0"/>
              <a:t> (original)</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31746" name="Picture 2" descr="G:\ITU-MPEG文档\JVET_1605\MS-SSIM选出来的yuv\RaceHorses_416x240_30_poc1_org.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6317018">
            <a:off x="1363578" y="2261299"/>
            <a:ext cx="483063" cy="87064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400000">
            <a:off x="1350732" y="1647892"/>
            <a:ext cx="483063" cy="63088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400000">
            <a:off x="3654987" y="2656004"/>
            <a:ext cx="483063" cy="63088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t>
            </a:r>
            <a:br>
              <a:rPr lang="en-CA" altLang="zh-CN" dirty="0" smtClean="0"/>
            </a:br>
            <a:r>
              <a:rPr lang="en-CA" altLang="zh-CN" dirty="0" err="1" smtClean="0"/>
              <a:t>RaceHorses</a:t>
            </a:r>
            <a:r>
              <a:rPr lang="en-CA" altLang="zh-CN" dirty="0" smtClean="0"/>
              <a:t> (</a:t>
            </a:r>
            <a:r>
              <a:rPr lang="en-US" altLang="zh-CN" dirty="0" smtClean="0"/>
              <a:t>27.309dB, 0.931476</a:t>
            </a:r>
            <a:r>
              <a:rPr lang="en-CA" altLang="zh-CN" dirty="0" smtClean="0"/>
              <a:t>)</a:t>
            </a:r>
            <a:endParaRPr lang="zh-CN" altLang="en-US" dirty="0"/>
          </a:p>
        </p:txBody>
      </p:sp>
      <p:sp>
        <p:nvSpPr>
          <p:cNvPr id="3" name="内容占位符 2"/>
          <p:cNvSpPr>
            <a:spLocks noGrp="1"/>
          </p:cNvSpPr>
          <p:nvPr>
            <p:ph idx="1"/>
          </p:nvPr>
        </p:nvSpPr>
        <p:spPr/>
        <p:txBody>
          <a:bodyPr/>
          <a:lstStyle/>
          <a:p>
            <a:endParaRPr lang="zh-CN" altLang="en-US"/>
          </a:p>
        </p:txBody>
      </p:sp>
      <p:pic>
        <p:nvPicPr>
          <p:cNvPr id="32770" name="Picture 2" descr="G:\ITU-MPEG文档\JVET_1605\MS-SSIM选出来的yuv\RaceHorses_416x240_30-PSNR_poc1.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6317018">
            <a:off x="1363578" y="2261299"/>
            <a:ext cx="483063" cy="87064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400000">
            <a:off x="1350732" y="1647892"/>
            <a:ext cx="483063" cy="63088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400000">
            <a:off x="3654987" y="2656004"/>
            <a:ext cx="483063" cy="63088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C:</a:t>
            </a:r>
            <a:br>
              <a:rPr lang="en-CA" altLang="zh-CN" dirty="0" smtClean="0"/>
            </a:br>
            <a:r>
              <a:rPr lang="en-CA" altLang="zh-CN" dirty="0" err="1" smtClean="0"/>
              <a:t>RaceHorses</a:t>
            </a:r>
            <a:r>
              <a:rPr lang="en-CA" altLang="zh-CN" dirty="0" smtClean="0"/>
              <a:t> (</a:t>
            </a:r>
            <a:r>
              <a:rPr lang="en-US" altLang="zh-CN" dirty="0" smtClean="0"/>
              <a:t>27.206dB, 0.934179</a:t>
            </a:r>
            <a:r>
              <a:rPr lang="en-CA" altLang="zh-CN" dirty="0" smtClean="0"/>
              <a:t>)</a:t>
            </a:r>
            <a:endParaRPr lang="zh-CN" altLang="en-US" dirty="0"/>
          </a:p>
        </p:txBody>
      </p:sp>
      <p:sp>
        <p:nvSpPr>
          <p:cNvPr id="3" name="内容占位符 2"/>
          <p:cNvSpPr>
            <a:spLocks noGrp="1"/>
          </p:cNvSpPr>
          <p:nvPr>
            <p:ph idx="1"/>
          </p:nvPr>
        </p:nvSpPr>
        <p:spPr/>
        <p:txBody>
          <a:bodyPr/>
          <a:lstStyle/>
          <a:p>
            <a:endParaRPr lang="zh-CN" altLang="en-US"/>
          </a:p>
        </p:txBody>
      </p:sp>
      <p:pic>
        <p:nvPicPr>
          <p:cNvPr id="33794" name="Picture 2" descr="G:\ITU-MPEG文档\JVET_1605\MS-SSIM选出来的yuv\RaceHorses_416x240_30-SSIM_poc1.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6317018">
            <a:off x="1363578" y="2261299"/>
            <a:ext cx="483063" cy="87064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400000">
            <a:off x="1350732" y="1647892"/>
            <a:ext cx="483063" cy="63088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400000">
            <a:off x="3654987" y="2656004"/>
            <a:ext cx="483063" cy="63088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Suggestions</a:t>
            </a:r>
            <a:endParaRPr lang="zh-CN" altLang="en-US" dirty="0"/>
          </a:p>
        </p:txBody>
      </p:sp>
      <p:sp>
        <p:nvSpPr>
          <p:cNvPr id="3" name="内容占位符 2"/>
          <p:cNvSpPr>
            <a:spLocks noGrp="1"/>
          </p:cNvSpPr>
          <p:nvPr>
            <p:ph idx="1"/>
          </p:nvPr>
        </p:nvSpPr>
        <p:spPr/>
        <p:txBody>
          <a:bodyPr/>
          <a:lstStyle/>
          <a:p>
            <a:pPr marL="342900" lvl="1" indent="-342900">
              <a:buClr>
                <a:srgbClr val="777777"/>
              </a:buClr>
              <a:buSzPct val="60000"/>
              <a:buFont typeface="Wingdings" pitchFamily="2" charset="2"/>
              <a:buChar char="l"/>
            </a:pPr>
            <a:r>
              <a:rPr lang="en-US" altLang="zh-CN" dirty="0" smtClean="0"/>
              <a:t> </a:t>
            </a:r>
            <a:r>
              <a:rPr lang="en-US" altLang="zh-CN" sz="2000" dirty="0" smtClean="0">
                <a:ea typeface="黑体" pitchFamily="49" charset="-122"/>
              </a:rPr>
              <a:t>Add MS-SSIM into JEM as an additional quality metric for reference</a:t>
            </a:r>
          </a:p>
          <a:p>
            <a:endParaRPr lang="en-US" altLang="zh-CN" dirty="0" smtClean="0"/>
          </a:p>
          <a:p>
            <a:r>
              <a:rPr lang="en-US" altLang="zh-CN" dirty="0" smtClean="0"/>
              <a:t> </a:t>
            </a:r>
            <a:r>
              <a:rPr lang="en-US" altLang="zh-CN" dirty="0" smtClean="0"/>
              <a:t>Tool evaluation procedure for consideration:  </a:t>
            </a:r>
            <a:r>
              <a:rPr lang="en-US" altLang="zh-CN" dirty="0" smtClean="0">
                <a:ea typeface="+mn-ea"/>
              </a:rPr>
              <a:t>BD-rates based both PSNR and MS-SSIM are calculated</a:t>
            </a:r>
          </a:p>
          <a:p>
            <a:pPr lvl="1"/>
            <a:r>
              <a:rPr lang="en-US" altLang="zh-CN" dirty="0" smtClean="0"/>
              <a:t> PSNR &amp; MS-SSIM goes to the same direction: rely on PSNR, as </a:t>
            </a:r>
            <a:r>
              <a:rPr lang="en-US" altLang="zh-CN" dirty="0" smtClean="0"/>
              <a:t>always</a:t>
            </a:r>
          </a:p>
          <a:p>
            <a:pPr lvl="1"/>
            <a:r>
              <a:rPr lang="en-US" altLang="zh-CN" dirty="0" smtClean="0"/>
              <a:t>PSNR &amp; MS-SSIM goes to opposite direction: pay special attention, may require further analysis</a:t>
            </a:r>
          </a:p>
          <a:p>
            <a:pPr lvl="1"/>
            <a:endParaRPr lang="en-US" altLang="zh-CN" dirty="0" smtClean="0"/>
          </a:p>
          <a:p>
            <a:pPr lvl="1"/>
            <a:endParaRPr lang="zh-CN" altLang="en-US" dirty="0"/>
          </a:p>
        </p:txBody>
      </p:sp>
    </p:spTree>
  </p:cSld>
  <p:clrMapOvr>
    <a:masterClrMapping/>
  </p:clrMapOvr>
  <p:transition advClick="0" advTm="8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advClick="0" advTm="8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a:t>
            </a:r>
            <a:endParaRPr lang="zh-CN" altLang="en-US" dirty="0"/>
          </a:p>
        </p:txBody>
      </p:sp>
      <p:sp>
        <p:nvSpPr>
          <p:cNvPr id="3" name="内容占位符 2"/>
          <p:cNvSpPr>
            <a:spLocks noGrp="1"/>
          </p:cNvSpPr>
          <p:nvPr>
            <p:ph idx="1"/>
          </p:nvPr>
        </p:nvSpPr>
        <p:spPr/>
        <p:txBody>
          <a:bodyPr/>
          <a:lstStyle/>
          <a:p>
            <a:r>
              <a:rPr lang="en-US" altLang="zh-CN" dirty="0" smtClean="0"/>
              <a:t> Exist metric: MSE or PSNR</a:t>
            </a:r>
          </a:p>
          <a:p>
            <a:endParaRPr lang="en-US" altLang="zh-CN" dirty="0" smtClean="0"/>
          </a:p>
          <a:p>
            <a:pPr lvl="1"/>
            <a:endParaRPr lang="en-US" altLang="zh-CN" dirty="0" smtClean="0"/>
          </a:p>
          <a:p>
            <a:pPr lvl="1"/>
            <a:r>
              <a:rPr lang="en-US" altLang="zh-CN" dirty="0" smtClean="0"/>
              <a:t>Advantage</a:t>
            </a:r>
          </a:p>
          <a:p>
            <a:pPr lvl="2"/>
            <a:r>
              <a:rPr lang="en-US" altLang="zh-CN" dirty="0" smtClean="0"/>
              <a:t>Easy to compute and understand</a:t>
            </a:r>
          </a:p>
          <a:p>
            <a:pPr lvl="2"/>
            <a:r>
              <a:rPr lang="en-US" altLang="zh-CN" dirty="0" smtClean="0"/>
              <a:t>Has many desirable mathematical properties</a:t>
            </a:r>
          </a:p>
          <a:p>
            <a:pPr lvl="1"/>
            <a:r>
              <a:rPr lang="en-US" altLang="zh-CN" dirty="0" smtClean="0"/>
              <a:t>Problem</a:t>
            </a:r>
          </a:p>
          <a:p>
            <a:pPr lvl="2"/>
            <a:r>
              <a:rPr lang="en-US" altLang="zh-CN" dirty="0" smtClean="0"/>
              <a:t>may go </a:t>
            </a:r>
            <a:r>
              <a:rPr lang="en-US" altLang="zh-CN" dirty="0" smtClean="0"/>
              <a:t>to opposite </a:t>
            </a:r>
            <a:r>
              <a:rPr lang="en-US" altLang="zh-CN" dirty="0" smtClean="0"/>
              <a:t>direction of  subjective quality</a:t>
            </a:r>
            <a:endParaRPr lang="en-US" altLang="zh-CN" dirty="0" smtClean="0"/>
          </a:p>
          <a:p>
            <a:pPr lvl="3"/>
            <a:endParaRPr lang="en-US" altLang="zh-CN" dirty="0" smtClean="0"/>
          </a:p>
          <a:p>
            <a:r>
              <a:rPr lang="en-US" altLang="zh-CN" dirty="0" smtClean="0"/>
              <a:t> </a:t>
            </a:r>
            <a:r>
              <a:rPr lang="en-US" altLang="zh-CN" dirty="0" smtClean="0"/>
              <a:t>An additional reference </a:t>
            </a:r>
            <a:r>
              <a:rPr lang="en-US" altLang="zh-CN" dirty="0" smtClean="0"/>
              <a:t>metric which can work as an “alarm” is needed ,when PSNR fail</a:t>
            </a:r>
            <a:endParaRPr lang="zh-CN" altLang="en-US" dirty="0"/>
          </a:p>
        </p:txBody>
      </p:sp>
      <p:graphicFrame>
        <p:nvGraphicFramePr>
          <p:cNvPr id="4097" name="Object 1"/>
          <p:cNvGraphicFramePr>
            <a:graphicFrameLocks noChangeAspect="1"/>
          </p:cNvGraphicFramePr>
          <p:nvPr/>
        </p:nvGraphicFramePr>
        <p:xfrm>
          <a:off x="1547664" y="2204864"/>
          <a:ext cx="2671762" cy="661987"/>
        </p:xfrm>
        <a:graphic>
          <a:graphicData uri="http://schemas.openxmlformats.org/presentationml/2006/ole">
            <p:oleObj spid="_x0000_s4099" name="Equation" r:id="rId3" imgW="1727200" imgH="431800" progId="">
              <p:embed/>
            </p:oleObj>
          </a:graphicData>
        </a:graphic>
      </p:graphicFrame>
      <p:graphicFrame>
        <p:nvGraphicFramePr>
          <p:cNvPr id="4098" name="Object 2"/>
          <p:cNvGraphicFramePr>
            <a:graphicFrameLocks noChangeAspect="1"/>
          </p:cNvGraphicFramePr>
          <p:nvPr/>
        </p:nvGraphicFramePr>
        <p:xfrm>
          <a:off x="5004048" y="2204864"/>
          <a:ext cx="2122487" cy="642937"/>
        </p:xfrm>
        <a:graphic>
          <a:graphicData uri="http://schemas.openxmlformats.org/presentationml/2006/ole">
            <p:oleObj spid="_x0000_s4100" name="Equation" r:id="rId4" imgW="1371600" imgH="419100" progId="">
              <p:embed/>
            </p:oleObj>
          </a:graphicData>
        </a:graphic>
      </p:graphicFrame>
    </p:spTree>
  </p:cSld>
  <p:clrMapOvr>
    <a:masterClrMapping/>
  </p:clrMapOvr>
  <p:transition advClick="0"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SSIM &amp; MS-SSIM</a:t>
            </a:r>
            <a:endParaRPr lang="zh-CN" altLang="en-US" dirty="0"/>
          </a:p>
        </p:txBody>
      </p:sp>
      <p:sp>
        <p:nvSpPr>
          <p:cNvPr id="3" name="内容占位符 2"/>
          <p:cNvSpPr>
            <a:spLocks noGrp="1"/>
          </p:cNvSpPr>
          <p:nvPr>
            <p:ph idx="1"/>
          </p:nvPr>
        </p:nvSpPr>
        <p:spPr>
          <a:xfrm>
            <a:off x="395536" y="1628775"/>
            <a:ext cx="7992814" cy="4536529"/>
          </a:xfrm>
        </p:spPr>
        <p:txBody>
          <a:bodyPr/>
          <a:lstStyle/>
          <a:p>
            <a:r>
              <a:rPr lang="en-US" altLang="zh-CN" dirty="0" smtClean="0"/>
              <a:t>SSIM</a:t>
            </a:r>
          </a:p>
          <a:p>
            <a:endParaRPr lang="en-US" altLang="zh-CN" dirty="0" smtClean="0"/>
          </a:p>
          <a:p>
            <a:endParaRPr lang="en-US" altLang="zh-CN" dirty="0" smtClean="0"/>
          </a:p>
          <a:p>
            <a:endParaRPr lang="en-US" altLang="zh-CN" dirty="0" smtClean="0"/>
          </a:p>
          <a:p>
            <a:endParaRPr lang="en-US" altLang="zh-CN" dirty="0" smtClean="0"/>
          </a:p>
          <a:p>
            <a:r>
              <a:rPr lang="en-US" altLang="zh-CN" dirty="0" smtClean="0"/>
              <a:t>MS-SSIM</a:t>
            </a:r>
          </a:p>
          <a:p>
            <a:pPr lvl="1"/>
            <a:endParaRPr lang="en-US" altLang="zh-CN" dirty="0" smtClean="0"/>
          </a:p>
          <a:p>
            <a:pPr lvl="1"/>
            <a:r>
              <a:rPr lang="en-US" altLang="zh-CN" dirty="0" smtClean="0"/>
              <a:t> Reason for MS</a:t>
            </a:r>
          </a:p>
          <a:p>
            <a:pPr lvl="2"/>
            <a:r>
              <a:rPr lang="en-US" altLang="zh-CN" dirty="0" smtClean="0"/>
              <a:t> images contain structures that occur over a range of spatial scales</a:t>
            </a:r>
          </a:p>
          <a:p>
            <a:pPr lvl="2"/>
            <a:r>
              <a:rPr lang="en-US" altLang="zh-CN" dirty="0" smtClean="0"/>
              <a:t>HVS decomposes visual data into </a:t>
            </a:r>
            <a:r>
              <a:rPr lang="en-US" altLang="zh-CN" dirty="0" err="1" smtClean="0"/>
              <a:t>multiscale</a:t>
            </a:r>
            <a:r>
              <a:rPr lang="en-US" altLang="zh-CN" dirty="0" smtClean="0"/>
              <a:t> spatial channel early in the visual pathway</a:t>
            </a:r>
          </a:p>
          <a:p>
            <a:pPr lvl="2"/>
            <a:endParaRPr lang="en-US" altLang="zh-CN" dirty="0" smtClean="0"/>
          </a:p>
        </p:txBody>
      </p:sp>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3" name="Object 1"/>
          <p:cNvGraphicFramePr>
            <a:graphicFrameLocks noChangeAspect="1"/>
          </p:cNvGraphicFramePr>
          <p:nvPr/>
        </p:nvGraphicFramePr>
        <p:xfrm>
          <a:off x="1043608" y="2276872"/>
          <a:ext cx="1983894" cy="720080"/>
        </p:xfrm>
        <a:graphic>
          <a:graphicData uri="http://schemas.openxmlformats.org/presentationml/2006/ole">
            <p:oleObj spid="_x0000_s3082" name="Equation" r:id="rId3" imgW="1282700" imgH="469900" progId="">
              <p:embed/>
            </p:oleObj>
          </a:graphicData>
        </a:graphic>
      </p:graphicFrame>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5" name="Object 3"/>
          <p:cNvGraphicFramePr>
            <a:graphicFrameLocks noChangeAspect="1"/>
          </p:cNvGraphicFramePr>
          <p:nvPr/>
        </p:nvGraphicFramePr>
        <p:xfrm>
          <a:off x="3347863" y="2276872"/>
          <a:ext cx="2116153" cy="720080"/>
        </p:xfrm>
        <a:graphic>
          <a:graphicData uri="http://schemas.openxmlformats.org/presentationml/2006/ole">
            <p:oleObj spid="_x0000_s3083" name="Equation" r:id="rId4" imgW="1371600" imgH="469900" progId="">
              <p:embed/>
            </p:oleObj>
          </a:graphicData>
        </a:graphic>
      </p:graphicFrame>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7" name="Object 5"/>
          <p:cNvGraphicFramePr>
            <a:graphicFrameLocks noChangeAspect="1"/>
          </p:cNvGraphicFramePr>
          <p:nvPr/>
        </p:nvGraphicFramePr>
        <p:xfrm>
          <a:off x="5940152" y="2276872"/>
          <a:ext cx="1866330" cy="720080"/>
        </p:xfrm>
        <a:graphic>
          <a:graphicData uri="http://schemas.openxmlformats.org/presentationml/2006/ole">
            <p:oleObj spid="_x0000_s3084" name="Equation" r:id="rId5" imgW="1206500" imgH="469900" progId="">
              <p:embed/>
            </p:oleObj>
          </a:graphicData>
        </a:graphic>
      </p:graphicFrame>
      <p:sp>
        <p:nvSpPr>
          <p:cNvPr id="308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9" name="Object 7"/>
          <p:cNvGraphicFramePr>
            <a:graphicFrameLocks noChangeAspect="1"/>
          </p:cNvGraphicFramePr>
          <p:nvPr/>
        </p:nvGraphicFramePr>
        <p:xfrm>
          <a:off x="1907704" y="3212976"/>
          <a:ext cx="4824535" cy="413531"/>
        </p:xfrm>
        <a:graphic>
          <a:graphicData uri="http://schemas.openxmlformats.org/presentationml/2006/ole">
            <p:oleObj spid="_x0000_s3085" name="Equation" r:id="rId6" imgW="2667000" imgH="228600" progId="">
              <p:embed/>
            </p:oleObj>
          </a:graphicData>
        </a:graphic>
      </p:graphicFrame>
      <p:sp>
        <p:nvSpPr>
          <p:cNvPr id="30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81" name="Object 9"/>
          <p:cNvGraphicFramePr>
            <a:graphicFrameLocks noChangeAspect="1"/>
          </p:cNvGraphicFramePr>
          <p:nvPr/>
        </p:nvGraphicFramePr>
        <p:xfrm>
          <a:off x="1835696" y="4026208"/>
          <a:ext cx="5256584" cy="698936"/>
        </p:xfrm>
        <a:graphic>
          <a:graphicData uri="http://schemas.openxmlformats.org/presentationml/2006/ole">
            <p:oleObj spid="_x0000_s3086" name="Equation" r:id="rId7" imgW="3441700" imgH="457200" progId="">
              <p:embed/>
            </p:oleObj>
          </a:graphicData>
        </a:graphic>
      </p:graphicFrame>
    </p:spTree>
  </p:cSld>
  <p:clrMapOvr>
    <a:masterClrMapping/>
  </p:clrMapOvr>
  <p:transition advClick="0" advTm="8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Performance comparison of different metrics </a:t>
            </a:r>
            <a:endParaRPr lang="zh-CN" altLang="en-US" dirty="0" smtClean="0"/>
          </a:p>
        </p:txBody>
      </p:sp>
      <p:graphicFrame>
        <p:nvGraphicFramePr>
          <p:cNvPr id="6" name="内容占位符 5"/>
          <p:cNvGraphicFramePr>
            <a:graphicFrameLocks noGrp="1"/>
          </p:cNvGraphicFramePr>
          <p:nvPr>
            <p:ph idx="1"/>
          </p:nvPr>
        </p:nvGraphicFramePr>
        <p:xfrm>
          <a:off x="1187623" y="1268760"/>
          <a:ext cx="5832649" cy="2376264"/>
        </p:xfrm>
        <a:graphic>
          <a:graphicData uri="http://schemas.openxmlformats.org/drawingml/2006/table">
            <a:tbl>
              <a:tblPr/>
              <a:tblGrid>
                <a:gridCol w="2114335"/>
                <a:gridCol w="1005519"/>
                <a:gridCol w="795337"/>
                <a:gridCol w="958729"/>
                <a:gridCol w="958729"/>
              </a:tblGrid>
              <a:tr h="216024">
                <a:tc>
                  <a:txBody>
                    <a:bodyPr/>
                    <a:lstStyle/>
                    <a:p>
                      <a:pPr algn="just">
                        <a:spcAft>
                          <a:spcPts val="0"/>
                        </a:spcAft>
                      </a:pPr>
                      <a:r>
                        <a:rPr lang="en-CA" sz="1400" b="1" kern="100" dirty="0">
                          <a:latin typeface="Times New Roman" pitchFamily="18" charset="0"/>
                          <a:ea typeface="宋体"/>
                          <a:cs typeface="Times New Roman" pitchFamily="18" charset="0"/>
                        </a:rPr>
                        <a:t>Image Database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dirty="0">
                          <a:latin typeface="Times New Roman" pitchFamily="18" charset="0"/>
                          <a:ea typeface="宋体"/>
                          <a:cs typeface="Times New Roman" pitchFamily="18" charset="0"/>
                        </a:rPr>
                        <a:t>Measure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PSNR</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MS-SSIM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dirty="0">
                          <a:latin typeface="Times New Roman" pitchFamily="18" charset="0"/>
                          <a:ea typeface="宋体"/>
                          <a:cs typeface="Times New Roman" pitchFamily="18" charset="0"/>
                        </a:rPr>
                        <a:t>LIVE JPEG/JPEG2000 [3]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0.901</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0.936</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0.966</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KCC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altLang="zh-CN" sz="1400" kern="100" dirty="0" smtClean="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TID2013[4-6]</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0.640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0.637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0.787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KCC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0.470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0.464</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0.608</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A57[7]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0.825</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0.903</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dirty="0">
                          <a:latin typeface="Times New Roman" pitchFamily="18" charset="0"/>
                          <a:ea typeface="宋体"/>
                          <a:cs typeface="Times New Roman" pitchFamily="18" charset="0"/>
                        </a:rPr>
                        <a:t>KCC</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altLang="zh-CN" sz="1400" kern="100" dirty="0" smtClean="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LIVE2006[8-10]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SCC</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0.876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0.953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dirty="0">
                          <a:latin typeface="Times New Roman" pitchFamily="18" charset="0"/>
                          <a:ea typeface="宋体"/>
                          <a:cs typeface="Times New Roman" pitchFamily="18" charset="0"/>
                        </a:rPr>
                        <a:t>KCC</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altLang="zh-CN" sz="1400" kern="100" dirty="0" smtClean="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VCL@FER[11]</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0.911</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0.923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KCC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0.733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0.750</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nvGraphicFramePr>
        <p:xfrm>
          <a:off x="1187624" y="3771510"/>
          <a:ext cx="5832650" cy="1601706"/>
        </p:xfrm>
        <a:graphic>
          <a:graphicData uri="http://schemas.openxmlformats.org/drawingml/2006/table">
            <a:tbl>
              <a:tblPr/>
              <a:tblGrid>
                <a:gridCol w="2088232"/>
                <a:gridCol w="1008112"/>
                <a:gridCol w="792089"/>
                <a:gridCol w="1008112"/>
                <a:gridCol w="936105"/>
              </a:tblGrid>
              <a:tr h="226311">
                <a:tc>
                  <a:txBody>
                    <a:bodyPr/>
                    <a:lstStyle/>
                    <a:p>
                      <a:pPr algn="just">
                        <a:spcAft>
                          <a:spcPts val="0"/>
                        </a:spcAft>
                      </a:pPr>
                      <a:r>
                        <a:rPr lang="en-CA" sz="1600" b="1" kern="100" dirty="0">
                          <a:latin typeface="Times New Roman" pitchFamily="18" charset="0"/>
                          <a:ea typeface="宋体"/>
                          <a:cs typeface="Times New Roman" pitchFamily="18" charset="0"/>
                        </a:rPr>
                        <a:t>Video</a:t>
                      </a:r>
                      <a:r>
                        <a:rPr lang="en-CA" sz="1400" b="1" kern="100" dirty="0">
                          <a:latin typeface="Times New Roman" pitchFamily="18" charset="0"/>
                          <a:ea typeface="宋体"/>
                          <a:cs typeface="Times New Roman" pitchFamily="18" charset="0"/>
                        </a:rPr>
                        <a:t> Database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CA" altLang="zh-CN" sz="1400" b="1" kern="100" dirty="0" smtClean="0">
                          <a:latin typeface="Times New Roman" pitchFamily="18" charset="0"/>
                          <a:ea typeface="宋体"/>
                          <a:cs typeface="Times New Roman" pitchFamily="18" charset="0"/>
                        </a:rPr>
                        <a:t>Measure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PSNR</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MS-SSIM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rowSpan="2">
                  <a:txBody>
                    <a:bodyPr/>
                    <a:lstStyle/>
                    <a:p>
                      <a:pPr algn="just">
                        <a:spcAft>
                          <a:spcPts val="0"/>
                        </a:spcAft>
                      </a:pPr>
                      <a:r>
                        <a:rPr lang="en-CA" sz="1400" kern="100" dirty="0">
                          <a:latin typeface="Times New Roman" pitchFamily="18" charset="0"/>
                          <a:ea typeface="宋体"/>
                          <a:cs typeface="Times New Roman" pitchFamily="18" charset="0"/>
                        </a:rPr>
                        <a:t>LIVE  [12-13]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0.368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0.526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0.736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LCC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0.404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0.544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0.744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rowSpan="2">
                  <a:txBody>
                    <a:bodyPr/>
                    <a:lstStyle/>
                    <a:p>
                      <a:pPr algn="just">
                        <a:spcAft>
                          <a:spcPts val="0"/>
                        </a:spcAft>
                      </a:pPr>
                      <a:r>
                        <a:rPr lang="en-CA" sz="1400" kern="100" dirty="0">
                          <a:latin typeface="Times New Roman" pitchFamily="18" charset="0"/>
                          <a:ea typeface="宋体"/>
                          <a:cs typeface="Times New Roman" pitchFamily="18" charset="0"/>
                        </a:rPr>
                        <a:t>LIVE Mobile [14-16]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0.678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0.650</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0.743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LCC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0.691</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0.664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0.708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rowSpan="2">
                  <a:txBody>
                    <a:bodyPr/>
                    <a:lstStyle/>
                    <a:p>
                      <a:pPr algn="just">
                        <a:spcAft>
                          <a:spcPts val="0"/>
                        </a:spcAft>
                      </a:pPr>
                      <a:r>
                        <a:rPr lang="en-CA" sz="1400" kern="100">
                          <a:latin typeface="Times New Roman" pitchFamily="18" charset="0"/>
                          <a:ea typeface="宋体"/>
                          <a:cs typeface="Times New Roman" pitchFamily="18" charset="0"/>
                        </a:rPr>
                        <a:t>MCL-V [17]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0.464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solidFill>
                            <a:srgbClr val="FF0000"/>
                          </a:solidFill>
                          <a:latin typeface="Times New Roman" pitchFamily="18" charset="0"/>
                          <a:ea typeface="宋体"/>
                          <a:cs typeface="Times New Roman" pitchFamily="18" charset="0"/>
                        </a:rPr>
                        <a:t>0.648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0.623</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LCC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0.472</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0.650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0.621</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extBox 4"/>
          <p:cNvSpPr txBox="1"/>
          <p:nvPr/>
        </p:nvSpPr>
        <p:spPr>
          <a:xfrm>
            <a:off x="467544" y="5445224"/>
            <a:ext cx="5400600" cy="830997"/>
          </a:xfrm>
          <a:prstGeom prst="rect">
            <a:avLst/>
          </a:prstGeom>
          <a:noFill/>
        </p:spPr>
        <p:txBody>
          <a:bodyPr wrap="square" rtlCol="0">
            <a:spAutoFit/>
          </a:bodyPr>
          <a:lstStyle/>
          <a:p>
            <a:r>
              <a:rPr lang="en-CA" altLang="zh-CN" sz="1600" dirty="0" smtClean="0">
                <a:latin typeface="Times New Roman" pitchFamily="18" charset="0"/>
                <a:cs typeface="Times New Roman" pitchFamily="18" charset="0"/>
              </a:rPr>
              <a:t>LCC:   (Pearson) Linear Correlation Coefficient</a:t>
            </a:r>
          </a:p>
          <a:p>
            <a:r>
              <a:rPr lang="en-CA" altLang="zh-CN" sz="1600" dirty="0" smtClean="0">
                <a:latin typeface="Times New Roman" pitchFamily="18" charset="0"/>
                <a:cs typeface="Times New Roman" pitchFamily="18" charset="0"/>
              </a:rPr>
              <a:t>SCC:    Spearman Correlation Coefficient</a:t>
            </a:r>
          </a:p>
          <a:p>
            <a:r>
              <a:rPr lang="en-CA" altLang="zh-CN" sz="1600" dirty="0" smtClean="0">
                <a:latin typeface="Times New Roman" pitchFamily="18" charset="0"/>
                <a:cs typeface="Times New Roman" pitchFamily="18" charset="0"/>
              </a:rPr>
              <a:t>KCC:   Kendall Correlation Coefficient</a:t>
            </a:r>
            <a:endParaRPr lang="zh-CN" altLang="en-US" sz="1600" dirty="0">
              <a:latin typeface="Times New Roman" pitchFamily="18" charset="0"/>
              <a:cs typeface="Times New Roman" pitchFamily="18" charset="0"/>
            </a:endParaRPr>
          </a:p>
        </p:txBody>
      </p:sp>
    </p:spTree>
  </p:cSld>
  <p:clrMapOvr>
    <a:masterClrMapping/>
  </p:clrMapOvr>
  <p:transition advClick="0" advTm="8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a:t>
            </a:r>
            <a:br>
              <a:rPr lang="en-CA" altLang="zh-CN" dirty="0" smtClean="0"/>
            </a:br>
            <a:r>
              <a:rPr lang="en-CA" altLang="zh-CN" dirty="0" err="1" smtClean="0"/>
              <a:t>BasketballDrill</a:t>
            </a:r>
            <a:r>
              <a:rPr lang="en-CA" altLang="zh-CN" dirty="0" smtClean="0"/>
              <a:t> (original)</a:t>
            </a:r>
            <a:endParaRPr lang="zh-CN" altLang="en-US" dirty="0"/>
          </a:p>
        </p:txBody>
      </p:sp>
      <p:sp>
        <p:nvSpPr>
          <p:cNvPr id="8" name="内容占位符 7"/>
          <p:cNvSpPr>
            <a:spLocks noGrp="1"/>
          </p:cNvSpPr>
          <p:nvPr>
            <p:ph idx="1"/>
          </p:nvPr>
        </p:nvSpPr>
        <p:spPr/>
        <p:txBody>
          <a:bodyPr/>
          <a:lstStyle/>
          <a:p>
            <a:endParaRPr lang="zh-CN" altLang="en-US" dirty="0"/>
          </a:p>
        </p:txBody>
      </p:sp>
      <p:pic>
        <p:nvPicPr>
          <p:cNvPr id="25603" name="Picture 3" descr="G:\ITU-MPEG文档\JVET_1605\MS-SSIM选出来的yuv\BasketballDrill_QP34_poc0_org.bmp"/>
          <p:cNvPicPr>
            <a:picLocks noChangeAspect="1" noChangeArrowheads="1"/>
          </p:cNvPicPr>
          <p:nvPr/>
        </p:nvPicPr>
        <p:blipFill>
          <a:blip r:embed="rId2" cstate="print"/>
          <a:srcRect/>
          <a:stretch>
            <a:fillRect/>
          </a:stretch>
        </p:blipFill>
        <p:spPr bwMode="auto">
          <a:xfrm>
            <a:off x="755576" y="1628800"/>
            <a:ext cx="7924800" cy="4572000"/>
          </a:xfrm>
          <a:prstGeom prst="rect">
            <a:avLst/>
          </a:prstGeom>
          <a:noFill/>
        </p:spPr>
      </p:pic>
      <p:sp>
        <p:nvSpPr>
          <p:cNvPr id="5" name="椭圆 4"/>
          <p:cNvSpPr/>
          <p:nvPr/>
        </p:nvSpPr>
        <p:spPr bwMode="auto">
          <a:xfrm rot="18755276">
            <a:off x="2787501" y="4116103"/>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291429" y="1973267"/>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5070090" y="3242242"/>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t>
            </a:r>
            <a:br>
              <a:rPr lang="en-CA" altLang="zh-CN" dirty="0" smtClean="0"/>
            </a:br>
            <a:r>
              <a:rPr lang="en-CA" altLang="zh-CN" dirty="0" err="1" smtClean="0"/>
              <a:t>BasketballDrill</a:t>
            </a:r>
            <a:r>
              <a:rPr lang="en-CA" altLang="zh-CN" dirty="0" smtClean="0"/>
              <a:t>(34.980dB, 0.973363)</a:t>
            </a:r>
            <a:endParaRPr lang="zh-CN" altLang="en-US" dirty="0"/>
          </a:p>
        </p:txBody>
      </p:sp>
      <p:sp>
        <p:nvSpPr>
          <p:cNvPr id="3" name="内容占位符 2"/>
          <p:cNvSpPr>
            <a:spLocks noGrp="1"/>
          </p:cNvSpPr>
          <p:nvPr>
            <p:ph idx="1"/>
          </p:nvPr>
        </p:nvSpPr>
        <p:spPr/>
        <p:txBody>
          <a:bodyPr/>
          <a:lstStyle/>
          <a:p>
            <a:endParaRPr lang="zh-CN" altLang="en-US"/>
          </a:p>
        </p:txBody>
      </p:sp>
      <p:pic>
        <p:nvPicPr>
          <p:cNvPr id="26627" name="Picture 3" descr="G:\ITU-MPEG文档\JVET_1605\MS-SSIM选出来的yuv\BasketballDrill_HM_QP34_poc0.bmp"/>
          <p:cNvPicPr>
            <a:picLocks noChangeAspect="1" noChangeArrowheads="1"/>
          </p:cNvPicPr>
          <p:nvPr/>
        </p:nvPicPr>
        <p:blipFill>
          <a:blip r:embed="rId2" cstate="print"/>
          <a:srcRect/>
          <a:stretch>
            <a:fillRect/>
          </a:stretch>
        </p:blipFill>
        <p:spPr bwMode="auto">
          <a:xfrm>
            <a:off x="755576" y="1628800"/>
            <a:ext cx="7924800" cy="4572000"/>
          </a:xfrm>
          <a:prstGeom prst="rect">
            <a:avLst/>
          </a:prstGeom>
          <a:noFill/>
        </p:spPr>
      </p:pic>
      <p:sp>
        <p:nvSpPr>
          <p:cNvPr id="5" name="椭圆 4"/>
          <p:cNvSpPr/>
          <p:nvPr/>
        </p:nvSpPr>
        <p:spPr bwMode="auto">
          <a:xfrm rot="18755276">
            <a:off x="2787501" y="4116103"/>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291429" y="1973267"/>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5070090" y="3242242"/>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C:</a:t>
            </a:r>
            <a:br>
              <a:rPr lang="en-CA" altLang="zh-CN" dirty="0" smtClean="0"/>
            </a:br>
            <a:r>
              <a:rPr lang="en-CA" altLang="zh-CN" dirty="0" err="1" smtClean="0"/>
              <a:t>BasketballDrill</a:t>
            </a:r>
            <a:r>
              <a:rPr lang="en-CA" altLang="zh-CN" dirty="0" smtClean="0"/>
              <a:t>(34.640dB, 0.974801)</a:t>
            </a:r>
            <a:endParaRPr lang="zh-CN" altLang="en-US" dirty="0"/>
          </a:p>
        </p:txBody>
      </p:sp>
      <p:sp>
        <p:nvSpPr>
          <p:cNvPr id="3" name="内容占位符 2"/>
          <p:cNvSpPr>
            <a:spLocks noGrp="1"/>
          </p:cNvSpPr>
          <p:nvPr>
            <p:ph idx="1"/>
          </p:nvPr>
        </p:nvSpPr>
        <p:spPr/>
        <p:txBody>
          <a:bodyPr/>
          <a:lstStyle/>
          <a:p>
            <a:endParaRPr lang="zh-CN" altLang="en-US"/>
          </a:p>
        </p:txBody>
      </p:sp>
      <p:pic>
        <p:nvPicPr>
          <p:cNvPr id="29698" name="Picture 2" descr="G:\ITU-MPEG文档\JVET_1605\MS-SSIM选出来的yuv\BasketballDrill_PVC_QP34_poc0.bmp"/>
          <p:cNvPicPr>
            <a:picLocks noChangeAspect="1" noChangeArrowheads="1"/>
          </p:cNvPicPr>
          <p:nvPr/>
        </p:nvPicPr>
        <p:blipFill>
          <a:blip r:embed="rId2" cstate="print"/>
          <a:srcRect/>
          <a:stretch>
            <a:fillRect/>
          </a:stretch>
        </p:blipFill>
        <p:spPr bwMode="auto">
          <a:xfrm>
            <a:off x="755576" y="1628800"/>
            <a:ext cx="7924800" cy="4572000"/>
          </a:xfrm>
          <a:prstGeom prst="rect">
            <a:avLst/>
          </a:prstGeom>
          <a:noFill/>
        </p:spPr>
      </p:pic>
      <p:sp>
        <p:nvSpPr>
          <p:cNvPr id="5" name="椭圆 4"/>
          <p:cNvSpPr/>
          <p:nvPr/>
        </p:nvSpPr>
        <p:spPr bwMode="auto">
          <a:xfrm rot="18755276">
            <a:off x="2787501" y="4116103"/>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291429" y="1973267"/>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5070090" y="3242242"/>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a:t>
            </a:r>
            <a:br>
              <a:rPr lang="en-CA" altLang="zh-CN" dirty="0" smtClean="0"/>
            </a:br>
            <a:r>
              <a:rPr lang="en-CA" altLang="zh-CN" dirty="0" err="1" smtClean="0"/>
              <a:t>BQSquare</a:t>
            </a:r>
            <a:r>
              <a:rPr lang="en-CA" altLang="zh-CN" dirty="0" smtClean="0"/>
              <a:t> (original)</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27651" name="Picture 3" descr="G:\ITU-MPEG文档\JVET_1605\MS-SSIM选出来的yuv\BQSquare_QP34_poc0_org.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5607137">
            <a:off x="1053310" y="3068755"/>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933630" y="2607338"/>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1413349" y="1743242"/>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t>
            </a:r>
            <a:br>
              <a:rPr lang="en-CA" altLang="zh-CN" dirty="0" smtClean="0"/>
            </a:br>
            <a:r>
              <a:rPr lang="en-CA" altLang="zh-CN" dirty="0" err="1" smtClean="0"/>
              <a:t>BQSquare</a:t>
            </a:r>
            <a:r>
              <a:rPr lang="en-CA" altLang="zh-CN" dirty="0" smtClean="0"/>
              <a:t> (32.502dB, 0.982089 )</a:t>
            </a:r>
            <a:endParaRPr lang="zh-CN" altLang="en-US" dirty="0"/>
          </a:p>
        </p:txBody>
      </p:sp>
      <p:sp>
        <p:nvSpPr>
          <p:cNvPr id="3" name="内容占位符 2"/>
          <p:cNvSpPr>
            <a:spLocks noGrp="1"/>
          </p:cNvSpPr>
          <p:nvPr>
            <p:ph idx="1"/>
          </p:nvPr>
        </p:nvSpPr>
        <p:spPr/>
        <p:txBody>
          <a:bodyPr/>
          <a:lstStyle/>
          <a:p>
            <a:endParaRPr lang="zh-CN" altLang="en-US"/>
          </a:p>
        </p:txBody>
      </p:sp>
      <p:pic>
        <p:nvPicPr>
          <p:cNvPr id="30722" name="Picture 2" descr="G:\ITU-MPEG文档\JVET_1605\MS-SSIM选出来的yuv\BQSquare_HM_QP34_poc0.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5607137">
            <a:off x="1053310" y="3068755"/>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933630" y="2607338"/>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8" name="椭圆 7"/>
          <p:cNvSpPr/>
          <p:nvPr/>
        </p:nvSpPr>
        <p:spPr bwMode="auto">
          <a:xfrm rot="5607137">
            <a:off x="1413349" y="1743242"/>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11279</TotalTime>
  <Words>306</Words>
  <Application>Microsoft Office PowerPoint</Application>
  <PresentationFormat>全屏显示(4:3)</PresentationFormat>
  <Paragraphs>128</Paragraphs>
  <Slides>15</Slides>
  <Notes>0</Notes>
  <HiddenSlides>0</HiddenSlides>
  <MMClips>0</MMClips>
  <ScaleCrop>false</ScaleCrop>
  <HeadingPairs>
    <vt:vector size="6" baseType="variant">
      <vt:variant>
        <vt:lpstr>主题</vt:lpstr>
      </vt:variant>
      <vt:variant>
        <vt:i4>9</vt:i4>
      </vt:variant>
      <vt:variant>
        <vt:lpstr>嵌入 OLE 服务器</vt:lpstr>
      </vt:variant>
      <vt:variant>
        <vt:i4>1</vt:i4>
      </vt:variant>
      <vt:variant>
        <vt:lpstr>幻灯片标题</vt:lpstr>
      </vt:variant>
      <vt:variant>
        <vt:i4>15</vt:i4>
      </vt:variant>
    </vt:vector>
  </HeadingPairs>
  <TitlesOfParts>
    <vt:vector size="25" baseType="lpstr">
      <vt:lpstr>Blank</vt:lpstr>
      <vt:lpstr>1_主题1</vt:lpstr>
      <vt:lpstr>4_主题1</vt:lpstr>
      <vt:lpstr>5_主题1</vt:lpstr>
      <vt:lpstr>6_主题1</vt:lpstr>
      <vt:lpstr>7_主题1</vt:lpstr>
      <vt:lpstr>8_主题1</vt:lpstr>
      <vt:lpstr>9_主题1</vt:lpstr>
      <vt:lpstr>10_主题1</vt:lpstr>
      <vt:lpstr>Equation</vt:lpstr>
      <vt:lpstr>Perceptual Quality Assessment Metric MS-SSIM</vt:lpstr>
      <vt:lpstr>Motivation</vt:lpstr>
      <vt:lpstr>SSIM &amp; MS-SSIM</vt:lpstr>
      <vt:lpstr>Performance comparison of different metrics </vt:lpstr>
      <vt:lpstr>A: BasketballDrill (original)</vt:lpstr>
      <vt:lpstr>B: BasketballDrill(34.980dB, 0.973363)</vt:lpstr>
      <vt:lpstr>C: BasketballDrill(34.640dB, 0.974801)</vt:lpstr>
      <vt:lpstr>A: BQSquare (original)</vt:lpstr>
      <vt:lpstr>B: BQSquare (32.502dB, 0.982089 )</vt:lpstr>
      <vt:lpstr>C: BQSquare (32.036dB, 0.985329 )</vt:lpstr>
      <vt:lpstr>A: RaceHorses (original)</vt:lpstr>
      <vt:lpstr>B: RaceHorses (27.309dB, 0.931476)</vt:lpstr>
      <vt:lpstr>C: RaceHorses (27.206dB, 0.934179)</vt:lpstr>
      <vt:lpstr>Suggestions</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Affine transform prediction for next generation video coding</dc:title>
  <dc:creator>Linsixin</dc:creator>
  <cp:lastModifiedBy>m00357881</cp:lastModifiedBy>
  <cp:revision>487</cp:revision>
  <dcterms:created xsi:type="dcterms:W3CDTF">2011-12-01T07:18:24Z</dcterms:created>
  <dcterms:modified xsi:type="dcterms:W3CDTF">2016-05-29T05:17:28Z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new_ms_pID_72543">
    <vt:lpwstr>(3)CuwUn5JfK7yhJg9mRyXgLBXeYPaH3D4Z0UygFMPIRcT7W0drvxOXivYE8YnWJff310x4nRj8
sDT4WpOlomUmbDyIUgxK2GEVFJZr3bJhELnWO0C9Dfzw7gtMgS3dFLkD1C2wzbsaRyo7lWi2
NF+J37hJfTrN/VgOVNj+nh+VzgisFPc09uGhy80Z//fgpqFcZEyH0oT5RhQ7L3GQADR7/IZf
5WwLRyKq+H1uBDsCIj</vt:lpwstr>
  </property>
  <property fmtid="{D5CDD505-2E9C-101B-9397-08002B2CF9AE}" pid="7" name="_new_ms_pID_725431">
    <vt:lpwstr>D4iqIUGS7OU8KwBN2z5IgI4vY/U/dBygliqkOhDs7f6a9BiJb6bT15
+izW3p3l3HK4sDQBco/bY3JoVY1L2ZcnDn4g94fD5XzPQ87Z4yhwTxrpWX4BtD6/IyTrDdo9
1gUrao9uiWT05oTYHam5Sjpp05+6pzTZiOtwLm/8rDH2vQyJ10gpLe/KnZCdfTweHLdy0ixD
iUtEPZdHovnUXdE2mwbNljTtdwvCY4WPqcg4</vt:lpwstr>
  </property>
  <property fmtid="{D5CDD505-2E9C-101B-9397-08002B2CF9AE}" pid="8" name="_new_ms_pID_725432">
    <vt:lpwstr>2eHXPn8SnATkQKhazUzuSCrPBSM6XqS8SgGJ
L8ZEJjxb4aNyOfbc2+iu15Dcxhbete4+T1FtAWgfg+vkjIM7lWNCYPTGbki90Y9IRpAO/SiE
lW5o/QNe9FjNILaPcH4J3uBBj1e/OtaYZWrlEZOCSiCnasHCxYg3IiLGHI5qZMkm</vt:lpwstr>
  </property>
  <property fmtid="{D5CDD505-2E9C-101B-9397-08002B2CF9AE}" pid="9" name="_readonly">
    <vt:lpwstr/>
  </property>
  <property fmtid="{D5CDD505-2E9C-101B-9397-08002B2CF9AE}" pid="10" name="_change">
    <vt:lpwstr/>
  </property>
  <property fmtid="{D5CDD505-2E9C-101B-9397-08002B2CF9AE}" pid="11" name="_full-control">
    <vt:lpwstr/>
  </property>
  <property fmtid="{D5CDD505-2E9C-101B-9397-08002B2CF9AE}" pid="12" name="sflag">
    <vt:lpwstr>1464239070</vt:lpwstr>
  </property>
</Properties>
</file>