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71" r:id="rId4"/>
    <p:sldId id="268" r:id="rId5"/>
    <p:sldId id="264" r:id="rId6"/>
    <p:sldId id="269" r:id="rId7"/>
    <p:sldId id="270" r:id="rId8"/>
  </p:sldIdLst>
  <p:sldSz cx="9144000" cy="6858000" type="screen4x3"/>
  <p:notesSz cx="6797675" cy="9926638"/>
  <p:embeddedFontLst>
    <p:embeddedFont>
      <p:font typeface="삼성고딕 M" panose="020B0604020202020204" charset="-127"/>
      <p:regular r:id="rId10"/>
    </p:embeddedFont>
    <p:embeddedFont>
      <p:font typeface="맑은 고딕" panose="020B0503020000020004" pitchFamily="34" charset="-127"/>
      <p:regular r:id="rId11"/>
      <p:bold r:id="rId1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24539" y="-1506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 algn="r"/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2016. Digital Media &amp; Communications R&amp;D Center.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483768" y="5085184"/>
            <a:ext cx="4032448" cy="1138773"/>
          </a:xfrm>
        </p:spPr>
        <p:txBody>
          <a:bodyPr/>
          <a:lstStyle/>
          <a:p>
            <a:pPr algn="ctr"/>
            <a:r>
              <a:rPr lang="en-US" sz="2000" dirty="0" smtClean="0"/>
              <a:t>JVET-C0026</a:t>
            </a:r>
          </a:p>
          <a:p>
            <a:pPr algn="ctr"/>
            <a:r>
              <a:rPr lang="en-US" sz="2000" dirty="0" smtClean="0"/>
              <a:t>S. Biplab Raut</a:t>
            </a:r>
          </a:p>
          <a:p>
            <a:pPr algn="ctr"/>
            <a:r>
              <a:rPr lang="en-US" sz="2000" dirty="0" smtClean="0"/>
              <a:t>Samsung R&amp;D Institute Bangalore, India</a:t>
            </a:r>
            <a:endParaRPr lang="en-US" sz="2000" dirty="0"/>
          </a:p>
        </p:txBody>
      </p:sp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611560" y="2780928"/>
            <a:ext cx="7772400" cy="1542033"/>
          </a:xfrm>
        </p:spPr>
        <p:txBody>
          <a:bodyPr/>
          <a:lstStyle/>
          <a:p>
            <a:r>
              <a:rPr lang="en-US" sz="3200" dirty="0" smtClean="0"/>
              <a:t>Tiles coding improvement for Inter pictures by improved merge list at tile boundaries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b="0" dirty="0" smtClean="0"/>
              <a:t>Tiles provide parallel coding capability by partitioning a picture into rectangular sections.</a:t>
            </a:r>
          </a:p>
          <a:p>
            <a:r>
              <a:rPr lang="en-US" sz="1600" b="0" dirty="0" smtClean="0"/>
              <a:t>Parallelism is achieved by disabling coding dependencies across tile boundaries.</a:t>
            </a:r>
          </a:p>
          <a:p>
            <a:r>
              <a:rPr lang="en-US" sz="1600" b="0" dirty="0" smtClean="0"/>
              <a:t>This makes merge mode less favourable at tile boundaries.</a:t>
            </a:r>
          </a:p>
          <a:p>
            <a:endParaRPr lang="en-US" sz="1600" b="0" dirty="0"/>
          </a:p>
          <a:p>
            <a:endParaRPr lang="en-US" sz="1600" b="0" dirty="0" smtClean="0"/>
          </a:p>
          <a:p>
            <a:endParaRPr lang="en-US" sz="1600" b="0" dirty="0"/>
          </a:p>
          <a:p>
            <a:endParaRPr lang="en-US" sz="1600" b="0" dirty="0" smtClean="0"/>
          </a:p>
          <a:p>
            <a:endParaRPr lang="en-US" sz="1600" b="0" dirty="0"/>
          </a:p>
          <a:p>
            <a:pPr marL="0" indent="0">
              <a:buNone/>
            </a:pPr>
            <a:endParaRPr lang="en-US" sz="1600" b="0" dirty="0" smtClean="0"/>
          </a:p>
          <a:p>
            <a:endParaRPr lang="en-US" sz="1600" b="0" dirty="0" smtClean="0"/>
          </a:p>
          <a:p>
            <a:endParaRPr lang="en-US" sz="1600" b="0" dirty="0" smtClean="0"/>
          </a:p>
          <a:p>
            <a:endParaRPr lang="en-US" sz="1600" b="0" dirty="0"/>
          </a:p>
          <a:p>
            <a:r>
              <a:rPr lang="en-US" sz="1600" b="0" dirty="0" smtClean="0"/>
              <a:t>In this contribution, a method is proposed to derive new temporal candidates for merge list</a:t>
            </a:r>
          </a:p>
          <a:p>
            <a:pPr marL="0" indent="0">
              <a:buNone/>
            </a:pPr>
            <a:r>
              <a:rPr lang="en-US" sz="1600" b="0" dirty="0"/>
              <a:t> </a:t>
            </a:r>
            <a:r>
              <a:rPr lang="en-US" sz="1600" b="0" dirty="0" smtClean="0"/>
              <a:t>    at tile boundaries that would benefit merge mode.</a:t>
            </a:r>
          </a:p>
          <a:p>
            <a:endParaRPr lang="en-US" sz="1600" b="0" dirty="0" smtClean="0"/>
          </a:p>
          <a:p>
            <a:endParaRPr lang="en-US" sz="1600" dirty="0" smtClean="0"/>
          </a:p>
          <a:p>
            <a:endParaRPr lang="en-US" sz="1600" b="0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grpSp>
        <p:nvGrpSpPr>
          <p:cNvPr id="1033" name="Group 1032"/>
          <p:cNvGrpSpPr/>
          <p:nvPr/>
        </p:nvGrpSpPr>
        <p:grpSpPr>
          <a:xfrm>
            <a:off x="1029769" y="2554287"/>
            <a:ext cx="7135298" cy="2570104"/>
            <a:chOff x="1029769" y="2554287"/>
            <a:chExt cx="7135298" cy="2570104"/>
          </a:xfrm>
        </p:grpSpPr>
        <p:grpSp>
          <p:nvGrpSpPr>
            <p:cNvPr id="14" name="Group 13"/>
            <p:cNvGrpSpPr/>
            <p:nvPr/>
          </p:nvGrpSpPr>
          <p:grpSpPr>
            <a:xfrm>
              <a:off x="3484546" y="3295591"/>
              <a:ext cx="2057400" cy="1828800"/>
              <a:chOff x="4572000" y="1600200"/>
              <a:chExt cx="2057400" cy="1828800"/>
            </a:xfrm>
          </p:grpSpPr>
          <p:graphicFrame>
            <p:nvGraphicFramePr>
              <p:cNvPr id="15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16148065"/>
                  </p:ext>
                </p:extLst>
              </p:nvPr>
            </p:nvGraphicFramePr>
            <p:xfrm>
              <a:off x="4572000" y="16002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1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66067723"/>
                  </p:ext>
                </p:extLst>
              </p:nvPr>
            </p:nvGraphicFramePr>
            <p:xfrm>
              <a:off x="5257800" y="16002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solidFill>
                              <a:srgbClr val="FFFF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solidFill>
                              <a:srgbClr val="FFFF0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17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22731351"/>
                  </p:ext>
                </p:extLst>
              </p:nvPr>
            </p:nvGraphicFramePr>
            <p:xfrm>
              <a:off x="5943600" y="16002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18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88907087"/>
                  </p:ext>
                </p:extLst>
              </p:nvPr>
            </p:nvGraphicFramePr>
            <p:xfrm>
              <a:off x="4572000" y="22098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19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71831240"/>
                  </p:ext>
                </p:extLst>
              </p:nvPr>
            </p:nvGraphicFramePr>
            <p:xfrm>
              <a:off x="5257800" y="22098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20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53715224"/>
                  </p:ext>
                </p:extLst>
              </p:nvPr>
            </p:nvGraphicFramePr>
            <p:xfrm>
              <a:off x="5943600" y="22098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21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192479417"/>
                  </p:ext>
                </p:extLst>
              </p:nvPr>
            </p:nvGraphicFramePr>
            <p:xfrm>
              <a:off x="4572000" y="28194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22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87649590"/>
                  </p:ext>
                </p:extLst>
              </p:nvPr>
            </p:nvGraphicFramePr>
            <p:xfrm>
              <a:off x="5257800" y="28194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  <p:graphicFrame>
            <p:nvGraphicFramePr>
              <p:cNvPr id="23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784034323"/>
                  </p:ext>
                </p:extLst>
              </p:nvPr>
            </p:nvGraphicFramePr>
            <p:xfrm>
              <a:off x="5943600" y="2819400"/>
              <a:ext cx="685800" cy="609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2900"/>
                    <a:gridCol w="3429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28575" cap="flat" cmpd="sng" algn="ctr">
                          <a:solidFill>
                            <a:srgbClr val="C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:endParaRPr lang="en-US" sz="1100" b="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73025" marR="7302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p:grpSp>
        <p:cxnSp>
          <p:nvCxnSpPr>
            <p:cNvPr id="6" name="Straight Arrow Connector 5"/>
            <p:cNvCxnSpPr>
              <a:stCxn id="23" idx="0"/>
            </p:cNvCxnSpPr>
            <p:nvPr/>
          </p:nvCxnSpPr>
          <p:spPr>
            <a:xfrm flipV="1">
              <a:off x="5199046" y="3595845"/>
              <a:ext cx="1453852" cy="91894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V="1">
              <a:off x="4856146" y="3439607"/>
              <a:ext cx="1796752" cy="31247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4155875" y="3377990"/>
              <a:ext cx="2497023" cy="61617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358742" y="2554287"/>
              <a:ext cx="168912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spatial neighbours </a:t>
              </a:r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unavailable across 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tile boundary</a:t>
              </a: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27502" y="3762454"/>
              <a:ext cx="151678" cy="332509"/>
            </a:xfrm>
            <a:custGeom>
              <a:avLst/>
              <a:gdLst>
                <a:gd name="connsiteX0" fmla="*/ 110115 w 151678"/>
                <a:gd name="connsiteY0" fmla="*/ 332509 h 332509"/>
                <a:gd name="connsiteX1" fmla="*/ 6205 w 151678"/>
                <a:gd name="connsiteY1" fmla="*/ 197427 h 332509"/>
                <a:gd name="connsiteX2" fmla="*/ 26987 w 151678"/>
                <a:gd name="connsiteY2" fmla="*/ 51954 h 332509"/>
                <a:gd name="connsiteX3" fmla="*/ 151678 w 151678"/>
                <a:gd name="connsiteY3" fmla="*/ 0 h 33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78" h="332509">
                  <a:moveTo>
                    <a:pt x="110115" y="332509"/>
                  </a:moveTo>
                  <a:cubicBezTo>
                    <a:pt x="65087" y="288347"/>
                    <a:pt x="20060" y="244186"/>
                    <a:pt x="6205" y="197427"/>
                  </a:cubicBezTo>
                  <a:cubicBezTo>
                    <a:pt x="-7650" y="150668"/>
                    <a:pt x="2742" y="84858"/>
                    <a:pt x="26987" y="51954"/>
                  </a:cubicBezTo>
                  <a:cubicBezTo>
                    <a:pt x="51232" y="19050"/>
                    <a:pt x="151678" y="0"/>
                    <a:pt x="151678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63644" y="3208565"/>
              <a:ext cx="384463" cy="169425"/>
            </a:xfrm>
            <a:custGeom>
              <a:avLst/>
              <a:gdLst>
                <a:gd name="connsiteX0" fmla="*/ 384463 w 384463"/>
                <a:gd name="connsiteY0" fmla="*/ 169425 h 169425"/>
                <a:gd name="connsiteX1" fmla="*/ 270163 w 384463"/>
                <a:gd name="connsiteY1" fmla="*/ 23952 h 169425"/>
                <a:gd name="connsiteX2" fmla="*/ 124691 w 384463"/>
                <a:gd name="connsiteY2" fmla="*/ 13561 h 169425"/>
                <a:gd name="connsiteX3" fmla="*/ 0 w 384463"/>
                <a:gd name="connsiteY3" fmla="*/ 159034 h 16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463" h="169425">
                  <a:moveTo>
                    <a:pt x="384463" y="169425"/>
                  </a:moveTo>
                  <a:cubicBezTo>
                    <a:pt x="348960" y="109677"/>
                    <a:pt x="313458" y="49929"/>
                    <a:pt x="270163" y="23952"/>
                  </a:cubicBezTo>
                  <a:cubicBezTo>
                    <a:pt x="226868" y="-2025"/>
                    <a:pt x="169718" y="-8953"/>
                    <a:pt x="124691" y="13561"/>
                  </a:cubicBezTo>
                  <a:cubicBezTo>
                    <a:pt x="79664" y="36075"/>
                    <a:pt x="0" y="159034"/>
                    <a:pt x="0" y="15903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162307" y="3808178"/>
              <a:ext cx="216024" cy="191197"/>
              <a:chOff x="2267744" y="3798912"/>
              <a:chExt cx="216024" cy="191197"/>
            </a:xfrm>
          </p:grpSpPr>
          <p:cxnSp>
            <p:nvCxnSpPr>
              <p:cNvPr id="47" name="Straight Connector 46"/>
              <p:cNvCxnSpPr/>
              <p:nvPr/>
            </p:nvCxnSpPr>
            <p:spPr>
              <a:xfrm>
                <a:off x="2267744" y="3823855"/>
                <a:ext cx="216024" cy="166254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2267744" y="3798912"/>
                <a:ext cx="216024" cy="191197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/>
            <p:cNvGrpSpPr/>
            <p:nvPr/>
          </p:nvGrpSpPr>
          <p:grpSpPr>
            <a:xfrm>
              <a:off x="4047863" y="3014155"/>
              <a:ext cx="216024" cy="191197"/>
              <a:chOff x="2267744" y="3798912"/>
              <a:chExt cx="216024" cy="191197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>
                <a:off x="2267744" y="3823855"/>
                <a:ext cx="216024" cy="166254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2267744" y="3798912"/>
                <a:ext cx="216024" cy="191197"/>
              </a:xfrm>
              <a:prstGeom prst="line">
                <a:avLst/>
              </a:prstGeom>
              <a:ln w="158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Box 56"/>
            <p:cNvSpPr txBox="1"/>
            <p:nvPr/>
          </p:nvSpPr>
          <p:spPr>
            <a:xfrm>
              <a:off x="1029769" y="3559376"/>
              <a:ext cx="21325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motion vector prediction is not possible across </a:t>
              </a:r>
              <a:endParaRPr lang="en-US" sz="14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tile 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boundary</a:t>
              </a:r>
            </a:p>
          </p:txBody>
        </p:sp>
        <p:cxnSp>
          <p:nvCxnSpPr>
            <p:cNvPr id="67" name="Straight Arrow Connector 66"/>
            <p:cNvCxnSpPr>
              <a:stCxn id="20" idx="0"/>
            </p:cNvCxnSpPr>
            <p:nvPr/>
          </p:nvCxnSpPr>
          <p:spPr>
            <a:xfrm flipV="1">
              <a:off x="5199046" y="3534444"/>
              <a:ext cx="1453852" cy="370747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6652899" y="3315003"/>
              <a:ext cx="1512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Tile boundaries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375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b="0" dirty="0" smtClean="0"/>
              <a:t>New temporal merge candidates derivation at tile boundaries of Inter picture</a:t>
            </a:r>
          </a:p>
          <a:p>
            <a:pPr lvl="1"/>
            <a:r>
              <a:rPr lang="en-CA" dirty="0" smtClean="0"/>
              <a:t>Method applies to PUs with any unavailable spatial neighbours </a:t>
            </a:r>
            <a:r>
              <a:rPr lang="en-CA" dirty="0"/>
              <a:t>A1, B1, B0, A0, </a:t>
            </a:r>
            <a:r>
              <a:rPr lang="en-CA" dirty="0" smtClean="0"/>
              <a:t>B2</a:t>
            </a:r>
          </a:p>
          <a:p>
            <a:pPr lvl="1"/>
            <a:r>
              <a:rPr lang="en-CA" b="0" dirty="0" smtClean="0"/>
              <a:t>Reference picture </a:t>
            </a:r>
            <a:r>
              <a:rPr lang="en-CA" dirty="0" smtClean="0"/>
              <a:t>with “collocated_ref_idx</a:t>
            </a:r>
            <a:r>
              <a:rPr lang="en-CA" dirty="0"/>
              <a:t>” </a:t>
            </a:r>
            <a:r>
              <a:rPr lang="en-CA" dirty="0" smtClean="0"/>
              <a:t>as </a:t>
            </a:r>
            <a:r>
              <a:rPr lang="en-CA" dirty="0" err="1" smtClean="0"/>
              <a:t>ref_idx</a:t>
            </a:r>
            <a:r>
              <a:rPr lang="en-CA" dirty="0" smtClean="0"/>
              <a:t> is used</a:t>
            </a:r>
          </a:p>
          <a:p>
            <a:pPr lvl="2"/>
            <a:r>
              <a:rPr lang="en-CA" dirty="0" smtClean="0"/>
              <a:t>Reference picture shall store motion information at minimum NxN block level</a:t>
            </a:r>
          </a:p>
          <a:p>
            <a:pPr lvl="1"/>
            <a:r>
              <a:rPr lang="en-CA" dirty="0" smtClean="0"/>
              <a:t>Collocated </a:t>
            </a:r>
            <a:r>
              <a:rPr lang="en-CA" dirty="0"/>
              <a:t>blocks </a:t>
            </a:r>
            <a:r>
              <a:rPr lang="en-CA" dirty="0" smtClean="0"/>
              <a:t>corresponding </a:t>
            </a:r>
            <a:r>
              <a:rPr lang="en-CA" dirty="0"/>
              <a:t>to </a:t>
            </a:r>
            <a:r>
              <a:rPr lang="en-CA" dirty="0" smtClean="0"/>
              <a:t>unavailable </a:t>
            </a:r>
            <a:r>
              <a:rPr lang="en-CA" dirty="0"/>
              <a:t>spatial </a:t>
            </a:r>
            <a:r>
              <a:rPr lang="en-CA" dirty="0" smtClean="0"/>
              <a:t>neighbours are fetched</a:t>
            </a:r>
          </a:p>
          <a:p>
            <a:pPr lvl="1"/>
            <a:r>
              <a:rPr lang="en-CA" b="0" dirty="0" smtClean="0"/>
              <a:t>New temporal merge candidates are derived from the collocated blocks</a:t>
            </a:r>
            <a:endParaRPr lang="en-US" b="0" dirty="0" smtClean="0"/>
          </a:p>
          <a:p>
            <a:endParaRPr lang="en-US" dirty="0" smtClean="0"/>
          </a:p>
          <a:p>
            <a:endParaRPr lang="en-US" b="0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Merge List Modification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640871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96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4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9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b="0" dirty="0" smtClean="0"/>
              <a:t>Merge List is modified with proposed order </a:t>
            </a:r>
            <a:r>
              <a:rPr lang="en-US" b="0" dirty="0"/>
              <a:t>of  </a:t>
            </a:r>
            <a:r>
              <a:rPr lang="en-US" b="0" dirty="0" smtClean="0"/>
              <a:t>new </a:t>
            </a:r>
            <a:r>
              <a:rPr lang="en-US" b="0" dirty="0"/>
              <a:t>temporal merge </a:t>
            </a:r>
            <a:r>
              <a:rPr lang="en-US" b="0" dirty="0" smtClean="0"/>
              <a:t>candidates</a:t>
            </a:r>
            <a:endParaRPr lang="en-US" dirty="0"/>
          </a:p>
          <a:p>
            <a:pPr lvl="1"/>
            <a:r>
              <a:rPr lang="en-CA" dirty="0"/>
              <a:t>Add </a:t>
            </a:r>
            <a:r>
              <a:rPr lang="en-CA" dirty="0" smtClean="0"/>
              <a:t>already available merge candidates to merge list in defined order</a:t>
            </a:r>
          </a:p>
          <a:p>
            <a:pPr lvl="1"/>
            <a:r>
              <a:rPr lang="en-CA" dirty="0"/>
              <a:t>Append </a:t>
            </a:r>
            <a:r>
              <a:rPr lang="en-CA" dirty="0" smtClean="0"/>
              <a:t>new </a:t>
            </a:r>
            <a:r>
              <a:rPr lang="en-CA" dirty="0"/>
              <a:t>temporal candidates at the end of merge </a:t>
            </a:r>
            <a:r>
              <a:rPr lang="en-CA" dirty="0" smtClean="0"/>
              <a:t>list</a:t>
            </a:r>
          </a:p>
          <a:p>
            <a:pPr lvl="1"/>
            <a:r>
              <a:rPr lang="en-CA" dirty="0" smtClean="0"/>
              <a:t>Merge List inclusive of </a:t>
            </a:r>
            <a:r>
              <a:rPr lang="en-CA" dirty="0"/>
              <a:t>the new </a:t>
            </a:r>
            <a:r>
              <a:rPr lang="en-CA" dirty="0" smtClean="0"/>
              <a:t>temporal candidates is used to find </a:t>
            </a:r>
            <a:r>
              <a:rPr lang="en-CA" dirty="0"/>
              <a:t>best merge </a:t>
            </a:r>
            <a:r>
              <a:rPr lang="en-CA" dirty="0" smtClean="0"/>
              <a:t>candidate</a:t>
            </a:r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pPr marL="304800" lvl="1" indent="0">
              <a:buNone/>
            </a:pPr>
            <a:r>
              <a:rPr lang="en-CA" dirty="0" smtClean="0"/>
              <a:t>    	Modified Merge List at tile boundaries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Merge </a:t>
            </a:r>
            <a:r>
              <a:rPr lang="en-US" dirty="0"/>
              <a:t>List </a:t>
            </a:r>
            <a:r>
              <a:rPr lang="en-US" dirty="0" smtClean="0"/>
              <a:t>Modification</a:t>
            </a:r>
            <a:endParaRPr lang="en-US" dirty="0"/>
          </a:p>
        </p:txBody>
      </p:sp>
      <p:pic>
        <p:nvPicPr>
          <p:cNvPr id="36" name="그림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952" y="2564904"/>
            <a:ext cx="45365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178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5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9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dirty="0"/>
              <a:t>on </a:t>
            </a:r>
            <a:r>
              <a:rPr lang="en-US" dirty="0" smtClean="0"/>
              <a:t>JEM1.0 </a:t>
            </a:r>
            <a:r>
              <a:rPr lang="en-US" dirty="0"/>
              <a:t>with 4 </a:t>
            </a:r>
            <a:r>
              <a:rPr lang="en-US" dirty="0" smtClean="0"/>
              <a:t>tiles: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Results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38" y="1340768"/>
            <a:ext cx="560415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29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9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/>
              <a:t>Results on </a:t>
            </a:r>
            <a:r>
              <a:rPr lang="en-US" dirty="0" smtClean="0"/>
              <a:t>JEM2.0 </a:t>
            </a:r>
            <a:r>
              <a:rPr lang="en-US" dirty="0"/>
              <a:t>with 4 tiles :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Results</a:t>
            </a: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76845"/>
            <a:ext cx="5472608" cy="499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77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9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A modification for merge list derivation is proposed at tile boundaries to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improve tiles coding of Inter pictures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CA" dirty="0" smtClean="0"/>
          </a:p>
          <a:p>
            <a:r>
              <a:rPr lang="en-CA" dirty="0" smtClean="0"/>
              <a:t>Improvement </a:t>
            </a:r>
            <a:r>
              <a:rPr lang="en-CA" dirty="0"/>
              <a:t>of </a:t>
            </a:r>
            <a:r>
              <a:rPr lang="en-CA" dirty="0" smtClean="0"/>
              <a:t>-0.06</a:t>
            </a:r>
            <a:r>
              <a:rPr lang="en-CA" dirty="0"/>
              <a:t>% </a:t>
            </a:r>
            <a:r>
              <a:rPr lang="en-CA" dirty="0" smtClean="0"/>
              <a:t>reported </a:t>
            </a:r>
            <a:r>
              <a:rPr lang="en-CA" dirty="0"/>
              <a:t>for </a:t>
            </a:r>
            <a:r>
              <a:rPr lang="en-CA" dirty="0" smtClean="0"/>
              <a:t>LDB and LDP </a:t>
            </a:r>
            <a:r>
              <a:rPr lang="en-CA" dirty="0" smtClean="0"/>
              <a:t>on JEM1.0 with 4 tiles</a:t>
            </a:r>
          </a:p>
          <a:p>
            <a:r>
              <a:rPr lang="en-CA" dirty="0"/>
              <a:t>Improvement of -</a:t>
            </a:r>
            <a:r>
              <a:rPr lang="en-CA" dirty="0" smtClean="0"/>
              <a:t>0.02% and -0.04% </a:t>
            </a:r>
            <a:r>
              <a:rPr lang="en-CA" dirty="0"/>
              <a:t>reported for </a:t>
            </a:r>
            <a:r>
              <a:rPr lang="en-CA" dirty="0" smtClean="0"/>
              <a:t>LDP and LDP </a:t>
            </a:r>
            <a:r>
              <a:rPr lang="en-CA" dirty="0"/>
              <a:t>on </a:t>
            </a:r>
            <a:r>
              <a:rPr lang="en-CA" dirty="0" smtClean="0"/>
              <a:t>JEM2.0 </a:t>
            </a:r>
          </a:p>
          <a:p>
            <a:pPr marL="0" indent="0">
              <a:buNone/>
            </a:pPr>
            <a:r>
              <a:rPr lang="en-CA" dirty="0"/>
              <a:t> </a:t>
            </a:r>
            <a:r>
              <a:rPr lang="en-CA" dirty="0" smtClean="0"/>
              <a:t>   </a:t>
            </a:r>
            <a:r>
              <a:rPr lang="en-CA" dirty="0" smtClean="0"/>
              <a:t>with </a:t>
            </a:r>
            <a:r>
              <a:rPr lang="en-CA" dirty="0"/>
              <a:t>4 tiles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/>
              <a:t>This </a:t>
            </a:r>
            <a:r>
              <a:rPr lang="en-CA" dirty="0" smtClean="0"/>
              <a:t>proposal </a:t>
            </a:r>
            <a:r>
              <a:rPr lang="en-CA" dirty="0"/>
              <a:t>can be further </a:t>
            </a:r>
            <a:r>
              <a:rPr lang="en-CA" dirty="0" smtClean="0"/>
              <a:t>explored </a:t>
            </a:r>
            <a:r>
              <a:rPr lang="en-CA" dirty="0"/>
              <a:t>by JVET for its potential adoption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</TotalTime>
  <Words>327</Words>
  <Application>Microsoft Office PowerPoint</Application>
  <PresentationFormat>On-screen Show (4:3)</PresentationFormat>
  <Paragraphs>86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삼성긴고딕OTF ExtraBold</vt:lpstr>
      <vt:lpstr>Times New Roman</vt:lpstr>
      <vt:lpstr>삼성긴고딕OTF Regular</vt:lpstr>
      <vt:lpstr>삼성고딕 M</vt:lpstr>
      <vt:lpstr>맑은 고딕</vt:lpstr>
      <vt:lpstr>Office 테마</vt:lpstr>
      <vt:lpstr>Tiles coding improvement for Inter pictures by improved merge list at tile boundaries</vt:lpstr>
      <vt:lpstr>Introduction</vt:lpstr>
      <vt:lpstr>Proposed Merge List Modification</vt:lpstr>
      <vt:lpstr>Proposed Merge List Modification</vt:lpstr>
      <vt:lpstr>Objective Results</vt:lpstr>
      <vt:lpstr>Objective Results</vt:lpstr>
      <vt:lpstr>Conclusion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S Biplab Raut (10584785)</cp:lastModifiedBy>
  <cp:revision>191</cp:revision>
  <cp:lastPrinted>2015-01-22T05:00:55Z</cp:lastPrinted>
  <dcterms:created xsi:type="dcterms:W3CDTF">2014-11-11T07:34:02Z</dcterms:created>
  <dcterms:modified xsi:type="dcterms:W3CDTF">2016-05-24T12:27:43Z</dcterms:modified>
</cp:coreProperties>
</file>