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5" r:id="rId2"/>
    <p:sldId id="272" r:id="rId3"/>
    <p:sldId id="278" r:id="rId4"/>
    <p:sldId id="279" r:id="rId5"/>
    <p:sldId id="288" r:id="rId6"/>
    <p:sldId id="281" r:id="rId7"/>
    <p:sldId id="28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32" autoAdjust="0"/>
    <p:restoredTop sz="94194" autoAdjust="0"/>
  </p:normalViewPr>
  <p:slideViewPr>
    <p:cSldViewPr snapToGrid="0">
      <p:cViewPr varScale="1">
        <p:scale>
          <a:sx n="88" d="100"/>
          <a:sy n="88" d="100"/>
        </p:scale>
        <p:origin x="117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35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65745" cy="2387600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JVET-B0058 – Modifications on Merge Candidate Derivation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Wei-Jung Chien, </a:t>
            </a:r>
            <a:r>
              <a:rPr lang="en-CA" dirty="0" err="1" smtClean="0"/>
              <a:t>Jianle</a:t>
            </a:r>
            <a:r>
              <a:rPr lang="en-CA" dirty="0" smtClean="0"/>
              <a:t> Chen, </a:t>
            </a:r>
            <a:r>
              <a:rPr lang="en-CA" dirty="0" err="1" smtClean="0"/>
              <a:t>Sungwon</a:t>
            </a:r>
            <a:r>
              <a:rPr lang="en-CA" dirty="0" smtClean="0"/>
              <a:t> </a:t>
            </a:r>
            <a:r>
              <a:rPr lang="en-CA" dirty="0"/>
              <a:t>Lee, Marta </a:t>
            </a:r>
            <a:r>
              <a:rPr lang="en-CA" dirty="0" err="1"/>
              <a:t>Karczewicz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34" y="-142213"/>
            <a:ext cx="10515600" cy="112897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Modifications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84" y="645244"/>
            <a:ext cx="11163300" cy="5249546"/>
          </a:xfrm>
        </p:spPr>
        <p:txBody>
          <a:bodyPr>
            <a:noAutofit/>
          </a:bodyPr>
          <a:lstStyle/>
          <a:p>
            <a:r>
              <a:rPr lang="en-CA" sz="2400" dirty="0" smtClean="0"/>
              <a:t>Motion storage and merge candidate accuracy</a:t>
            </a:r>
          </a:p>
          <a:p>
            <a:pPr lvl="1"/>
            <a:r>
              <a:rPr lang="en-CA" sz="2000" dirty="0" smtClean="0"/>
              <a:t>Increase from 1/8 </a:t>
            </a:r>
            <a:r>
              <a:rPr lang="en-CA" sz="2000" dirty="0" err="1" smtClean="0"/>
              <a:t>pel</a:t>
            </a:r>
            <a:r>
              <a:rPr lang="en-CA" sz="2000" dirty="0" smtClean="0"/>
              <a:t> to 1/16 </a:t>
            </a:r>
            <a:r>
              <a:rPr lang="en-CA" sz="2000" dirty="0" err="1" smtClean="0"/>
              <a:t>pel</a:t>
            </a:r>
            <a:r>
              <a:rPr lang="en-CA" sz="2000" dirty="0" smtClean="0"/>
              <a:t> </a:t>
            </a:r>
          </a:p>
          <a:p>
            <a:r>
              <a:rPr lang="en-CA" sz="2400" dirty="0" smtClean="0"/>
              <a:t>Pruning </a:t>
            </a:r>
          </a:p>
          <a:p>
            <a:pPr lvl="1"/>
            <a:r>
              <a:rPr lang="en-CA" sz="2000" dirty="0" smtClean="0"/>
              <a:t>Use POC instead of </a:t>
            </a:r>
            <a:r>
              <a:rPr lang="en-CA" sz="2000" dirty="0" err="1" smtClean="0"/>
              <a:t>RefIdx</a:t>
            </a:r>
            <a:r>
              <a:rPr lang="en-CA" sz="2000" dirty="0" smtClean="0"/>
              <a:t> when comparing two merge candidates</a:t>
            </a:r>
          </a:p>
          <a:p>
            <a:pPr lvl="1"/>
            <a:r>
              <a:rPr lang="en-CA" sz="2000" dirty="0" smtClean="0"/>
              <a:t>Combined bi-predictive and Zero motion vector merge candidates are pruned</a:t>
            </a:r>
          </a:p>
          <a:p>
            <a:pPr lvl="1"/>
            <a:r>
              <a:rPr lang="en-CA" sz="2000" dirty="0" smtClean="0"/>
              <a:t>ATMVP is pruned when all sub-PU motion vectors are identical</a:t>
            </a:r>
          </a:p>
          <a:p>
            <a:r>
              <a:rPr lang="en-CA" sz="2400" dirty="0" smtClean="0"/>
              <a:t>ATMVP simplification</a:t>
            </a:r>
          </a:p>
          <a:p>
            <a:pPr lvl="1"/>
            <a:r>
              <a:rPr lang="en-CA" sz="2000" dirty="0"/>
              <a:t>Use the first merge </a:t>
            </a:r>
            <a:r>
              <a:rPr lang="en-CA" sz="2000" dirty="0" smtClean="0"/>
              <a:t>candidate to </a:t>
            </a:r>
            <a:r>
              <a:rPr lang="en-CA" sz="2000" dirty="0"/>
              <a:t>determine where to fetch the temporal motion vector</a:t>
            </a:r>
            <a:endParaRPr lang="en-CA" sz="2000" dirty="0" smtClean="0"/>
          </a:p>
          <a:p>
            <a:pPr lvl="2"/>
            <a:r>
              <a:rPr lang="en-CA" dirty="0" smtClean="0"/>
              <a:t>Remove neighboring blocks scan  </a:t>
            </a:r>
          </a:p>
          <a:p>
            <a:pPr lvl="1"/>
            <a:r>
              <a:rPr lang="en-CA" sz="2000" dirty="0" smtClean="0"/>
              <a:t>More aligned sub-PU temporal </a:t>
            </a:r>
            <a:r>
              <a:rPr lang="en-CA" sz="2000" dirty="0"/>
              <a:t>motion vector </a:t>
            </a:r>
            <a:r>
              <a:rPr lang="en-CA" sz="2000" dirty="0" smtClean="0"/>
              <a:t>derivation </a:t>
            </a:r>
          </a:p>
          <a:p>
            <a:pPr lvl="2"/>
            <a:r>
              <a:rPr lang="en-CA" dirty="0" smtClean="0"/>
              <a:t>Disallow mirror motion derivation, when</a:t>
            </a:r>
          </a:p>
          <a:p>
            <a:pPr marL="914400" lvl="2" indent="0">
              <a:buNone/>
            </a:pPr>
            <a:r>
              <a:rPr lang="en-CA" dirty="0" smtClean="0"/>
              <a:t>    Temporal motion vector is from co-located reference picture</a:t>
            </a:r>
          </a:p>
          <a:p>
            <a:pPr marL="914400" lvl="2" indent="0">
              <a:buNone/>
            </a:pPr>
            <a:r>
              <a:rPr lang="en-CA" dirty="0" smtClean="0"/>
              <a:t>    or LDC flag is on (i.e. no future frames in  both reference lists)</a:t>
            </a:r>
            <a:endParaRPr lang="en-CA" dirty="0"/>
          </a:p>
          <a:p>
            <a:r>
              <a:rPr lang="en-CA" sz="2400" dirty="0" smtClean="0"/>
              <a:t>SPMVP </a:t>
            </a:r>
            <a:r>
              <a:rPr lang="en-CA" sz="2400" dirty="0"/>
              <a:t>derivation</a:t>
            </a:r>
            <a:endParaRPr lang="en-CA" sz="2400" dirty="0" smtClean="0"/>
          </a:p>
          <a:p>
            <a:pPr lvl="1"/>
            <a:r>
              <a:rPr lang="en-CA" sz="2000" dirty="0"/>
              <a:t>Derive sub-PU motion information from 2 spatial neighbors </a:t>
            </a:r>
            <a:endParaRPr lang="en-CA" sz="2000" dirty="0" smtClean="0"/>
          </a:p>
          <a:p>
            <a:pPr marL="457200" lvl="1" indent="0">
              <a:buNone/>
            </a:pPr>
            <a:r>
              <a:rPr lang="en-CA" sz="2000" dirty="0" smtClean="0"/>
              <a:t>    and </a:t>
            </a:r>
            <a:r>
              <a:rPr lang="en-CA" sz="2000" dirty="0"/>
              <a:t>2 temporal neighbors</a:t>
            </a:r>
          </a:p>
          <a:p>
            <a:endParaRPr lang="en-CA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324" y="4245177"/>
            <a:ext cx="2045148" cy="20451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864" y="4245177"/>
            <a:ext cx="2048090" cy="204809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8142689" y="5267751"/>
            <a:ext cx="618939" cy="0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081276" y="4372927"/>
            <a:ext cx="0" cy="683509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9090298" y="5420151"/>
            <a:ext cx="517635" cy="552215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1229871" y="5420151"/>
            <a:ext cx="0" cy="552215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0390436" y="5385729"/>
            <a:ext cx="618939" cy="0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1229871" y="5385729"/>
            <a:ext cx="550527" cy="0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1229871" y="4372927"/>
            <a:ext cx="0" cy="683509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302109" y="6426258"/>
            <a:ext cx="181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JEM-1.0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0419302" y="6437894"/>
            <a:ext cx="181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15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242" y="-12498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 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37242" y="5510789"/>
            <a:ext cx="378154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HM-16.6</a:t>
            </a:r>
            <a:r>
              <a:rPr lang="en-US" sz="2000" dirty="0" smtClean="0"/>
              <a:t>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ATMVP enabled</a:t>
            </a:r>
            <a:r>
              <a:rPr lang="en-US" sz="2000" dirty="0"/>
              <a:t>.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42269"/>
              </p:ext>
            </p:extLst>
          </p:nvPr>
        </p:nvGraphicFramePr>
        <p:xfrm>
          <a:off x="9270" y="1200575"/>
          <a:ext cx="6248311" cy="4153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408"/>
                <a:gridCol w="581447"/>
                <a:gridCol w="608284"/>
                <a:gridCol w="592555"/>
                <a:gridCol w="605928"/>
                <a:gridCol w="583894"/>
                <a:gridCol w="561860"/>
                <a:gridCol w="562563"/>
                <a:gridCol w="592329"/>
                <a:gridCol w="762043"/>
              </a:tblGrid>
              <a:tr h="35473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RA Main10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LDB Main 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LDP Main10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903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U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U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U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A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-1.5%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-1.2%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-2.0%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-3.3%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-3.0%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-1.7%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-1.7%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-2.0%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Enc Time[%]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Dec Time[%]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901209"/>
              </p:ext>
            </p:extLst>
          </p:nvPr>
        </p:nvGraphicFramePr>
        <p:xfrm>
          <a:off x="6284814" y="1200575"/>
          <a:ext cx="5907187" cy="4153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482"/>
                <a:gridCol w="563466"/>
                <a:gridCol w="574514"/>
                <a:gridCol w="563466"/>
                <a:gridCol w="578190"/>
                <a:gridCol w="555702"/>
                <a:gridCol w="567555"/>
                <a:gridCol w="563933"/>
                <a:gridCol w="567753"/>
                <a:gridCol w="577126"/>
              </a:tblGrid>
              <a:tr h="359128">
                <a:tc rowSpan="2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 Main10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LDB Main 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 Main10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574">
                <a:tc vMerge="1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574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Time[%]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Time[%]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89594" y="5510788"/>
            <a:ext cx="422558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HM-16.6</a:t>
            </a:r>
            <a:r>
              <a:rPr lang="en-US" sz="2000" dirty="0" smtClean="0"/>
              <a:t>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ATMVP enabled and </a:t>
            </a:r>
          </a:p>
          <a:p>
            <a:pPr lvl="0"/>
            <a:r>
              <a:rPr lang="en-US" sz="2000" dirty="0" smtClean="0"/>
              <a:t>the proposed modification.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680" y="5797227"/>
            <a:ext cx="440370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JEM-1.0</a:t>
            </a:r>
            <a:r>
              <a:rPr lang="en-US" sz="2000" dirty="0" smtClean="0"/>
              <a:t>.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the </a:t>
            </a:r>
            <a:r>
              <a:rPr lang="en-US" sz="2000" dirty="0"/>
              <a:t>proposed </a:t>
            </a:r>
            <a:r>
              <a:rPr lang="en-US" sz="2000" dirty="0" smtClean="0"/>
              <a:t>method</a:t>
            </a:r>
            <a:endParaRPr lang="en-US" sz="2000" dirty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45736"/>
              </p:ext>
            </p:extLst>
          </p:nvPr>
        </p:nvGraphicFramePr>
        <p:xfrm>
          <a:off x="1641512" y="1707617"/>
          <a:ext cx="8097399" cy="3690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5826"/>
                <a:gridCol w="736978"/>
                <a:gridCol w="757553"/>
                <a:gridCol w="757553"/>
                <a:gridCol w="673380"/>
                <a:gridCol w="776257"/>
                <a:gridCol w="738848"/>
                <a:gridCol w="841725"/>
                <a:gridCol w="793093"/>
                <a:gridCol w="806186"/>
              </a:tblGrid>
              <a:tr h="315193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RA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LDB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LDP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4894">
                <a:tc>
                  <a:txBody>
                    <a:bodyPr/>
                    <a:lstStyle/>
                    <a:p>
                      <a:pPr algn="ctr"/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-1.0%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-1.0%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-0.7%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-0.5%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-0.6%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-0.3%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Enc</a:t>
                      </a: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Time[%]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07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421484"/>
              </p:ext>
            </p:extLst>
          </p:nvPr>
        </p:nvGraphicFramePr>
        <p:xfrm>
          <a:off x="126998" y="1707617"/>
          <a:ext cx="11064877" cy="3310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6111"/>
                <a:gridCol w="3333649"/>
                <a:gridCol w="745013"/>
                <a:gridCol w="745013"/>
                <a:gridCol w="745013"/>
                <a:gridCol w="745013"/>
                <a:gridCol w="745013"/>
                <a:gridCol w="745013"/>
                <a:gridCol w="745013"/>
                <a:gridCol w="745013"/>
                <a:gridCol w="745013"/>
              </a:tblGrid>
              <a:tr h="315193">
                <a:tc gridSpan="2"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RA </a:t>
                      </a:r>
                      <a:r>
                        <a:rPr lang="en-US" sz="1600" b="1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MAIN10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LDB </a:t>
                      </a:r>
                      <a:r>
                        <a:rPr lang="en-US" sz="1600" b="1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MAIN10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LDP </a:t>
                      </a:r>
                      <a:r>
                        <a:rPr lang="en-US" sz="1600" b="1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MAIN10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489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Anchor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Test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 rowSpan="3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HM16.6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HPMV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 vMerge="1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ATMVP (as in JEM1.0)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 vMerge="1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ATMVP (as in JEM1.0) + HPMV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 gridSpan="11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070">
                <a:tc gridSpan="2"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RA JVET10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LDB JVET10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LDP JVET10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07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Anchor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Test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JEM-1.0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HPMV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4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680" y="0"/>
            <a:ext cx="10515600" cy="1325563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82266" y="6203670"/>
            <a:ext cx="843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/>
              <a:t>HPMV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146" y="950319"/>
            <a:ext cx="2771497" cy="52533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132" y="950312"/>
            <a:ext cx="2771497" cy="52533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7860" y="950311"/>
            <a:ext cx="2771497" cy="52533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210825" y="6203670"/>
            <a:ext cx="937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/>
              <a:t>ATMVP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69281" y="6219068"/>
            <a:ext cx="183973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/>
              <a:t>ATMVP + HPMV</a:t>
            </a:r>
            <a:endParaRPr lang="en-US" sz="2000" dirty="0"/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65" y="950316"/>
            <a:ext cx="861651" cy="52533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9117" y="950309"/>
            <a:ext cx="861651" cy="52533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1080" y="950309"/>
            <a:ext cx="861651" cy="525336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838488" y="6526844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Anchor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HM16.6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60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14347" y="5563783"/>
            <a:ext cx="238616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JEM-1.0</a:t>
            </a:r>
            <a:r>
              <a:rPr lang="en-US" sz="2000" dirty="0" smtClean="0"/>
              <a:t>.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JEM1.0 + HPMV</a:t>
            </a:r>
            <a:endParaRPr lang="en-US" sz="2000" dirty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00534"/>
              </p:ext>
            </p:extLst>
          </p:nvPr>
        </p:nvGraphicFramePr>
        <p:xfrm>
          <a:off x="1641512" y="1707617"/>
          <a:ext cx="8097399" cy="3690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5826"/>
                <a:gridCol w="736978"/>
                <a:gridCol w="757553"/>
                <a:gridCol w="757553"/>
                <a:gridCol w="673380"/>
                <a:gridCol w="776257"/>
                <a:gridCol w="738848"/>
                <a:gridCol w="841725"/>
                <a:gridCol w="793093"/>
                <a:gridCol w="806186"/>
              </a:tblGrid>
              <a:tr h="315193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RA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LDB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LDP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4894">
                <a:tc>
                  <a:txBody>
                    <a:bodyPr/>
                    <a:lstStyle/>
                    <a:p>
                      <a:pPr algn="ctr"/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-0.1%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-0.3%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0.1%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-0.5%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-0.6%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1.3%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-1.1%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r>
                        <a:rPr lang="en-US" sz="1600" dirty="0" smtClean="0">
                          <a:effectLst/>
                        </a:rPr>
                        <a:t>0.9%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Enc</a:t>
                      </a: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Time[%]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102%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103%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102%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106%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110%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105%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57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5893</TotalTime>
  <Words>1049</Words>
  <Application>Microsoft Office PowerPoint</Application>
  <PresentationFormat>Widescreen</PresentationFormat>
  <Paragraphs>424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Malgun Gothic</vt:lpstr>
      <vt:lpstr>Arial</vt:lpstr>
      <vt:lpstr>Calibri</vt:lpstr>
      <vt:lpstr>Calibri Light</vt:lpstr>
      <vt:lpstr>Times New Roman</vt:lpstr>
      <vt:lpstr>Office Theme</vt:lpstr>
      <vt:lpstr>JVET-B0058 – Modifications on Merge Candidate Derivation</vt:lpstr>
      <vt:lpstr>Modifications</vt:lpstr>
      <vt:lpstr>Results </vt:lpstr>
      <vt:lpstr>Results </vt:lpstr>
      <vt:lpstr>Results </vt:lpstr>
      <vt:lpstr>Results </vt:lpstr>
      <vt:lpstr>Results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Lee, Sungwon</cp:lastModifiedBy>
  <cp:revision>206</cp:revision>
  <dcterms:created xsi:type="dcterms:W3CDTF">2015-02-09T09:49:06Z</dcterms:created>
  <dcterms:modified xsi:type="dcterms:W3CDTF">2016-02-23T18:10:41Z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147042052</vt:i4>
  </property>
  <property fmtid="{D5CDD505-2E9C-101B-9397-08002B2CF9AE}" pid="3" name="_NewReviewCycle">
    <vt:lpwstr/>
  </property>
  <property fmtid="{D5CDD505-2E9C-101B-9397-08002B2CF9AE}" pid="4" name="_EmailSubject">
    <vt:lpwstr>preparing crosscheck package</vt:lpwstr>
  </property>
  <property fmtid="{D5CDD505-2E9C-101B-9397-08002B2CF9AE}" pid="5" name="_AuthorEmail">
    <vt:lpwstr>wchien@qti.qualcomm.com</vt:lpwstr>
  </property>
  <property fmtid="{D5CDD505-2E9C-101B-9397-08002B2CF9AE}" pid="6" name="_AuthorEmailDisplayName">
    <vt:lpwstr>Chien, Wei-Jung</vt:lpwstr>
  </property>
  <property fmtid="{D5CDD505-2E9C-101B-9397-08002B2CF9AE}" pid="7" name="_PreviousAdHocReviewCycleID">
    <vt:i4>1295309905</vt:i4>
  </property>
</Properties>
</file>