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2"/>
  </p:notesMasterIdLst>
  <p:handoutMasterIdLst>
    <p:handoutMasterId r:id="rId13"/>
  </p:handoutMasterIdLst>
  <p:sldIdLst>
    <p:sldId id="731" r:id="rId2"/>
    <p:sldId id="763" r:id="rId3"/>
    <p:sldId id="777" r:id="rId4"/>
    <p:sldId id="778" r:id="rId5"/>
    <p:sldId id="780" r:id="rId6"/>
    <p:sldId id="781" r:id="rId7"/>
    <p:sldId id="782" r:id="rId8"/>
    <p:sldId id="783" r:id="rId9"/>
    <p:sldId id="784" r:id="rId10"/>
    <p:sldId id="779" r:id="rId11"/>
  </p:sldIdLst>
  <p:sldSz cx="9144000" cy="5143500" type="screen16x9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lasny, Daryl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FFFFCC"/>
    <a:srgbClr val="CCECFF"/>
    <a:srgbClr val="CCFFFF"/>
    <a:srgbClr val="CCFFCC"/>
    <a:srgbClr val="FFCCFF"/>
    <a:srgbClr val="663300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99" autoAdjust="0"/>
    <p:restoredTop sz="76975" autoAdjust="0"/>
  </p:normalViewPr>
  <p:slideViewPr>
    <p:cSldViewPr>
      <p:cViewPr>
        <p:scale>
          <a:sx n="100" d="100"/>
          <a:sy n="100" d="100"/>
        </p:scale>
        <p:origin x="-1046" y="-298"/>
      </p:cViewPr>
      <p:guideLst>
        <p:guide orient="horz" pos="1627"/>
        <p:guide pos="2880"/>
      </p:guideLst>
    </p:cSldViewPr>
  </p:slideViewPr>
  <p:outlineViewPr>
    <p:cViewPr>
      <p:scale>
        <a:sx n="33" d="100"/>
        <a:sy n="33" d="100"/>
      </p:scale>
      <p:origin x="0" y="33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1908" y="-72"/>
      </p:cViewPr>
      <p:guideLst>
        <p:guide orient="horz" pos="2928"/>
        <p:guide pos="220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fld id="{5963A7D5-91CD-4243-B490-BD9DCC669F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0758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11175" y="511175"/>
            <a:ext cx="6040438" cy="3397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87375" y="4376738"/>
            <a:ext cx="6259513" cy="44196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fld id="{CAAD19B5-DAD0-4B14-A98A-EC22E0CD79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5439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4578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457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CCDE87A-4A3C-42F9-B816-36B7449FB1BA}" type="slidenum">
              <a:rPr lang="en-US" smtClean="0">
                <a:cs typeface="Arial" charset="0"/>
              </a:rPr>
              <a:pPr/>
              <a:t>1</a:t>
            </a:fld>
            <a:endParaRPr lang="en-US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4578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457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CCDE87A-4A3C-42F9-B816-36B7449FB1BA}" type="slidenum">
              <a:rPr lang="en-US" smtClean="0">
                <a:cs typeface="Arial" charset="0"/>
              </a:rPr>
              <a:pPr/>
              <a:t>10</a:t>
            </a:fld>
            <a:endParaRPr lang="en-US" smtClean="0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10375" y="0"/>
            <a:ext cx="2233613" cy="46053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75" y="0"/>
            <a:ext cx="6553200" cy="46053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SLATITLEPAGE.jpg copy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SLA Logo Vertical110728 copy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3657600" y="4589463"/>
            <a:ext cx="1828800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0539" y="845202"/>
            <a:ext cx="8262922" cy="110251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lang="en-US" sz="3600" b="1" baseline="0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3402" y="3375921"/>
            <a:ext cx="5337199" cy="1075292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lang="en-US" sz="18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30078" y="2198903"/>
            <a:ext cx="8283844" cy="926702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lang="en-US" sz="2400" b="1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00" y="771525"/>
            <a:ext cx="4000500" cy="38338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771525"/>
            <a:ext cx="4000500" cy="38338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3" descr="SLATITLEPAGE.jpg copy.png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4916488"/>
            <a:ext cx="9144000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6" name="Rectangle 14"/>
          <p:cNvSpPr>
            <a:spLocks noChangeArrowheads="1"/>
          </p:cNvSpPr>
          <p:nvPr/>
        </p:nvSpPr>
        <p:spPr bwMode="auto">
          <a:xfrm>
            <a:off x="0" y="0"/>
            <a:ext cx="9144000" cy="609600"/>
          </a:xfrm>
          <a:prstGeom prst="rect">
            <a:avLst/>
          </a:prstGeom>
          <a:solidFill>
            <a:srgbClr val="000066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 defTabSz="871538">
              <a:defRPr/>
            </a:pPr>
            <a:endParaRPr lang="en-US">
              <a:latin typeface="Calibri" pitchFamily="34" charset="0"/>
            </a:endParaRPr>
          </a:p>
        </p:txBody>
      </p:sp>
      <p:sp>
        <p:nvSpPr>
          <p:cNvPr id="8196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5" y="0"/>
            <a:ext cx="89392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title</a:t>
            </a:r>
          </a:p>
        </p:txBody>
      </p:sp>
      <p:sp>
        <p:nvSpPr>
          <p:cNvPr id="8197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1500" y="771525"/>
            <a:ext cx="8153400" cy="383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8198" name="Picture 10" descr="SLA Logo Horizontal 110728 copy.png"/>
          <p:cNvPicPr>
            <a:picLocks noChangeAspect="1"/>
          </p:cNvPicPr>
          <p:nvPr/>
        </p:nvPicPr>
        <p:blipFill>
          <a:blip r:embed="rId15"/>
          <a:srcRect l="3014"/>
          <a:stretch>
            <a:fillRect/>
          </a:stretch>
        </p:blipFill>
        <p:spPr bwMode="auto">
          <a:xfrm>
            <a:off x="69850" y="4948238"/>
            <a:ext cx="2290763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Footer Placeholder 3"/>
          <p:cNvSpPr txBox="1">
            <a:spLocks/>
          </p:cNvSpPr>
          <p:nvPr/>
        </p:nvSpPr>
        <p:spPr>
          <a:xfrm>
            <a:off x="4038600" y="4929188"/>
            <a:ext cx="5105400" cy="215900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600" b="1" kern="1200">
                <a:solidFill>
                  <a:srgbClr val="000066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F3FDD789-E8EB-4518-B578-DC39178D8F9D}" type="slidenum">
              <a:rPr lang="en-US" sz="700" kern="0" smtClean="0"/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sz="700" kern="0" dirty="0" smtClean="0"/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81" r:id="rId12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cs typeface="Arial" charset="0"/>
        </a:defRPr>
      </a:lvl2pPr>
      <a:lvl3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cs typeface="Arial" charset="0"/>
        </a:defRPr>
      </a:lvl3pPr>
      <a:lvl4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cs typeface="Arial" charset="0"/>
        </a:defRPr>
      </a:lvl4pPr>
      <a:lvl5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cs typeface="Arial" charset="0"/>
        </a:defRPr>
      </a:lvl5pPr>
      <a:lvl6pPr marL="457200" algn="ctr" defTabSz="871538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cs typeface="Arial" charset="0"/>
        </a:defRPr>
      </a:lvl6pPr>
      <a:lvl7pPr marL="914400" algn="ctr" defTabSz="871538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cs typeface="Arial" charset="0"/>
        </a:defRPr>
      </a:lvl7pPr>
      <a:lvl8pPr marL="1371600" algn="ctr" defTabSz="871538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cs typeface="Arial" charset="0"/>
        </a:defRPr>
      </a:lvl8pPr>
      <a:lvl9pPr marL="1828800" algn="ctr" defTabSz="871538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cs typeface="Arial" charset="0"/>
        </a:defRPr>
      </a:lvl9pPr>
    </p:titleStyle>
    <p:bodyStyle>
      <a:lvl1pPr marL="325438" indent="-325438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06438" indent="-269875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5000"/>
        <a:buFont typeface="Wingdings" pitchFamily="2" charset="2"/>
        <a:buChar char="n"/>
        <a:defRPr sz="2400">
          <a:solidFill>
            <a:schemeClr val="tx1"/>
          </a:solidFill>
          <a:latin typeface="+mn-lt"/>
          <a:cs typeface="+mn-cs"/>
        </a:defRPr>
      </a:lvl2pPr>
      <a:lvl3pPr marL="1087438" indent="-215900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0000"/>
        <a:buFont typeface="Wingdings" pitchFamily="2" charset="2"/>
        <a:buChar char="n"/>
        <a:defRPr sz="2200">
          <a:solidFill>
            <a:schemeClr val="tx1"/>
          </a:solidFill>
          <a:latin typeface="+mn-lt"/>
          <a:cs typeface="+mn-cs"/>
        </a:defRPr>
      </a:lvl3pPr>
      <a:lvl4pPr marL="1524000" indent="-217488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4pPr>
      <a:lvl5pPr marL="1960563" indent="-217488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0000"/>
        <a:buFont typeface="Wingdings" pitchFamily="2" charset="2"/>
        <a:buChar char="n"/>
        <a:defRPr>
          <a:solidFill>
            <a:schemeClr val="tx1"/>
          </a:solidFill>
          <a:latin typeface="+mn-lt"/>
          <a:cs typeface="+mn-cs"/>
        </a:defRPr>
      </a:lvl5pPr>
      <a:lvl6pPr marL="2417763" indent="-217488" algn="l" defTabSz="871538" rtl="0" fontAlgn="base">
        <a:spcBef>
          <a:spcPct val="20000"/>
        </a:spcBef>
        <a:spcAft>
          <a:spcPct val="0"/>
        </a:spcAft>
        <a:buClr>
          <a:srgbClr val="7F7F7F"/>
        </a:buClr>
        <a:buSzPct val="50000"/>
        <a:buFont typeface="Wingdings" pitchFamily="2" charset="2"/>
        <a:buChar char="n"/>
        <a:defRPr>
          <a:solidFill>
            <a:schemeClr val="tx1"/>
          </a:solidFill>
          <a:latin typeface="+mn-lt"/>
          <a:cs typeface="+mn-cs"/>
        </a:defRPr>
      </a:lvl6pPr>
      <a:lvl7pPr marL="2874963" indent="-217488" algn="l" defTabSz="871538" rtl="0" fontAlgn="base">
        <a:spcBef>
          <a:spcPct val="20000"/>
        </a:spcBef>
        <a:spcAft>
          <a:spcPct val="0"/>
        </a:spcAft>
        <a:buClr>
          <a:srgbClr val="7F7F7F"/>
        </a:buClr>
        <a:buSzPct val="50000"/>
        <a:buFont typeface="Wingdings" pitchFamily="2" charset="2"/>
        <a:buChar char="n"/>
        <a:defRPr>
          <a:solidFill>
            <a:schemeClr val="tx1"/>
          </a:solidFill>
          <a:latin typeface="+mn-lt"/>
          <a:cs typeface="+mn-cs"/>
        </a:defRPr>
      </a:lvl7pPr>
      <a:lvl8pPr marL="3332163" indent="-217488" algn="l" defTabSz="871538" rtl="0" fontAlgn="base">
        <a:spcBef>
          <a:spcPct val="20000"/>
        </a:spcBef>
        <a:spcAft>
          <a:spcPct val="0"/>
        </a:spcAft>
        <a:buClr>
          <a:srgbClr val="7F7F7F"/>
        </a:buClr>
        <a:buSzPct val="50000"/>
        <a:buFont typeface="Wingdings" pitchFamily="2" charset="2"/>
        <a:buChar char="n"/>
        <a:defRPr>
          <a:solidFill>
            <a:schemeClr val="tx1"/>
          </a:solidFill>
          <a:latin typeface="+mn-lt"/>
          <a:cs typeface="+mn-cs"/>
        </a:defRPr>
      </a:lvl8pPr>
      <a:lvl9pPr marL="3789363" indent="-217488" algn="l" defTabSz="871538" rtl="0" fontAlgn="base">
        <a:spcBef>
          <a:spcPct val="20000"/>
        </a:spcBef>
        <a:spcAft>
          <a:spcPct val="0"/>
        </a:spcAft>
        <a:buClr>
          <a:srgbClr val="7F7F7F"/>
        </a:buClr>
        <a:buSzPct val="50000"/>
        <a:buFont typeface="Wingdings" pitchFamily="2" charset="2"/>
        <a:buChar char="n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ctrTitle"/>
          </p:nvPr>
        </p:nvSpPr>
        <p:spPr>
          <a:xfrm>
            <a:off x="914400" y="742950"/>
            <a:ext cx="7467600" cy="1103313"/>
          </a:xfrm>
        </p:spPr>
        <p:txBody>
          <a:bodyPr/>
          <a:lstStyle/>
          <a:p>
            <a:pPr marL="325438" indent="-325438">
              <a:spcBef>
                <a:spcPct val="20000"/>
              </a:spcBef>
            </a:pPr>
            <a:r>
              <a:rPr lang="en-CA" sz="4000" dirty="0" smtClean="0">
                <a:cs typeface="Arial" charset="0"/>
              </a:rPr>
              <a:t/>
            </a:r>
            <a:br>
              <a:rPr lang="en-CA" sz="4000" dirty="0" smtClean="0">
                <a:cs typeface="Arial" charset="0"/>
              </a:rPr>
            </a:br>
            <a:r>
              <a:rPr lang="en-CA" sz="4000" dirty="0" err="1" smtClean="0">
                <a:cs typeface="Arial" charset="0"/>
              </a:rPr>
              <a:t>Dequantization</a:t>
            </a:r>
            <a:r>
              <a:rPr lang="en-CA" sz="4000" dirty="0" smtClean="0">
                <a:cs typeface="Arial" charset="0"/>
              </a:rPr>
              <a:t> and scaling for next generation containers</a:t>
            </a:r>
            <a:endParaRPr altLang="ko-KR" sz="4000" dirty="0" smtClean="0">
              <a:ea typeface="굴림" pitchFamily="34" charset="-127"/>
            </a:endParaRPr>
          </a:p>
        </p:txBody>
      </p:sp>
      <p:sp>
        <p:nvSpPr>
          <p:cNvPr id="23554" name="TextBox 2"/>
          <p:cNvSpPr txBox="1">
            <a:spLocks noChangeArrowheads="1"/>
          </p:cNvSpPr>
          <p:nvPr/>
        </p:nvSpPr>
        <p:spPr bwMode="auto">
          <a:xfrm>
            <a:off x="2057400" y="3562350"/>
            <a:ext cx="5334000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 err="1" smtClean="0"/>
              <a:t>Jie</a:t>
            </a:r>
            <a:r>
              <a:rPr lang="en-US" dirty="0" smtClean="0"/>
              <a:t> Zhao, Andrew </a:t>
            </a:r>
            <a:r>
              <a:rPr lang="en-US" dirty="0" err="1" smtClean="0"/>
              <a:t>Segall</a:t>
            </a:r>
            <a:r>
              <a:rPr lang="en-US" dirty="0" smtClean="0"/>
              <a:t>, Seung-Hwan </a:t>
            </a:r>
            <a:r>
              <a:rPr lang="en-US" dirty="0"/>
              <a:t>Kim and </a:t>
            </a:r>
            <a:r>
              <a:rPr lang="en-US" dirty="0" smtClean="0"/>
              <a:t>Kiran Misra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ctrTitle"/>
          </p:nvPr>
        </p:nvSpPr>
        <p:spPr>
          <a:xfrm>
            <a:off x="914400" y="742950"/>
            <a:ext cx="7467600" cy="1103313"/>
          </a:xfrm>
        </p:spPr>
        <p:txBody>
          <a:bodyPr/>
          <a:lstStyle/>
          <a:p>
            <a:pPr marL="325438" indent="-325438">
              <a:spcBef>
                <a:spcPct val="20000"/>
              </a:spcBef>
            </a:pPr>
            <a:r>
              <a:rPr lang="en-CA" sz="4000" dirty="0" smtClean="0">
                <a:cs typeface="Arial" charset="0"/>
              </a:rPr>
              <a:t/>
            </a:r>
            <a:br>
              <a:rPr lang="en-CA" sz="4000" dirty="0" smtClean="0">
                <a:cs typeface="Arial" charset="0"/>
              </a:rPr>
            </a:br>
            <a:r>
              <a:rPr lang="en-CA" sz="4000" dirty="0" err="1" smtClean="0">
                <a:cs typeface="Arial" charset="0"/>
              </a:rPr>
              <a:t>Dequantization</a:t>
            </a:r>
            <a:r>
              <a:rPr lang="en-CA" sz="4000" dirty="0" smtClean="0">
                <a:cs typeface="Arial" charset="0"/>
              </a:rPr>
              <a:t> and scaling for next generation containers</a:t>
            </a:r>
            <a:endParaRPr altLang="ko-KR" sz="4000" dirty="0" smtClean="0">
              <a:ea typeface="굴림" pitchFamily="34" charset="-127"/>
            </a:endParaRPr>
          </a:p>
        </p:txBody>
      </p:sp>
      <p:sp>
        <p:nvSpPr>
          <p:cNvPr id="23554" name="TextBox 2"/>
          <p:cNvSpPr txBox="1">
            <a:spLocks noChangeArrowheads="1"/>
          </p:cNvSpPr>
          <p:nvPr/>
        </p:nvSpPr>
        <p:spPr bwMode="auto">
          <a:xfrm>
            <a:off x="2057400" y="3562350"/>
            <a:ext cx="5334000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 err="1" smtClean="0"/>
              <a:t>Jie</a:t>
            </a:r>
            <a:r>
              <a:rPr lang="en-US" dirty="0" smtClean="0"/>
              <a:t> Zhao, Andrew </a:t>
            </a:r>
            <a:r>
              <a:rPr lang="en-US" dirty="0" err="1" smtClean="0"/>
              <a:t>Segall</a:t>
            </a:r>
            <a:r>
              <a:rPr lang="en-US" dirty="0" smtClean="0"/>
              <a:t>, Seung-Hwan </a:t>
            </a:r>
            <a:r>
              <a:rPr lang="en-US" dirty="0"/>
              <a:t>Kim and </a:t>
            </a:r>
            <a:r>
              <a:rPr lang="en-US" dirty="0" smtClean="0"/>
              <a:t>Kiran Misra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94114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le 5"/>
          <p:cNvSpPr txBox="1">
            <a:spLocks/>
          </p:cNvSpPr>
          <p:nvPr/>
        </p:nvSpPr>
        <p:spPr bwMode="auto">
          <a:xfrm>
            <a:off x="104775" y="0"/>
            <a:ext cx="89392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123" tIns="43561" rIns="87123" bIns="43561" anchor="ctr"/>
          <a:lstStyle/>
          <a:p>
            <a:pPr algn="ctr" defTabSz="871538" eaLnBrk="0" hangingPunct="0"/>
            <a:r>
              <a:rPr lang="en-US" sz="3600" b="1" dirty="0">
                <a:solidFill>
                  <a:schemeClr val="bg1"/>
                </a:solidFill>
                <a:latin typeface="Calibri" pitchFamily="34" charset="0"/>
              </a:rPr>
              <a:t>Overview</a:t>
            </a:r>
          </a:p>
        </p:txBody>
      </p:sp>
      <p:sp>
        <p:nvSpPr>
          <p:cNvPr id="63490" name="Content Placeholder 6"/>
          <p:cNvSpPr>
            <a:spLocks/>
          </p:cNvSpPr>
          <p:nvPr/>
        </p:nvSpPr>
        <p:spPr bwMode="auto">
          <a:xfrm>
            <a:off x="609600" y="819150"/>
            <a:ext cx="81534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123" tIns="43561" rIns="87123" bIns="43561"/>
          <a:lstStyle/>
          <a:p>
            <a:pPr marL="325438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endParaRPr lang="en-GB" altLang="ja-JP" sz="2400" dirty="0" smtClean="0">
              <a:ea typeface="ＭＳ Ｐゴシック" pitchFamily="34" charset="-128"/>
            </a:endParaRPr>
          </a:p>
          <a:p>
            <a:pPr marL="325438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r>
              <a:rPr lang="en-GB" altLang="ja-JP" sz="2400" dirty="0" smtClean="0">
                <a:ea typeface="ＭＳ Ｐゴシック" pitchFamily="34" charset="-128"/>
              </a:rPr>
              <a:t>Proposes a </a:t>
            </a:r>
            <a:r>
              <a:rPr lang="en-GB" altLang="ja-JP" sz="2400" dirty="0" smtClean="0">
                <a:ea typeface="ＭＳ Ｐゴシック" pitchFamily="34" charset="-128"/>
              </a:rPr>
              <a:t>change in the de-quantization and scaling process in JEM 1.0</a:t>
            </a:r>
          </a:p>
          <a:p>
            <a:pPr marL="325438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endParaRPr lang="en-GB" altLang="ja-JP" sz="2400" dirty="0" smtClean="0">
              <a:ea typeface="ＭＳ Ｐゴシック" pitchFamily="34" charset="-128"/>
            </a:endParaRPr>
          </a:p>
          <a:p>
            <a:pPr marL="325438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r>
              <a:rPr lang="en-GB" altLang="ja-JP" sz="2400" dirty="0" smtClean="0">
                <a:ea typeface="ＭＳ Ｐゴシック" pitchFamily="34" charset="-128"/>
              </a:rPr>
              <a:t>Proposal is motivated by recent work in MPEG/JCT-VC HDR activity</a:t>
            </a:r>
          </a:p>
          <a:p>
            <a:pPr marL="325438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endParaRPr lang="en-GB" altLang="ja-JP" sz="2400" dirty="0" smtClean="0">
              <a:ea typeface="ＭＳ Ｐゴシック" pitchFamily="34" charset="-128"/>
            </a:endParaRPr>
          </a:p>
          <a:p>
            <a:pPr marL="325438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r>
              <a:rPr lang="en-GB" altLang="ja-JP" sz="2400" dirty="0" smtClean="0">
                <a:ea typeface="ＭＳ Ｐゴシック" pitchFamily="34" charset="-128"/>
              </a:rPr>
              <a:t>Gains of 2.0% for both AI and RA when re-creating HDR test simulations with JEM 1.0</a:t>
            </a:r>
            <a:endParaRPr lang="en-GB" altLang="ja-JP" sz="2400" dirty="0" smtClean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Motivation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2400" dirty="0" smtClean="0"/>
              <a:t>Motivation</a:t>
            </a:r>
          </a:p>
          <a:p>
            <a:pPr lvl="1"/>
            <a:r>
              <a:rPr lang="en-US" sz="2000" dirty="0" smtClean="0"/>
              <a:t>In last meeting, a study was presented suggesting that QP should vary relative to </a:t>
            </a:r>
            <a:r>
              <a:rPr lang="en-US" sz="2000" dirty="0" err="1" smtClean="0"/>
              <a:t>luma</a:t>
            </a:r>
            <a:r>
              <a:rPr lang="en-US" sz="2000" dirty="0" smtClean="0"/>
              <a:t> value when coding content in a ST-2084 container</a:t>
            </a:r>
          </a:p>
          <a:p>
            <a:pPr lvl="1"/>
            <a:r>
              <a:rPr lang="en-US" sz="2000" dirty="0" smtClean="0"/>
              <a:t>Tested and confirmed by MPEG/JCT-VC CE1 to provide (significant) benefit</a:t>
            </a:r>
          </a:p>
          <a:p>
            <a:pPr lvl="1"/>
            <a:r>
              <a:rPr lang="en-US" sz="2000" dirty="0" smtClean="0"/>
              <a:t>Incorporated </a:t>
            </a:r>
            <a:r>
              <a:rPr lang="en-US" sz="2000" dirty="0"/>
              <a:t>into the MPEG/JCT-VC HDR anchors</a:t>
            </a:r>
          </a:p>
          <a:p>
            <a:pPr lvl="1"/>
            <a:endParaRPr 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5220672" y="3943350"/>
            <a:ext cx="331372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i="1" dirty="0" smtClean="0"/>
              <a:t>Relationship </a:t>
            </a:r>
            <a:r>
              <a:rPr lang="en-GB" sz="900" i="1" dirty="0"/>
              <a:t>between Y</a:t>
            </a:r>
            <a:r>
              <a:rPr lang="en-GB" sz="900" i="1" baseline="-25000" dirty="0"/>
              <a:t>2020</a:t>
            </a:r>
            <a:r>
              <a:rPr lang="en-GB" sz="900" i="1" dirty="0"/>
              <a:t> and Y</a:t>
            </a:r>
            <a:r>
              <a:rPr lang="en-GB" sz="900" i="1" baseline="-25000" dirty="0"/>
              <a:t>709</a:t>
            </a:r>
            <a:r>
              <a:rPr lang="en-GB" sz="900" i="1" dirty="0"/>
              <a:t> for a collection of 20 </a:t>
            </a:r>
            <a:r>
              <a:rPr lang="en-GB" sz="900" i="1" dirty="0" smtClean="0"/>
              <a:t>sequences</a:t>
            </a:r>
            <a:endParaRPr lang="en-US" sz="900" dirty="0"/>
          </a:p>
        </p:txBody>
      </p:sp>
      <p:pic>
        <p:nvPicPr>
          <p:cNvPr id="7" name="Picture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007324"/>
            <a:ext cx="3944134" cy="2956341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181600" y="4349919"/>
            <a:ext cx="3733800" cy="369332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en-GB" sz="900" i="1" dirty="0" smtClean="0">
                <a:solidFill>
                  <a:schemeClr val="bg1"/>
                </a:solidFill>
              </a:rPr>
              <a:t>Source: COM16-C1030 </a:t>
            </a:r>
            <a:r>
              <a:rPr lang="en-GB" sz="900" i="1" dirty="0">
                <a:solidFill>
                  <a:schemeClr val="bg1"/>
                </a:solidFill>
              </a:rPr>
              <a:t>/ </a:t>
            </a:r>
            <a:r>
              <a:rPr lang="en-GB" sz="900" i="1" dirty="0" smtClean="0">
                <a:solidFill>
                  <a:schemeClr val="bg1"/>
                </a:solidFill>
              </a:rPr>
              <a:t>m37439 “Performance Investigation of high dynamic range and wide </a:t>
            </a:r>
            <a:r>
              <a:rPr lang="en-GB" sz="900" i="1" dirty="0" err="1" smtClean="0">
                <a:solidFill>
                  <a:schemeClr val="bg1"/>
                </a:solidFill>
              </a:rPr>
              <a:t>color</a:t>
            </a:r>
            <a:r>
              <a:rPr lang="en-GB" sz="900" i="1" dirty="0" smtClean="0">
                <a:solidFill>
                  <a:schemeClr val="bg1"/>
                </a:solidFill>
              </a:rPr>
              <a:t> gamut video coding techniques”</a:t>
            </a:r>
          </a:p>
        </p:txBody>
      </p:sp>
    </p:spTree>
    <p:extLst>
      <p:ext uri="{BB962C8B-B14F-4D97-AF65-F5344CB8AC3E}">
        <p14:creationId xmlns:p14="http://schemas.microsoft.com/office/powerpoint/2010/main" val="8380498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Motivation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00" y="771525"/>
            <a:ext cx="4533900" cy="3833813"/>
          </a:xfrm>
        </p:spPr>
        <p:txBody>
          <a:bodyPr/>
          <a:lstStyle/>
          <a:p>
            <a:r>
              <a:rPr lang="en-US" sz="2000" dirty="0" smtClean="0"/>
              <a:t>Motivation</a:t>
            </a:r>
          </a:p>
          <a:p>
            <a:pPr lvl="1"/>
            <a:r>
              <a:rPr lang="en-US" sz="1800" dirty="0" smtClean="0"/>
              <a:t>For HEVC and other existing codecs, spatial QP adaption is an appropriate way to handle the ST-2084 container</a:t>
            </a:r>
          </a:p>
          <a:p>
            <a:pPr lvl="1"/>
            <a:r>
              <a:rPr lang="en-US" sz="1800" dirty="0" smtClean="0"/>
              <a:t>However, QP adaptation has draw backs</a:t>
            </a:r>
          </a:p>
          <a:p>
            <a:pPr lvl="2"/>
            <a:r>
              <a:rPr lang="en-US" sz="1400" dirty="0" smtClean="0"/>
              <a:t>Main: Bit-rate overhead</a:t>
            </a:r>
          </a:p>
          <a:p>
            <a:pPr lvl="2"/>
            <a:r>
              <a:rPr lang="en-US" sz="1400" dirty="0"/>
              <a:t>Limited granularity </a:t>
            </a:r>
            <a:r>
              <a:rPr lang="en-US" sz="1400" dirty="0" smtClean="0"/>
              <a:t>(8x8 </a:t>
            </a:r>
            <a:r>
              <a:rPr lang="en-US" sz="1400" dirty="0"/>
              <a:t>in HEVC</a:t>
            </a:r>
            <a:r>
              <a:rPr lang="en-US" sz="1400" dirty="0" smtClean="0"/>
              <a:t>)</a:t>
            </a:r>
          </a:p>
          <a:p>
            <a:pPr lvl="1"/>
            <a:r>
              <a:rPr lang="en-US" sz="1800" dirty="0" smtClean="0"/>
              <a:t>JEM is a next generation codec and, so, should operate well with next generation content and containers</a:t>
            </a:r>
          </a:p>
          <a:p>
            <a:pPr lvl="1"/>
            <a:r>
              <a:rPr lang="en-US" sz="1800" dirty="0" smtClean="0"/>
              <a:t>Goal: Consider better support for </a:t>
            </a:r>
            <a:r>
              <a:rPr lang="en-US" sz="1800" dirty="0" err="1" smtClean="0"/>
              <a:t>luma</a:t>
            </a:r>
            <a:r>
              <a:rPr lang="en-US" sz="1800" dirty="0" smtClean="0"/>
              <a:t> adapted QP in JEM</a:t>
            </a:r>
          </a:p>
          <a:p>
            <a:pPr lvl="1"/>
            <a:endParaRPr lang="en-US" sz="1800" dirty="0"/>
          </a:p>
        </p:txBody>
      </p:sp>
      <p:sp>
        <p:nvSpPr>
          <p:cNvPr id="8" name="TextBox 7"/>
          <p:cNvSpPr txBox="1"/>
          <p:nvPr/>
        </p:nvSpPr>
        <p:spPr>
          <a:xfrm>
            <a:off x="5562600" y="4349919"/>
            <a:ext cx="3124200" cy="230832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en-GB" sz="900" i="1" dirty="0" smtClean="0">
                <a:solidFill>
                  <a:schemeClr val="bg1"/>
                </a:solidFill>
              </a:rPr>
              <a:t>Source: </a:t>
            </a:r>
            <a:r>
              <a:rPr lang="en-US" sz="900" i="1" dirty="0" smtClean="0">
                <a:solidFill>
                  <a:schemeClr val="bg1"/>
                </a:solidFill>
              </a:rPr>
              <a:t>JCTVC-W0054 for anchor implementation details.</a:t>
            </a:r>
            <a:endParaRPr lang="en-US" sz="900" i="1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23" r="31821"/>
          <a:stretch/>
        </p:blipFill>
        <p:spPr bwMode="auto">
          <a:xfrm>
            <a:off x="5715000" y="1162050"/>
            <a:ext cx="2590800" cy="316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5102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2400" dirty="0" smtClean="0"/>
              <a:t>Proposal</a:t>
            </a:r>
          </a:p>
          <a:p>
            <a:pPr lvl="1"/>
            <a:r>
              <a:rPr lang="en-US" sz="2000" dirty="0" smtClean="0"/>
              <a:t>Instead of determining the ST-2084 QP adjustment at the encoder – infer the adjustment at the decoder</a:t>
            </a:r>
          </a:p>
          <a:p>
            <a:pPr lvl="1"/>
            <a:r>
              <a:rPr lang="en-US" sz="2000" dirty="0" smtClean="0"/>
              <a:t>Encoder transmits LUT to decoder in the bit-stream mapping mean to QP adjustment</a:t>
            </a:r>
          </a:p>
          <a:p>
            <a:pPr lvl="1"/>
            <a:r>
              <a:rPr lang="en-US" sz="2000" dirty="0" smtClean="0"/>
              <a:t>Decoder </a:t>
            </a:r>
            <a:r>
              <a:rPr lang="en-US" sz="2000" u="sng" dirty="0" smtClean="0"/>
              <a:t>estimates</a:t>
            </a:r>
            <a:r>
              <a:rPr lang="en-US" sz="2000" dirty="0" smtClean="0"/>
              <a:t> mean value of reconstruction and determines the adjustment</a:t>
            </a:r>
            <a:endParaRPr lang="en-US" sz="2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3202" y="1352550"/>
            <a:ext cx="3274997" cy="2419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183202" y="3798865"/>
            <a:ext cx="35429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i="1" dirty="0" smtClean="0"/>
              <a:t>Figure: </a:t>
            </a:r>
            <a:r>
              <a:rPr lang="en-US" sz="800" i="1" dirty="0"/>
              <a:t>Change in QP value as a function of the average </a:t>
            </a:r>
            <a:r>
              <a:rPr lang="en-US" sz="800" i="1" dirty="0" err="1"/>
              <a:t>luma</a:t>
            </a:r>
            <a:r>
              <a:rPr lang="en-US" sz="800" i="1" dirty="0"/>
              <a:t> </a:t>
            </a:r>
            <a:r>
              <a:rPr lang="en-US" sz="800" i="1" dirty="0" smtClean="0"/>
              <a:t>value (est.).</a:t>
            </a:r>
            <a:endParaRPr lang="en-US" sz="800" dirty="0"/>
          </a:p>
          <a:p>
            <a:endParaRPr lang="en-US" sz="800" dirty="0"/>
          </a:p>
        </p:txBody>
      </p:sp>
      <p:sp>
        <p:nvSpPr>
          <p:cNvPr id="9" name="TextBox 8"/>
          <p:cNvSpPr txBox="1"/>
          <p:nvPr/>
        </p:nvSpPr>
        <p:spPr>
          <a:xfrm>
            <a:off x="5183202" y="4349919"/>
            <a:ext cx="3542958" cy="230832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en-GB" sz="900" i="1" dirty="0" smtClean="0">
                <a:solidFill>
                  <a:schemeClr val="bg1"/>
                </a:solidFill>
              </a:rPr>
              <a:t>Source: </a:t>
            </a:r>
            <a:r>
              <a:rPr lang="en-US" sz="900" i="1" dirty="0" smtClean="0">
                <a:solidFill>
                  <a:schemeClr val="bg1"/>
                </a:solidFill>
              </a:rPr>
              <a:t>JCTVC-W0054</a:t>
            </a:r>
            <a:endParaRPr lang="en-US" sz="9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80328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00" y="771525"/>
            <a:ext cx="4533900" cy="3833813"/>
          </a:xfrm>
        </p:spPr>
        <p:txBody>
          <a:bodyPr/>
          <a:lstStyle/>
          <a:p>
            <a:r>
              <a:rPr lang="en-US" sz="2000" dirty="0" smtClean="0"/>
              <a:t>Proposal</a:t>
            </a:r>
          </a:p>
          <a:p>
            <a:pPr lvl="1"/>
            <a:r>
              <a:rPr lang="en-US" sz="1800" dirty="0" smtClean="0"/>
              <a:t>Estimate the mean of the reconstructed TU at the decoder</a:t>
            </a:r>
          </a:p>
          <a:p>
            <a:pPr lvl="2"/>
            <a:r>
              <a:rPr lang="en-US" sz="1400" dirty="0" smtClean="0"/>
              <a:t>Use reconstructed DC coefficient</a:t>
            </a:r>
          </a:p>
          <a:p>
            <a:pPr lvl="2"/>
            <a:r>
              <a:rPr lang="en-US" sz="1400" dirty="0" smtClean="0"/>
              <a:t>Mean of prediction</a:t>
            </a:r>
          </a:p>
          <a:p>
            <a:pPr lvl="1"/>
            <a:r>
              <a:rPr lang="en-US" sz="1800" dirty="0" smtClean="0"/>
              <a:t>Determine scale factor from LUT</a:t>
            </a:r>
          </a:p>
          <a:p>
            <a:pPr lvl="1"/>
            <a:r>
              <a:rPr lang="en-US" sz="1800" dirty="0" smtClean="0"/>
              <a:t>Scale the coefficients after the secondary transform</a:t>
            </a:r>
          </a:p>
          <a:p>
            <a:pPr lvl="1"/>
            <a:r>
              <a:rPr lang="en-US" sz="1800" dirty="0" smtClean="0"/>
              <a:t>Key issues</a:t>
            </a:r>
          </a:p>
          <a:p>
            <a:pPr lvl="2"/>
            <a:r>
              <a:rPr lang="en-US" sz="1400" dirty="0" smtClean="0"/>
              <a:t>Scaling applied to </a:t>
            </a:r>
            <a:r>
              <a:rPr lang="en-US" sz="1400" dirty="0" err="1" smtClean="0"/>
              <a:t>luma</a:t>
            </a:r>
            <a:r>
              <a:rPr lang="en-US" sz="1400" dirty="0"/>
              <a:t> </a:t>
            </a:r>
            <a:r>
              <a:rPr lang="en-US" sz="1400" dirty="0" smtClean="0"/>
              <a:t>AC coefficients and all </a:t>
            </a:r>
            <a:r>
              <a:rPr lang="en-US" sz="1400" dirty="0" err="1" smtClean="0"/>
              <a:t>chroma</a:t>
            </a:r>
            <a:r>
              <a:rPr lang="en-US" sz="1400" dirty="0" smtClean="0"/>
              <a:t> coefficients</a:t>
            </a:r>
          </a:p>
          <a:p>
            <a:pPr lvl="2"/>
            <a:r>
              <a:rPr lang="en-US" sz="1400" dirty="0" smtClean="0"/>
              <a:t>Predicted value calculated on CU basis for inter-CU and PU basis for intra-CU</a:t>
            </a:r>
          </a:p>
          <a:p>
            <a:pPr lvl="2"/>
            <a:r>
              <a:rPr lang="en-US" sz="1400" dirty="0" smtClean="0"/>
              <a:t>De-blocking uses adjusted QP (CU QP plus average of scale factor within CU)</a:t>
            </a:r>
          </a:p>
          <a:p>
            <a:pPr lvl="2"/>
            <a:endParaRPr lang="en-US" sz="1400" dirty="0" smtClean="0"/>
          </a:p>
          <a:p>
            <a:pPr lvl="2"/>
            <a:endParaRPr lang="en-US" sz="1400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1066119"/>
            <a:ext cx="3124200" cy="3486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25427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Experimental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00" y="771525"/>
            <a:ext cx="8115300" cy="3833813"/>
          </a:xfrm>
        </p:spPr>
        <p:txBody>
          <a:bodyPr/>
          <a:lstStyle/>
          <a:p>
            <a:r>
              <a:rPr lang="en-US" sz="2000" dirty="0" smtClean="0"/>
              <a:t>Experimental Results</a:t>
            </a:r>
          </a:p>
          <a:p>
            <a:pPr lvl="1"/>
            <a:r>
              <a:rPr lang="en-US" sz="1800" dirty="0" smtClean="0"/>
              <a:t>Implemented proposed technique into JEM 1.0</a:t>
            </a:r>
          </a:p>
          <a:p>
            <a:pPr lvl="1"/>
            <a:r>
              <a:rPr lang="en-US" sz="1800" dirty="0" smtClean="0"/>
              <a:t>Also, implemented </a:t>
            </a:r>
            <a:r>
              <a:rPr lang="en-US" sz="1800" dirty="0" err="1" smtClean="0"/>
              <a:t>luma</a:t>
            </a:r>
            <a:r>
              <a:rPr lang="en-US" sz="1800" dirty="0" smtClean="0"/>
              <a:t> QP adjustment method now used in JCTVC-HDR anchor to JEM 1.0.  We use this as our anchor.</a:t>
            </a:r>
          </a:p>
          <a:p>
            <a:pPr lvl="1"/>
            <a:endParaRPr lang="en-US" sz="1800" dirty="0" smtClean="0"/>
          </a:p>
          <a:p>
            <a:pPr lvl="1"/>
            <a:r>
              <a:rPr lang="en-US" sz="1800" dirty="0" smtClean="0"/>
              <a:t>Compared performance of the two methods</a:t>
            </a:r>
          </a:p>
          <a:p>
            <a:pPr lvl="2"/>
            <a:r>
              <a:rPr lang="en-US" sz="1400" dirty="0" smtClean="0"/>
              <a:t>Used HDR test sequences from MPEG/JCT-VC activity</a:t>
            </a:r>
          </a:p>
          <a:p>
            <a:pPr lvl="2"/>
            <a:r>
              <a:rPr lang="en-US" sz="1400" dirty="0" smtClean="0"/>
              <a:t>Used JEM 1.0 CTC except for the note below</a:t>
            </a:r>
          </a:p>
          <a:p>
            <a:pPr lvl="1"/>
            <a:r>
              <a:rPr lang="en-US" sz="1800" dirty="0" smtClean="0"/>
              <a:t>Note</a:t>
            </a:r>
          </a:p>
          <a:p>
            <a:pPr lvl="2"/>
            <a:r>
              <a:rPr lang="en-US" sz="1400" dirty="0" smtClean="0"/>
              <a:t>PSNR must be handled carefully with ST-2084 content</a:t>
            </a:r>
          </a:p>
          <a:p>
            <a:pPr lvl="2"/>
            <a:r>
              <a:rPr lang="en-US" sz="1400" dirty="0" smtClean="0"/>
              <a:t>To simplify the test, we configure the anchor and proposed encoders to generate nearly the same output sample values.  This is done by coding with a CU/PU/TU size of 16x16.  The 16x16 size was specified as part of the MPEG/JCT-VC activity.</a:t>
            </a:r>
          </a:p>
          <a:p>
            <a:pPr lvl="1"/>
            <a:endParaRPr lang="en-US" sz="1800" dirty="0" smtClean="0"/>
          </a:p>
          <a:p>
            <a:pPr lvl="2"/>
            <a:endParaRPr 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4099805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Experimental Results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097464214"/>
              </p:ext>
            </p:extLst>
          </p:nvPr>
        </p:nvGraphicFramePr>
        <p:xfrm>
          <a:off x="685800" y="1201279"/>
          <a:ext cx="3543935" cy="3291840"/>
        </p:xfrm>
        <a:graphic>
          <a:graphicData uri="http://schemas.openxmlformats.org/drawingml/2006/table">
            <a:tbl>
              <a:tblPr firstRow="1" firstCol="1" bandRow="1"/>
              <a:tblGrid>
                <a:gridCol w="558800"/>
                <a:gridCol w="1346835"/>
                <a:gridCol w="546100"/>
                <a:gridCol w="546100"/>
                <a:gridCol w="546100"/>
              </a:tblGrid>
              <a:tr h="18288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All Intra 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Y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U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V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class A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FireEaterClip4000r1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effectLst/>
                          <a:latin typeface="Arial"/>
                          <a:ea typeface="SimSun"/>
                        </a:rPr>
                        <a:t>-3.1%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effectLst/>
                          <a:latin typeface="Arial"/>
                          <a:ea typeface="SimSun"/>
                        </a:rPr>
                        <a:t>-7.0%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0.4%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Market3Clip4000r2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-1.0%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-1.1%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-1.4%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SunRise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-2.4%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1.0%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-2.8%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class B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BikeSparklers cut 1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-2.1%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-1.0%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-1.9%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BikeSparklers cut 2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-2.4%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-1.6%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0.1%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GarageExit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effectLst/>
                          <a:latin typeface="Arial"/>
                          <a:ea typeface="SimSun"/>
                        </a:rPr>
                        <a:t>-3.3%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effectLst/>
                          <a:latin typeface="Arial"/>
                          <a:ea typeface="SimSun"/>
                        </a:rPr>
                        <a:t>-3.0%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effectLst/>
                          <a:latin typeface="Arial"/>
                          <a:ea typeface="SimSun"/>
                        </a:rPr>
                        <a:t>-3.0%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class C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ShowGirl2Teaser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-2.7%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-1.6%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-2.6%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class D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StEM_MagicHour cut 1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-2.4%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-1.3%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-1.9%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StEM_MagicHour cut 2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-1.9%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-0.8%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-0.5%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StEM_MagicHour cut 3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-2.1%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-1.1%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-1.5%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StEM_WarmNight cut 1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-1.3%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-0.6%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-0.4%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StEM_WarmNight cut 2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-1.8%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-0.1%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-1.9%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class G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BalloonFestival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-1.4%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-1.6%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-1.1%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class H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EBU_04_Start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-1.5%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-2.1%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-2.3%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EBU_06_Hurdles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-1.3%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-1.3%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-1.4%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80">
                <a:tc gridSpan="2"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 </a:t>
                      </a: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Average BD rate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-2.0%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-1.6%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-1.5%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80">
                <a:tc gridSpan="2"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 </a:t>
                      </a: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Average PSNR Difference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-0.02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-0.01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-0.01</a:t>
                      </a:r>
                      <a:endParaRPr lang="en-US" sz="1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685800" y="924278"/>
            <a:ext cx="3541803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kumimoji="0" lang="en-CA" altLang="zh-CN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All Intra Results Proposed vs JEM (with Delta QP)</a:t>
            </a: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8867436"/>
              </p:ext>
            </p:extLst>
          </p:nvPr>
        </p:nvGraphicFramePr>
        <p:xfrm>
          <a:off x="4876800" y="1201277"/>
          <a:ext cx="3518535" cy="3291840"/>
        </p:xfrm>
        <a:graphic>
          <a:graphicData uri="http://schemas.openxmlformats.org/drawingml/2006/table">
            <a:tbl>
              <a:tblPr firstRow="1" firstCol="1" bandRow="1"/>
              <a:tblGrid>
                <a:gridCol w="546100"/>
                <a:gridCol w="1346835"/>
                <a:gridCol w="546100"/>
                <a:gridCol w="533400"/>
                <a:gridCol w="546100"/>
              </a:tblGrid>
              <a:tr h="18288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 </a:t>
                      </a:r>
                      <a:endParaRPr lang="en-US" sz="1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RA 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Y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U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V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class A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FireEaterClip4000r1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-3.0%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-1.3%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-2.6%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Market3Clip4000r2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-1.3%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-1.4%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-1.2%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SunRise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-1.4%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-1.2%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effectLst/>
                          <a:latin typeface="Arial"/>
                          <a:ea typeface="SimSun"/>
                        </a:rPr>
                        <a:t>-5.0%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class B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BikeSparklers cut 1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-2.0%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-0.4%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0.0%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BikeSparklers cut 2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-2.2%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-1.3%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-2.5%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GarageExit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effectLst/>
                          <a:latin typeface="Arial"/>
                          <a:ea typeface="SimSun"/>
                        </a:rPr>
                        <a:t>-3.1%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-2.2%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-2.0%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class C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ShowGirl2Teaser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-2.3%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-1.0%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-2.8%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class D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StEM_MagicHour cut 1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-1.8%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-0.4%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-1.4%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StEM_MagicHour cut 2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-2.1%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-1.0%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-1.4%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StEM_MagicHour cut 3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-2.0%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-1.1%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-0.2%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StEM_WarmNight cut 1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-1.5%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0.9%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1.7%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StEM_WarmNight cut 2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-1.8%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-0.3%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-2.2%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class G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BalloonFestival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-1.7%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-1.9%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-0.9%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class H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EBU_04_Start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-2.2%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-1.9%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-1.8%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EBU_06_Hurdles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-1.4%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-0.7%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-1.2%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80">
                <a:tc gridSpan="2"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Average BD rate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-2.0%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-1.0%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-1.6%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80">
                <a:tc gridSpan="2"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 </a:t>
                      </a: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Average PSNR Difference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0.01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0.01</a:t>
                      </a:r>
                      <a:endParaRPr lang="en-US" sz="1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SimSun"/>
                        </a:rPr>
                        <a:t>0.00</a:t>
                      </a:r>
                      <a:endParaRPr lang="en-US" sz="1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4770120" y="924635"/>
            <a:ext cx="3993401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kumimoji="0" lang="en-CA" altLang="zh-CN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Random Access Results Proposed vs JEM (with Delta QP)</a:t>
            </a: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33598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le 5"/>
          <p:cNvSpPr txBox="1">
            <a:spLocks/>
          </p:cNvSpPr>
          <p:nvPr/>
        </p:nvSpPr>
        <p:spPr bwMode="auto">
          <a:xfrm>
            <a:off x="104775" y="0"/>
            <a:ext cx="89392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123" tIns="43561" rIns="87123" bIns="43561" anchor="ctr"/>
          <a:lstStyle/>
          <a:p>
            <a:pPr algn="ctr" defTabSz="871538" eaLnBrk="0" hangingPunct="0"/>
            <a:r>
              <a:rPr lang="en-US" sz="3600" b="1" dirty="0" smtClean="0">
                <a:solidFill>
                  <a:schemeClr val="bg1"/>
                </a:solidFill>
                <a:latin typeface="Calibri" pitchFamily="34" charset="0"/>
              </a:rPr>
              <a:t>Conclusion</a:t>
            </a:r>
            <a:endParaRPr lang="en-US" sz="3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3490" name="Content Placeholder 6"/>
          <p:cNvSpPr>
            <a:spLocks/>
          </p:cNvSpPr>
          <p:nvPr/>
        </p:nvSpPr>
        <p:spPr bwMode="auto">
          <a:xfrm>
            <a:off x="609600" y="819150"/>
            <a:ext cx="81534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123" tIns="43561" rIns="87123" bIns="43561"/>
          <a:lstStyle/>
          <a:p>
            <a:pPr marL="325438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endParaRPr lang="en-GB" altLang="ja-JP" sz="2400" dirty="0" smtClean="0">
              <a:ea typeface="ＭＳ Ｐゴシック" pitchFamily="34" charset="-128"/>
            </a:endParaRPr>
          </a:p>
          <a:p>
            <a:pPr marL="325438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r>
              <a:rPr lang="en-GB" altLang="ja-JP" sz="2400" dirty="0" smtClean="0">
                <a:ea typeface="ＭＳ Ｐゴシック" pitchFamily="34" charset="-128"/>
              </a:rPr>
              <a:t>Proposed a </a:t>
            </a:r>
            <a:r>
              <a:rPr lang="en-GB" altLang="ja-JP" sz="2400" dirty="0" smtClean="0">
                <a:ea typeface="ＭＳ Ｐゴシック" pitchFamily="34" charset="-128"/>
              </a:rPr>
              <a:t>change in the de-quantization and scaling process in JEM 1.0</a:t>
            </a:r>
          </a:p>
          <a:p>
            <a:pPr marL="325438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endParaRPr lang="en-GB" altLang="ja-JP" sz="2400" dirty="0" smtClean="0">
              <a:ea typeface="ＭＳ Ｐゴシック" pitchFamily="34" charset="-128"/>
            </a:endParaRPr>
          </a:p>
          <a:p>
            <a:pPr marL="325438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r>
              <a:rPr lang="en-GB" altLang="ja-JP" sz="2400" dirty="0" smtClean="0">
                <a:ea typeface="ＭＳ Ｐゴシック" pitchFamily="34" charset="-128"/>
              </a:rPr>
              <a:t>Proposal motivated by recent work in MPEG/JCT-VC HDR activity</a:t>
            </a:r>
          </a:p>
          <a:p>
            <a:pPr marL="325438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endParaRPr lang="en-GB" altLang="ja-JP" sz="2400" dirty="0" smtClean="0">
              <a:ea typeface="ＭＳ Ｐゴシック" pitchFamily="34" charset="-128"/>
            </a:endParaRPr>
          </a:p>
          <a:p>
            <a:pPr marL="325438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r>
              <a:rPr lang="en-GB" altLang="ja-JP" sz="2400" dirty="0" smtClean="0">
                <a:ea typeface="ＭＳ Ｐゴシック" pitchFamily="34" charset="-128"/>
              </a:rPr>
              <a:t>Gains of 2.0% for both AI and RA when re-creating HDR test simulations with JEM 1.0</a:t>
            </a:r>
            <a:endParaRPr lang="en-GB" altLang="ja-JP" sz="2400" dirty="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29512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CST July Monthly Dept Meeting 073008">
  <a:themeElements>
    <a:clrScheme name="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FFFFFF"/>
      </a:accent3>
      <a:accent4>
        <a:srgbClr val="000000"/>
      </a:accent4>
      <a:accent5>
        <a:srgbClr val="EBEBEB"/>
      </a:accent5>
      <a:accent6>
        <a:srgbClr val="A1A1A1"/>
      </a:accent6>
      <a:hlink>
        <a:srgbClr val="5F5F5F"/>
      </a:hlink>
      <a:folHlink>
        <a:srgbClr val="919191"/>
      </a:folHlink>
    </a:clrScheme>
    <a:fontScheme name="1_CST July Monthly Dept Meeting 073008">
      <a:majorFont>
        <a:latin typeface="Calibri"/>
        <a:ea typeface=""/>
        <a:cs typeface="Arial"/>
      </a:majorFont>
      <a:minorFont>
        <a:latin typeface="Calibri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ST July Monthly Dept Meeting 073008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ST July Monthly Dept Meeting 073008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ST July Monthly Dept Meeting 073008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ST July Monthly Dept Meeting 073008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ST July Monthly Dept Meeting 073008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ST July Monthly Dept Meeting 073008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ST July Monthly Dept Meeting 073008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CST July Monthly Dept Meeting 073008</Template>
  <TotalTime>27542</TotalTime>
  <Words>906</Words>
  <Application>Microsoft Office PowerPoint</Application>
  <PresentationFormat>On-screen Show (16:9)</PresentationFormat>
  <Paragraphs>244</Paragraphs>
  <Slides>10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1_CST July Monthly Dept Meeting 073008</vt:lpstr>
      <vt:lpstr> Dequantization and scaling for next generation containers</vt:lpstr>
      <vt:lpstr>PowerPoint Presentation</vt:lpstr>
      <vt:lpstr>Motivation</vt:lpstr>
      <vt:lpstr>Motivation</vt:lpstr>
      <vt:lpstr>Proposal</vt:lpstr>
      <vt:lpstr>Proposal</vt:lpstr>
      <vt:lpstr>Experimental Results</vt:lpstr>
      <vt:lpstr>Experimental Results</vt:lpstr>
      <vt:lpstr>PowerPoint Presentation</vt:lpstr>
      <vt:lpstr> Dequantization and scaling for next generation containers</vt:lpstr>
    </vt:vector>
  </TitlesOfParts>
  <Company>Sharp Labs of America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 Overview Nov 2011</dc:title>
  <dc:creator>Larry Meixner</dc:creator>
  <dc:description>Letter Paper size
Meets sharp Logo Reqt. 2007</dc:description>
  <cp:lastModifiedBy>Segall, Andrew</cp:lastModifiedBy>
  <cp:revision>1362</cp:revision>
  <cp:lastPrinted>2012-05-17T23:57:45Z</cp:lastPrinted>
  <dcterms:created xsi:type="dcterms:W3CDTF">2008-07-29T15:54:01Z</dcterms:created>
  <dcterms:modified xsi:type="dcterms:W3CDTF">2016-02-21T17:58:01Z</dcterms:modified>
</cp:coreProperties>
</file>