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86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5F0E7-B881-4CA7-A23A-49E226336122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1986B-7632-4A8B-9ECE-300E46E9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085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5F0E7-B881-4CA7-A23A-49E226336122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1986B-7632-4A8B-9ECE-300E46E9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4632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5F0E7-B881-4CA7-A23A-49E226336122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1986B-7632-4A8B-9ECE-300E46E9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198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5F0E7-B881-4CA7-A23A-49E226336122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1986B-7632-4A8B-9ECE-300E46E9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685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5F0E7-B881-4CA7-A23A-49E226336122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1986B-7632-4A8B-9ECE-300E46E9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449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5F0E7-B881-4CA7-A23A-49E226336122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1986B-7632-4A8B-9ECE-300E46E9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078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5F0E7-B881-4CA7-A23A-49E226336122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1986B-7632-4A8B-9ECE-300E46E9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073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5F0E7-B881-4CA7-A23A-49E226336122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1986B-7632-4A8B-9ECE-300E46E9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995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5F0E7-B881-4CA7-A23A-49E226336122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1986B-7632-4A8B-9ECE-300E46E9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6790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5F0E7-B881-4CA7-A23A-49E226336122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1986B-7632-4A8B-9ECE-300E46E9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780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75F0E7-B881-4CA7-A23A-49E226336122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1986B-7632-4A8B-9ECE-300E46E9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1641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75F0E7-B881-4CA7-A23A-49E226336122}" type="datetimeFigureOut">
              <a:rPr lang="en-US" smtClean="0"/>
              <a:t>2/20/2016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B1986B-7632-4A8B-9ECE-300E46E94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833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b="1" dirty="0"/>
              <a:t>Non Square TU Partitioning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en-CA" sz="2000" u="sng" dirty="0"/>
              <a:t>K. </a:t>
            </a:r>
            <a:r>
              <a:rPr lang="en-CA" sz="2000" u="sng" dirty="0" smtClean="0"/>
              <a:t>Rapaka</a:t>
            </a:r>
            <a:r>
              <a:rPr lang="en-CA" sz="2000" dirty="0" smtClean="0"/>
              <a:t>, J</a:t>
            </a:r>
            <a:r>
              <a:rPr lang="en-CA" sz="2000" dirty="0"/>
              <a:t>. </a:t>
            </a:r>
            <a:r>
              <a:rPr lang="en-CA" sz="2000" dirty="0" smtClean="0"/>
              <a:t>Chen, L</a:t>
            </a:r>
            <a:r>
              <a:rPr lang="en-CA" sz="2000" dirty="0"/>
              <a:t>. </a:t>
            </a:r>
            <a:r>
              <a:rPr lang="en-CA" sz="2000" dirty="0" smtClean="0"/>
              <a:t>Zhang, W</a:t>
            </a:r>
            <a:r>
              <a:rPr lang="en-CA" sz="2000" dirty="0"/>
              <a:t>. –J. </a:t>
            </a:r>
            <a:r>
              <a:rPr lang="en-CA" sz="2000" dirty="0" smtClean="0"/>
              <a:t>Chien, M</a:t>
            </a:r>
            <a:r>
              <a:rPr lang="en-CA" sz="2000" dirty="0"/>
              <a:t>. Karczewicz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73224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175" indent="-173038">
              <a:lnSpc>
                <a:spcPct val="95000"/>
              </a:lnSpc>
              <a:spcBef>
                <a:spcPct val="35000"/>
              </a:spcBef>
              <a:buClr>
                <a:schemeClr val="accent1"/>
              </a:buClr>
            </a:pPr>
            <a:r>
              <a:rPr lang="en-US" sz="2400" kern="0" dirty="0" smtClean="0">
                <a:solidFill>
                  <a:srgbClr val="333333"/>
                </a:solidFill>
              </a:rPr>
              <a:t>For Intra mode, HM supports only square-shaped PUs and transforms.</a:t>
            </a:r>
          </a:p>
          <a:p>
            <a:pPr marL="3175" indent="-173038">
              <a:lnSpc>
                <a:spcPct val="95000"/>
              </a:lnSpc>
              <a:spcBef>
                <a:spcPct val="35000"/>
              </a:spcBef>
              <a:buClr>
                <a:schemeClr val="accent1"/>
              </a:buClr>
            </a:pPr>
            <a:r>
              <a:rPr lang="en-US" sz="2400" kern="0" dirty="0" smtClean="0">
                <a:solidFill>
                  <a:srgbClr val="333333"/>
                </a:solidFill>
              </a:rPr>
              <a:t>For Inter mode, </a:t>
            </a:r>
            <a:r>
              <a:rPr lang="en-US" sz="2400" kern="0" dirty="0" smtClean="0">
                <a:solidFill>
                  <a:srgbClr val="333333"/>
                </a:solidFill>
              </a:rPr>
              <a:t>HM supports both square and non-square PUs but only allows square-shaped transforms. </a:t>
            </a:r>
          </a:p>
          <a:p>
            <a:pPr marL="460375" lvl="1" indent="-173038">
              <a:lnSpc>
                <a:spcPct val="95000"/>
              </a:lnSpc>
              <a:spcBef>
                <a:spcPct val="35000"/>
              </a:spcBef>
              <a:buClr>
                <a:schemeClr val="accent1"/>
              </a:buClr>
            </a:pPr>
            <a:r>
              <a:rPr lang="en-US" kern="0" dirty="0">
                <a:solidFill>
                  <a:srgbClr val="333333"/>
                </a:solidFill>
              </a:rPr>
              <a:t>For non-square PUs, </a:t>
            </a:r>
            <a:r>
              <a:rPr lang="en-CA" kern="0" dirty="0">
                <a:solidFill>
                  <a:srgbClr val="333333"/>
                </a:solidFill>
              </a:rPr>
              <a:t>the transform can extend either across motion boundary (</a:t>
            </a:r>
            <a:r>
              <a:rPr lang="en-CA" kern="0" dirty="0" err="1">
                <a:solidFill>
                  <a:srgbClr val="333333"/>
                </a:solidFill>
              </a:rPr>
              <a:t>e.g</a:t>
            </a:r>
            <a:r>
              <a:rPr lang="en-CA" kern="0" dirty="0">
                <a:solidFill>
                  <a:srgbClr val="333333"/>
                </a:solidFill>
              </a:rPr>
              <a:t> 2Nx2N) or spread to a portion of a motion partition (</a:t>
            </a:r>
            <a:r>
              <a:rPr lang="en-CA" kern="0" dirty="0" err="1">
                <a:solidFill>
                  <a:srgbClr val="333333"/>
                </a:solidFill>
              </a:rPr>
              <a:t>e.g</a:t>
            </a:r>
            <a:r>
              <a:rPr lang="en-CA" kern="0" dirty="0">
                <a:solidFill>
                  <a:srgbClr val="333333"/>
                </a:solidFill>
              </a:rPr>
              <a:t> </a:t>
            </a:r>
            <a:r>
              <a:rPr lang="en-CA" kern="0" dirty="0" err="1">
                <a:solidFill>
                  <a:srgbClr val="333333"/>
                </a:solidFill>
              </a:rPr>
              <a:t>NxN</a:t>
            </a:r>
            <a:r>
              <a:rPr lang="en-CA" kern="0" dirty="0">
                <a:solidFill>
                  <a:srgbClr val="333333"/>
                </a:solidFill>
              </a:rPr>
              <a:t>)</a:t>
            </a:r>
            <a:endParaRPr lang="en-US" kern="0" dirty="0">
              <a:solidFill>
                <a:srgbClr val="333333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4418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 – Intra Mode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CA" dirty="0" smtClean="0"/>
              <a:t>Two partitions, </a:t>
            </a:r>
            <a:r>
              <a:rPr lang="en-CA" dirty="0"/>
              <a:t>namely 2NxN and </a:t>
            </a:r>
            <a:r>
              <a:rPr lang="en-CA" dirty="0" smtClean="0"/>
              <a:t>Nx2N, </a:t>
            </a:r>
            <a:r>
              <a:rPr lang="en-CA" dirty="0"/>
              <a:t>are introduced. </a:t>
            </a:r>
            <a:endParaRPr lang="en-CA" dirty="0" smtClean="0"/>
          </a:p>
          <a:p>
            <a:pPr algn="just"/>
            <a:r>
              <a:rPr lang="en-CA" dirty="0" smtClean="0"/>
              <a:t>For </a:t>
            </a:r>
            <a:r>
              <a:rPr lang="en-CA" dirty="0"/>
              <a:t>these partitions, non-square transforms are enabled for both luma and chroma residual blocks. </a:t>
            </a:r>
            <a:endParaRPr lang="en-CA" dirty="0" smtClean="0"/>
          </a:p>
          <a:p>
            <a:pPr algn="just"/>
            <a:r>
              <a:rPr lang="en-CA" dirty="0" smtClean="0"/>
              <a:t>A </a:t>
            </a:r>
            <a:r>
              <a:rPr lang="en-CA" dirty="0"/>
              <a:t>binary split is inferred at the root level (level 0). 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133600" y="4138245"/>
            <a:ext cx="181691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138246"/>
            <a:ext cx="7338646" cy="242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453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Method – Inter Mode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Non-square </a:t>
            </a:r>
            <a:r>
              <a:rPr lang="en-CA" dirty="0"/>
              <a:t>transform is enabled at the root level </a:t>
            </a:r>
            <a:r>
              <a:rPr lang="en-CA" dirty="0" smtClean="0"/>
              <a:t>(level 0) as </a:t>
            </a:r>
            <a:r>
              <a:rPr lang="en-CA" dirty="0"/>
              <a:t>an additional transform choice. </a:t>
            </a:r>
            <a:endParaRPr lang="en-CA" dirty="0" smtClean="0"/>
          </a:p>
          <a:p>
            <a:r>
              <a:rPr lang="en-CA" dirty="0" smtClean="0"/>
              <a:t>This </a:t>
            </a:r>
            <a:r>
              <a:rPr lang="en-CA" dirty="0"/>
              <a:t>additional binary split is </a:t>
            </a:r>
            <a:r>
              <a:rPr lang="en-CA" dirty="0" smtClean="0"/>
              <a:t>signalled, The </a:t>
            </a:r>
            <a:r>
              <a:rPr lang="en-CA" dirty="0"/>
              <a:t>rest of the TU partitioning follows HEVC process. 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872152" y="3786554"/>
            <a:ext cx="20695373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2308" y="3339369"/>
            <a:ext cx="4302369" cy="250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7244860" y="2980714"/>
            <a:ext cx="2203940" cy="1638177"/>
          </a:xfrm>
          <a:prstGeom prst="ellipse">
            <a:avLst/>
          </a:prstGeom>
          <a:solidFill>
            <a:schemeClr val="accent1">
              <a:alpha val="1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969477" y="5848565"/>
            <a:ext cx="86867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Transform partitioning for 2NxN PU (a) 2Nx2N transform (level 0), (b) 2NxN transform (level 0), (c) </a:t>
            </a:r>
            <a:r>
              <a:rPr lang="en-US" dirty="0" err="1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NxN</a:t>
            </a:r>
            <a:r>
              <a:rPr lang="en-US" dirty="0" smtClean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transform (level 1); (d) N/2xN/2 transform (level 2) for the right-top sub-block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69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Results</a:t>
            </a: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9042030"/>
              </p:ext>
            </p:extLst>
          </p:nvPr>
        </p:nvGraphicFramePr>
        <p:xfrm>
          <a:off x="451337" y="2749852"/>
          <a:ext cx="4530970" cy="1599408"/>
        </p:xfrm>
        <a:graphic>
          <a:graphicData uri="http://schemas.openxmlformats.org/drawingml/2006/table">
            <a:tbl>
              <a:tblPr/>
              <a:tblGrid>
                <a:gridCol w="1066875"/>
                <a:gridCol w="692819"/>
                <a:gridCol w="692819"/>
                <a:gridCol w="692819"/>
                <a:gridCol w="692819"/>
                <a:gridCol w="692819"/>
              </a:tblGrid>
              <a:tr h="220970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8881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8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3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88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7888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62707" y="1992924"/>
            <a:ext cx="4701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Performance of proposed method over HM16.6 </a:t>
            </a:r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445825"/>
              </p:ext>
            </p:extLst>
          </p:nvPr>
        </p:nvGraphicFramePr>
        <p:xfrm>
          <a:off x="398586" y="4841630"/>
          <a:ext cx="4536831" cy="1559595"/>
        </p:xfrm>
        <a:graphic>
          <a:graphicData uri="http://schemas.openxmlformats.org/drawingml/2006/table">
            <a:tbl>
              <a:tblPr/>
              <a:tblGrid>
                <a:gridCol w="1068256"/>
                <a:gridCol w="693715"/>
                <a:gridCol w="693715"/>
                <a:gridCol w="693715"/>
                <a:gridCol w="693715"/>
                <a:gridCol w="693715"/>
              </a:tblGrid>
              <a:tr h="169752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361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7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</a:tr>
              <a:tr h="1697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7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7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75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8036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940286"/>
              </p:ext>
            </p:extLst>
          </p:nvPr>
        </p:nvGraphicFramePr>
        <p:xfrm>
          <a:off x="5791688" y="2754923"/>
          <a:ext cx="4548066" cy="1597384"/>
        </p:xfrm>
        <a:graphic>
          <a:graphicData uri="http://schemas.openxmlformats.org/drawingml/2006/table">
            <a:tbl>
              <a:tblPr/>
              <a:tblGrid>
                <a:gridCol w="1070901"/>
                <a:gridCol w="695433"/>
                <a:gridCol w="695433"/>
                <a:gridCol w="695433"/>
                <a:gridCol w="695433"/>
                <a:gridCol w="695433"/>
              </a:tblGrid>
              <a:tr h="218650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7003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6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5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</a:tr>
              <a:tr h="1770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7700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216813"/>
              </p:ext>
            </p:extLst>
          </p:nvPr>
        </p:nvGraphicFramePr>
        <p:xfrm>
          <a:off x="5733072" y="4865078"/>
          <a:ext cx="4548066" cy="1559166"/>
        </p:xfrm>
        <a:graphic>
          <a:graphicData uri="http://schemas.openxmlformats.org/drawingml/2006/table">
            <a:tbl>
              <a:tblPr/>
              <a:tblGrid>
                <a:gridCol w="1070901"/>
                <a:gridCol w="695433"/>
                <a:gridCol w="695433"/>
                <a:gridCol w="695433"/>
                <a:gridCol w="695433"/>
                <a:gridCol w="695433"/>
              </a:tblGrid>
              <a:tr h="169705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0312">
                <a:tc>
                  <a:txBody>
                    <a:bodyPr/>
                    <a:lstStyle/>
                    <a:p>
                      <a:pPr algn="ctr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97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BFBFBF"/>
                    </a:solidFill>
                  </a:tcPr>
                </a:tc>
              </a:tr>
              <a:tr h="1697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7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7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97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8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8031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(Ref)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131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Thank Sony for Cross-checking the results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961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</TotalTime>
  <Words>596</Words>
  <Application>Microsoft Office PowerPoint</Application>
  <PresentationFormat>Widescreen</PresentationFormat>
  <Paragraphs>209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SimSun</vt:lpstr>
      <vt:lpstr>Arial</vt:lpstr>
      <vt:lpstr>Calibri</vt:lpstr>
      <vt:lpstr>Calibri Light</vt:lpstr>
      <vt:lpstr>Times New Roman</vt:lpstr>
      <vt:lpstr>Office Theme</vt:lpstr>
      <vt:lpstr>Non Square TU Partitioning</vt:lpstr>
      <vt:lpstr>Background</vt:lpstr>
      <vt:lpstr>Proposed Method – Intra Mode</vt:lpstr>
      <vt:lpstr>Proposed Method – Inter Mode</vt:lpstr>
      <vt:lpstr>Performance Results</vt:lpstr>
      <vt:lpstr>PowerPoint Presentation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Non Square TU Partitioning</dc:title>
  <dc:creator>Rapaka, Krishna</dc:creator>
  <cp:lastModifiedBy>Rapaka, Krishna</cp:lastModifiedBy>
  <cp:revision>10</cp:revision>
  <dcterms:created xsi:type="dcterms:W3CDTF">2016-02-20T17:33:37Z</dcterms:created>
  <dcterms:modified xsi:type="dcterms:W3CDTF">2016-02-21T02:30:20Z</dcterms:modified>
</cp:coreProperties>
</file>