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Override PartName="/ppt/slideLayouts/slideLayout6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51" r:id="rId3"/>
    <p:sldMasterId id="2147483684" r:id="rId4"/>
    <p:sldMasterId id="2147483703" r:id="rId5"/>
  </p:sldMasterIdLst>
  <p:notesMasterIdLst>
    <p:notesMasterId r:id="rId20"/>
  </p:notesMasterIdLst>
  <p:sldIdLst>
    <p:sldId id="256" r:id="rId6"/>
    <p:sldId id="258" r:id="rId7"/>
    <p:sldId id="272" r:id="rId8"/>
    <p:sldId id="354" r:id="rId9"/>
    <p:sldId id="280" r:id="rId10"/>
    <p:sldId id="356" r:id="rId11"/>
    <p:sldId id="337" r:id="rId12"/>
    <p:sldId id="350" r:id="rId13"/>
    <p:sldId id="351" r:id="rId14"/>
    <p:sldId id="357" r:id="rId15"/>
    <p:sldId id="353" r:id="rId16"/>
    <p:sldId id="352" r:id="rId17"/>
    <p:sldId id="282" r:id="rId18"/>
    <p:sldId id="270"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6600"/>
    <a:srgbClr val="B8B400"/>
    <a:srgbClr val="9E9A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52" y="-102"/>
      </p:cViewPr>
      <p:guideLst>
        <p:guide orient="horz" pos="2160"/>
        <p:guide pos="2880"/>
      </p:guideLst>
    </p:cSldViewPr>
  </p:slideViewPr>
  <p:notesTextViewPr>
    <p:cViewPr>
      <p:scale>
        <a:sx n="100" d="100"/>
        <a:sy n="100" d="100"/>
      </p:scale>
      <p:origin x="0" y="0"/>
    </p:cViewPr>
  </p:notesTextViewPr>
  <p:notesViewPr>
    <p:cSldViewPr>
      <p:cViewPr varScale="1">
        <p:scale>
          <a:sx n="97" d="100"/>
          <a:sy n="97" d="100"/>
        </p:scale>
        <p:origin x="-358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7201EC-0B23-4979-B3B3-7F152E596927}" type="datetimeFigureOut">
              <a:rPr lang="en-US" smtClean="0"/>
              <a:pPr/>
              <a:t>2/21/2016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A88282-FAF9-4932-A9E2-FC36FCB912A6}" type="slidenum">
              <a:rPr lang="en-US" smtClean="0"/>
              <a:pPr/>
              <a:t>‹#›</a:t>
            </a:fld>
            <a:endParaRPr lang="en-US" dirty="0"/>
          </a:p>
        </p:txBody>
      </p:sp>
    </p:spTree>
    <p:extLst>
      <p:ext uri="{BB962C8B-B14F-4D97-AF65-F5344CB8AC3E}">
        <p14:creationId xmlns:p14="http://schemas.microsoft.com/office/powerpoint/2010/main" xmlns="" val="2445142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0275D1B9-531B-4FEE-9764-AD49AC17B614}" type="datetime1">
              <a:rPr lang="zh-CN" altLang="en-US" smtClean="0"/>
              <a:pPr>
                <a:defRPr/>
              </a:pPr>
              <a:t>2016/2/21</a:t>
            </a:fld>
            <a:endParaRPr lang="en-US" altLang="zh-CN" dirty="0"/>
          </a:p>
        </p:txBody>
      </p:sp>
      <p:sp>
        <p:nvSpPr>
          <p:cNvPr id="5" name="Slide Number Placeholder 4"/>
          <p:cNvSpPr>
            <a:spLocks noGrp="1"/>
          </p:cNvSpPr>
          <p:nvPr>
            <p:ph type="sldNum" sz="quarter" idx="11"/>
          </p:nvPr>
        </p:nvSpPr>
        <p:spPr/>
        <p:txBody>
          <a:bodyPr/>
          <a:lstStyle/>
          <a:p>
            <a:pPr>
              <a:defRPr/>
            </a:pPr>
            <a:fld id="{FAE33ABD-D1DD-4D74-8381-941828B5708F}" type="slidenum">
              <a:rPr lang="en-US" altLang="zh-CN" smtClean="0"/>
              <a:pPr>
                <a:defRPr/>
              </a:pPr>
              <a:t>2</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noFill/>
        </p:spPr>
        <p:txBody>
          <a:bodyPr/>
          <a:lstStyle/>
          <a:p>
            <a:fld id="{F31D7537-A61A-4121-BD2F-B1BE29F68E57}" type="datetime1">
              <a:rPr lang="zh-CN" altLang="en-US" smtClean="0">
                <a:latin typeface="Arial" pitchFamily="34" charset="0"/>
                <a:ea typeface="SimSun" pitchFamily="2" charset="-122"/>
              </a:rPr>
              <a:pPr/>
              <a:t>2016/2/21</a:t>
            </a:fld>
            <a:endParaRPr lang="en-US" altLang="zh-CN" smtClean="0">
              <a:latin typeface="Arial" pitchFamily="34" charset="0"/>
              <a:ea typeface="SimSun" pitchFamily="2" charset="-122"/>
            </a:endParaRPr>
          </a:p>
        </p:txBody>
      </p:sp>
      <p:sp>
        <p:nvSpPr>
          <p:cNvPr id="31747" name="Rectangle 7"/>
          <p:cNvSpPr>
            <a:spLocks noGrp="1" noChangeArrowheads="1"/>
          </p:cNvSpPr>
          <p:nvPr>
            <p:ph type="sldNum" sz="quarter" idx="5"/>
          </p:nvPr>
        </p:nvSpPr>
        <p:spPr>
          <a:noFill/>
        </p:spPr>
        <p:txBody>
          <a:bodyPr/>
          <a:lstStyle/>
          <a:p>
            <a:fld id="{FF76A499-C11D-41D6-92AA-C3E701AB1991}" type="slidenum">
              <a:rPr lang="en-US" altLang="zh-CN" smtClean="0">
                <a:latin typeface="Arial" pitchFamily="34" charset="0"/>
                <a:ea typeface="SimSun" pitchFamily="2" charset="-122"/>
              </a:rPr>
              <a:pPr/>
              <a:t>14</a:t>
            </a:fld>
            <a:endParaRPr lang="en-US" altLang="zh-CN" smtClean="0">
              <a:latin typeface="Arial" pitchFamily="34" charset="0"/>
              <a:ea typeface="SimSun" pitchFamily="2" charset="-122"/>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xfrm>
            <a:off x="914400" y="4343400"/>
            <a:ext cx="5029200" cy="4114800"/>
          </a:xfrm>
          <a:noFill/>
          <a:ln/>
        </p:spPr>
        <p:txBody>
          <a:bodyPr/>
          <a:lstStyle/>
          <a:p>
            <a:pPr eaLnBrk="1" hangingPunct="1"/>
            <a:endParaRPr lang="en-US"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矩形 2"/>
          <p:cNvSpPr/>
          <p:nvPr userDrawn="1"/>
        </p:nvSpPr>
        <p:spPr>
          <a:xfrm>
            <a:off x="0" y="782638"/>
            <a:ext cx="9144000" cy="3810000"/>
          </a:xfrm>
          <a:prstGeom prst="rect">
            <a:avLst/>
          </a:prstGeom>
          <a:blipFill>
            <a:blip r:embed="rId2" cstate="email">
              <a:extLst>
                <a:ext uri="{28A0092B-C50C-407E-A947-70E740481C1C}">
                  <a14:useLocalDpi xmlns:a14="http://schemas.microsoft.com/office/drawing/2010/main" xmlns=""/>
                </a:ext>
              </a:extLst>
            </a:blip>
            <a:stretch>
              <a:fillRect/>
            </a:stretch>
          </a:blip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20" name="Group 76"/>
          <p:cNvGrpSpPr>
            <a:grpSpLocks/>
          </p:cNvGrpSpPr>
          <p:nvPr userDrawn="1"/>
        </p:nvGrpSpPr>
        <p:grpSpPr bwMode="auto">
          <a:xfrm>
            <a:off x="5788026" y="781051"/>
            <a:ext cx="3370262" cy="3825875"/>
            <a:chOff x="2971" y="1910"/>
            <a:chExt cx="2123" cy="2410"/>
          </a:xfrm>
        </p:grpSpPr>
        <p:grpSp>
          <p:nvGrpSpPr>
            <p:cNvPr id="21" name="Group 70"/>
            <p:cNvGrpSpPr>
              <a:grpSpLocks/>
            </p:cNvGrpSpPr>
            <p:nvPr/>
          </p:nvGrpSpPr>
          <p:grpSpPr bwMode="auto">
            <a:xfrm>
              <a:off x="3124" y="1914"/>
              <a:ext cx="1970" cy="2400"/>
              <a:chOff x="3789" y="492"/>
              <a:chExt cx="1970" cy="2400"/>
            </a:xfrm>
          </p:grpSpPr>
          <p:sp>
            <p:nvSpPr>
              <p:cNvPr id="24" name="Freeform 71"/>
              <p:cNvSpPr>
                <a:spLocks/>
              </p:cNvSpPr>
              <p:nvPr/>
            </p:nvSpPr>
            <p:spPr bwMode="auto">
              <a:xfrm>
                <a:off x="3789"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Lst>
                <a:ahLst/>
                <a:cxnLst>
                  <a:cxn ang="0">
                    <a:pos x="T0" y="T1"/>
                  </a:cxn>
                  <a:cxn ang="0">
                    <a:pos x="T2" y="T3"/>
                  </a:cxn>
                  <a:cxn ang="0">
                    <a:pos x="T4" y="T5"/>
                  </a:cxn>
                  <a:cxn ang="0">
                    <a:pos x="T6" y="T7"/>
                  </a:cxn>
                  <a:cxn ang="0">
                    <a:pos x="T8" y="T9"/>
                  </a:cxn>
                </a:cxnLst>
                <a:rect l="0" t="0" r="r" b="b"/>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000"/>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5" name="Freeform 72"/>
              <p:cNvSpPr>
                <a:spLocks noChangeAspect="1"/>
              </p:cNvSpPr>
              <p:nvPr/>
            </p:nvSpPr>
            <p:spPr bwMode="auto">
              <a:xfrm>
                <a:off x="4074" y="494"/>
                <a:ext cx="1685" cy="2394"/>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Lst>
                <a:ahLst/>
                <a:cxnLst>
                  <a:cxn ang="0">
                    <a:pos x="T0" y="T1"/>
                  </a:cxn>
                  <a:cxn ang="0">
                    <a:pos x="T2" y="T3"/>
                  </a:cxn>
                  <a:cxn ang="0">
                    <a:pos x="T4" y="T5"/>
                  </a:cxn>
                  <a:cxn ang="0">
                    <a:pos x="T6" y="T7"/>
                  </a:cxn>
                  <a:cxn ang="0">
                    <a:pos x="T8" y="T9"/>
                  </a:cxn>
                </a:cxnLst>
                <a:rect l="0" t="0" r="r" b="b"/>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alpha val="80000"/>
                </a:srgbClr>
              </a:solidFill>
              <a:ln>
                <a:noFill/>
              </a:ln>
              <a:effectLst/>
              <a:extLst>
                <a:ext uri="{91240B29-F687-4F45-9708-019B960494DF}">
                  <a14:hiddenLine xmlns:a14="http://schemas.microsoft.com/office/drawing/2010/main" xmlns="" w="9525" cap="flat" cmpd="sng">
                    <a:solidFill>
                      <a:srgbClr val="969696"/>
                    </a:solidFill>
                    <a:prstDash val="lgDash"/>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sp>
          <p:nvSpPr>
            <p:cNvPr id="22" name="Freeform 73"/>
            <p:cNvSpPr>
              <a:spLocks/>
            </p:cNvSpPr>
            <p:nvPr/>
          </p:nvSpPr>
          <p:spPr bwMode="auto">
            <a:xfrm>
              <a:off x="2971" y="1910"/>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Lst>
              <a:ahLst/>
              <a:cxnLst>
                <a:cxn ang="0">
                  <a:pos x="T0" y="T1"/>
                </a:cxn>
                <a:cxn ang="0">
                  <a:pos x="T2" y="T3"/>
                </a:cxn>
                <a:cxn ang="0">
                  <a:pos x="T4" y="T5"/>
                </a:cxn>
                <a:cxn ang="0">
                  <a:pos x="T6" y="T7"/>
                </a:cxn>
                <a:cxn ang="0">
                  <a:pos x="T8" y="T9"/>
                </a:cxn>
              </a:cxnLst>
              <a:rect l="0" t="0" r="r" b="b"/>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3" name="Freeform 74"/>
            <p:cNvSpPr>
              <a:spLocks/>
            </p:cNvSpPr>
            <p:nvPr/>
          </p:nvSpPr>
          <p:spPr bwMode="auto">
            <a:xfrm>
              <a:off x="3411" y="1918"/>
              <a:ext cx="1309" cy="2392"/>
            </a:xfrm>
            <a:custGeom>
              <a:avLst/>
              <a:gdLst>
                <a:gd name="T0" fmla="*/ 844 w 1309"/>
                <a:gd name="T1" fmla="*/ 0 h 2396"/>
                <a:gd name="T2" fmla="*/ 0 w 1309"/>
                <a:gd name="T3" fmla="*/ 2396 h 2396"/>
                <a:gd name="T4" fmla="*/ 1309 w 1309"/>
                <a:gd name="T5" fmla="*/ 2396 h 2396"/>
                <a:gd name="T6" fmla="*/ 844 w 1309"/>
                <a:gd name="T7" fmla="*/ 0 h 2396"/>
              </a:gdLst>
              <a:ahLst/>
              <a:cxnLst>
                <a:cxn ang="0">
                  <a:pos x="T0" y="T1"/>
                </a:cxn>
                <a:cxn ang="0">
                  <a:pos x="T2" y="T3"/>
                </a:cxn>
                <a:cxn ang="0">
                  <a:pos x="T4" y="T5"/>
                </a:cxn>
                <a:cxn ang="0">
                  <a:pos x="T6" y="T7"/>
                </a:cxn>
              </a:cxnLst>
              <a:rect l="0" t="0" r="r" b="b"/>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pic>
        <p:nvPicPr>
          <p:cNvPr id="4105" name="Picture 9"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999734" y="5578475"/>
            <a:ext cx="820738" cy="822325"/>
          </a:xfrm>
          <a:prstGeom prst="rect">
            <a:avLst/>
          </a:prstGeom>
          <a:noFill/>
          <a:extLst>
            <a:ext uri="{909E8E84-426E-40DD-AFC4-6F175D3DCCD1}">
              <a14:hiddenFill xmlns:a14="http://schemas.microsoft.com/office/drawing/2010/main" xmlns="">
                <a:solidFill>
                  <a:srgbClr val="FFFFFF"/>
                </a:solidFill>
              </a14:hiddenFill>
            </a:ext>
          </a:extLst>
        </p:spPr>
      </p:pic>
      <p:sp>
        <p:nvSpPr>
          <p:cNvPr id="4110" name="Text Box 14"/>
          <p:cNvSpPr txBox="1">
            <a:spLocks noChangeArrowheads="1"/>
          </p:cNvSpPr>
          <p:nvPr/>
        </p:nvSpPr>
        <p:spPr bwMode="auto">
          <a:xfrm>
            <a:off x="-2770188" y="1330325"/>
            <a:ext cx="2776538" cy="333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4750"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title</a:t>
            </a:r>
            <a:r>
              <a:rPr lang="en-US" altLang="zh-CN"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华文细黑" pitchFamily="2" charset="-122"/>
              </a:rPr>
              <a:t>:40-47pt  </a:t>
            </a:r>
          </a:p>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subtitle </a:t>
            </a:r>
            <a:r>
              <a:rPr lang="en-US" altLang="zh-CN" sz="1100" dirty="0">
                <a:solidFill>
                  <a:schemeClr val="bg1"/>
                </a:solidFill>
                <a:latin typeface="FrutigerNext LT Regular" pitchFamily="34" charset="0"/>
                <a:ea typeface="华文细黑" pitchFamily="2" charset="-122"/>
              </a:rPr>
              <a:t>:26-30pt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Color::white</a:t>
            </a:r>
            <a:endParaRPr lang="en-US" altLang="zh-CN" sz="1100" dirty="0">
              <a:solidFill>
                <a:schemeClr val="bg1"/>
              </a:solidFill>
              <a:latin typeface="FrutigerNext LT Regular" pitchFamily="34" charset="0"/>
              <a:ea typeface="华文细黑" pitchFamily="2" charset="-122"/>
            </a:endParaRPr>
          </a:p>
          <a:p>
            <a:pPr algn="r" eaLnBrk="0" hangingPunct="0">
              <a:lnSpc>
                <a:spcPct val="125000"/>
              </a:lnSpc>
            </a:pPr>
            <a:r>
              <a:rPr lang="zh-CN" altLang="en-US"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ＭＳ Ｐゴシック" pitchFamily="34" charset="-128"/>
              </a:rPr>
              <a:t>Corporate Font </a:t>
            </a:r>
            <a:r>
              <a:rPr lang="en-US" altLang="zh-CN" sz="1100" dirty="0">
                <a:solidFill>
                  <a:schemeClr val="bg1"/>
                </a:solidFill>
                <a:latin typeface="FrutigerNext LT Regular" pitchFamily="34" charset="0"/>
                <a:ea typeface="华文细黑" pitchFamily="2" charset="-122"/>
              </a:rPr>
              <a: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FrutigerNext</a:t>
            </a:r>
            <a:r>
              <a:rPr lang="en-US" altLang="zh-CN" sz="1100" dirty="0">
                <a:solidFill>
                  <a:schemeClr val="bg1"/>
                </a:solidFill>
                <a:latin typeface="FrutigerNext LT Regular" pitchFamily="34" charset="0"/>
                <a:ea typeface="华文细黑" pitchFamily="2" charset="-122"/>
              </a:rPr>
              <a:t> LT Medium</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Font to be used by customers and </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partners </a:t>
            </a:r>
            <a:r>
              <a:rPr lang="en-US" altLang="zh-CN" sz="1100" dirty="0">
                <a:solidFill>
                  <a:schemeClr val="bg1"/>
                </a:solidFill>
                <a:latin typeface="FrutigerNext LT Regular" pitchFamily="34" charset="0"/>
                <a:ea typeface="华文细黑" pitchFamily="2" charset="-122"/>
              </a:rPr>
              <a:t>: </a:t>
            </a:r>
          </a:p>
          <a:p>
            <a:pPr algn="r" eaLnBrk="0" hangingPunct="0">
              <a:lnSpc>
                <a:spcPct val="125000"/>
              </a:lnSpc>
            </a:pPr>
            <a:r>
              <a:rPr lang="en-US" altLang="zh-CN" sz="1100" dirty="0">
                <a:solidFill>
                  <a:schemeClr val="bg1"/>
                </a:solidFill>
                <a:latin typeface="FrutigerNext LT Regular" pitchFamily="34" charset="0"/>
                <a:ea typeface="华文细黑" pitchFamily="2" charset="-122"/>
              </a:rPr>
              <a:t>Arial</a:t>
            </a: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spcBef>
                <a:spcPct val="50000"/>
              </a:spcBef>
            </a:pPr>
            <a:endParaRPr lang="en-US" altLang="zh-CN" sz="1100" dirty="0">
              <a:solidFill>
                <a:schemeClr val="bg1"/>
              </a:solidFill>
              <a:latin typeface="FrutigerNext LT Regular" pitchFamily="34" charset="0"/>
              <a:ea typeface="华文细黑" pitchFamily="2" charset="-122"/>
            </a:endParaRPr>
          </a:p>
        </p:txBody>
      </p:sp>
      <p:sp>
        <p:nvSpPr>
          <p:cNvPr id="4115" name="Rectangle 19"/>
          <p:cNvSpPr>
            <a:spLocks noGrp="1" noChangeArrowheads="1"/>
          </p:cNvSpPr>
          <p:nvPr>
            <p:ph type="dt" sz="quarter" idx="2"/>
          </p:nvPr>
        </p:nvSpPr>
        <p:spPr>
          <a:xfrm>
            <a:off x="609600" y="228600"/>
            <a:ext cx="2133600" cy="476250"/>
          </a:xfrm>
          <a:prstGeom prst="rect">
            <a:avLst/>
          </a:prstGeom>
        </p:spPr>
        <p:txBody>
          <a:bodyPr lIns="91440" tIns="45720" rIns="91440" bIns="45720"/>
          <a:lstStyle>
            <a:lvl1pPr defTabSz="914400" eaLnBrk="1" hangingPunct="1">
              <a:lnSpc>
                <a:spcPct val="100000"/>
              </a:lnSpc>
              <a:defRPr sz="1400">
                <a:ea typeface="宋体" pitchFamily="2" charset="-122"/>
              </a:defRPr>
            </a:lvl1pPr>
          </a:lstStyle>
          <a:p>
            <a:endParaRPr lang="en-US" altLang="zh-CN"/>
          </a:p>
        </p:txBody>
      </p:sp>
      <p:sp>
        <p:nvSpPr>
          <p:cNvPr id="18" name="Text Box 20"/>
          <p:cNvSpPr txBox="1">
            <a:spLocks noChangeArrowheads="1"/>
          </p:cNvSpPr>
          <p:nvPr userDrawn="1"/>
        </p:nvSpPr>
        <p:spPr bwMode="auto">
          <a:xfrm>
            <a:off x="652463" y="6203950"/>
            <a:ext cx="4936133"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ea typeface="华文细黑" pitchFamily="2" charset="-122"/>
              </a:rPr>
              <a:t>Copyright© 2016 </a:t>
            </a:r>
            <a:r>
              <a:rPr lang="en-US" altLang="zh-CN" sz="1200" dirty="0">
                <a:ea typeface="华文细黑" pitchFamily="2" charset="-122"/>
              </a:rPr>
              <a:t>Huawei Technologies Co., Ltd. All Rights Reserved. </a:t>
            </a:r>
          </a:p>
        </p:txBody>
      </p:sp>
      <p:sp>
        <p:nvSpPr>
          <p:cNvPr id="19" name="矩形 18"/>
          <p:cNvSpPr/>
          <p:nvPr userDrawn="1"/>
        </p:nvSpPr>
        <p:spPr bwMode="auto">
          <a:xfrm>
            <a:off x="0" y="0"/>
            <a:ext cx="89756" cy="785813"/>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矩形 3"/>
          <p:cNvSpPr/>
          <p:nvPr userDrawn="1"/>
        </p:nvSpPr>
        <p:spPr>
          <a:xfrm>
            <a:off x="357188" y="1125538"/>
            <a:ext cx="2400300" cy="1289050"/>
          </a:xfrm>
          <a:prstGeom prst="rect">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pPr lvl="0"/>
            <a:r>
              <a:rPr lang="en-US" altLang="zh-CN" noProof="0" smtClean="0"/>
              <a:t>Click to edit Master title style</a:t>
            </a:r>
          </a:p>
        </p:txBody>
      </p:sp>
      <p:sp>
        <p:nvSpPr>
          <p:cNvPr id="4111" name="Text Box 15"/>
          <p:cNvSpPr txBox="1">
            <a:spLocks noChangeArrowheads="1"/>
          </p:cNvSpPr>
          <p:nvPr/>
        </p:nvSpPr>
        <p:spPr bwMode="auto">
          <a:xfrm>
            <a:off x="7093123" y="4106863"/>
            <a:ext cx="1799357" cy="2619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lIns="78331" tIns="39166" rIns="78331" bIns="39166">
            <a:no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3163"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r>
              <a:rPr lang="en-US" altLang="zh-CN" sz="1200" dirty="0">
                <a:solidFill>
                  <a:schemeClr val="bg1"/>
                </a:solidFill>
                <a:ea typeface="ＭＳ Ｐゴシック" pitchFamily="34" charset="-128"/>
              </a:rPr>
              <a:t>www.huawei.com</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373180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en-US" altLang="zh-CN" smtClean="0"/>
              <a:t>Click to edit Master title style</a:t>
            </a:r>
            <a:endParaRPr 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1844916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dirty="0"/>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dirty="0"/>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F3E902AC-FC00-4AB1-BCE5-B71CCE724DE3}" type="slidenum">
              <a:rPr lang="en-US" altLang="zh-CN"/>
              <a:pPr/>
              <a:t>‹#›</a:t>
            </a:fld>
            <a:endParaRPr lang="en-US" altLang="zh-CN" dirty="0"/>
          </a:p>
        </p:txBody>
      </p:sp>
    </p:spTree>
    <p:extLst>
      <p:ext uri="{BB962C8B-B14F-4D97-AF65-F5344CB8AC3E}">
        <p14:creationId xmlns:p14="http://schemas.microsoft.com/office/powerpoint/2010/main" xmlns="" val="102568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05952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366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extLst>
      <p:ext uri="{BB962C8B-B14F-4D97-AF65-F5344CB8AC3E}">
        <p14:creationId xmlns:p14="http://schemas.microsoft.com/office/powerpoint/2010/main" xmlns="" val="379783769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5789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800260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47724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Tree>
    <p:extLst>
      <p:ext uri="{BB962C8B-B14F-4D97-AF65-F5344CB8AC3E}">
        <p14:creationId xmlns:p14="http://schemas.microsoft.com/office/powerpoint/2010/main" xmlns="" val="2959689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90698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9269066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3285445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0487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543808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7741394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494272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67043086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4141403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293831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104730257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571707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1259410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extLst>
      <p:ext uri="{BB962C8B-B14F-4D97-AF65-F5344CB8AC3E}">
        <p14:creationId xmlns:p14="http://schemas.microsoft.com/office/powerpoint/2010/main" xmlns="" val="5660258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4271065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3568" y="4509120"/>
            <a:ext cx="7776864" cy="738664"/>
          </a:xfrm>
          <a:prstGeom prst="rect">
            <a:avLst/>
          </a:prstGeom>
          <a:noFill/>
        </p:spPr>
        <p:txBody>
          <a:bodyPr wrap="square" rtlCol="0">
            <a:spAutoFit/>
          </a:bodyPr>
          <a:lstStyle/>
          <a:p>
            <a:pPr algn="ctr"/>
            <a:r>
              <a:rPr lang="en-US" sz="1400" dirty="0" smtClean="0"/>
              <a:t>Copyright ©2010 Huawei Technologies Co.,Ltd. All Rights Reserved.</a:t>
            </a:r>
          </a:p>
          <a:p>
            <a:pPr algn="ctr"/>
            <a:r>
              <a:rPr lang="en-US" sz="1400" dirty="0" smtClean="0"/>
              <a:t>The information contained in this document is for reference purpose only, and is subject to change or withdrawal according to specific customer requirements and conditions.</a:t>
            </a:r>
          </a:p>
        </p:txBody>
      </p:sp>
      <p:sp>
        <p:nvSpPr>
          <p:cNvPr id="3" name="矩形 2"/>
          <p:cNvSpPr/>
          <p:nvPr userDrawn="1"/>
        </p:nvSpPr>
        <p:spPr>
          <a:xfrm>
            <a:off x="2286000" y="5247784"/>
            <a:ext cx="4572000" cy="523220"/>
          </a:xfrm>
          <a:prstGeom prst="rect">
            <a:avLst/>
          </a:prstGeom>
        </p:spPr>
        <p:txBody>
          <a:bodyPr>
            <a:spAutoFit/>
          </a:bodyPr>
          <a:lstStyle/>
          <a:p>
            <a:pPr algn="ctr"/>
            <a:r>
              <a:rPr lang="en-US" sz="1400" dirty="0" smtClean="0"/>
              <a:t>©2010 </a:t>
            </a:r>
            <a:r>
              <a:rPr lang="zh-CN" altLang="en-US" sz="1400" dirty="0" smtClean="0"/>
              <a:t>华为技术有限公司</a:t>
            </a:r>
            <a:r>
              <a:rPr lang="en-US" altLang="zh-CN" sz="1400" baseline="0" dirty="0" smtClean="0"/>
              <a:t>          </a:t>
            </a:r>
            <a:r>
              <a:rPr lang="zh-CN" altLang="en-US" sz="1400" dirty="0" smtClean="0"/>
              <a:t>版权所有</a:t>
            </a:r>
          </a:p>
          <a:p>
            <a:pPr algn="ctr"/>
            <a:r>
              <a:rPr lang="zh-CN" altLang="en-US" sz="1400" dirty="0" smtClean="0"/>
              <a:t>本资料仅供参考，不构成任何承诺及保证</a:t>
            </a:r>
            <a:endParaRPr lang="en-US" sz="1400" dirty="0"/>
          </a:p>
        </p:txBody>
      </p:sp>
    </p:spTree>
    <p:extLst>
      <p:ext uri="{BB962C8B-B14F-4D97-AF65-F5344CB8AC3E}">
        <p14:creationId xmlns:p14="http://schemas.microsoft.com/office/powerpoint/2010/main" xmlns="" val="208758324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75730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1500715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23484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2027923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2051149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0467034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876848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686673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7537827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08868050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9416749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404902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007766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356524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04646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41484688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日期占位符 6"/>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971028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xmlns="" val="6434206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xmlns="" val="330657613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64499760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23852058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98765503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83819985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5569781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21272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125631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527844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日期占位符 2"/>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8158834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22328130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179914615"/>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2168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7259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4290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1225556347"/>
      </p:ext>
    </p:extLst>
  </p:cSld>
  <p:clrMapOvr>
    <a:masterClrMapping/>
  </p:clrMapOvr>
  <p:transition spd="slow"/>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8382336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4073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9164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6195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2685225737"/>
      </p:ext>
    </p:extLst>
  </p:cSld>
  <p:clrMapOvr>
    <a:masterClrMapping/>
  </p:clrMapOvr>
  <p:transition spd="slow"/>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6713" y="1416049"/>
            <a:ext cx="4129087" cy="50292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47184019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408467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82720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dirty="0" smtClean="0"/>
              <a:t>Click icon to add picture</a:t>
            </a:r>
            <a:endParaRPr lang="en-US"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16857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5.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hyperlink" Target="http://www.huawei.com/"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image" Target="../media/image6.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5.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8.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7.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82105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auto">
          <a:xfrm>
            <a:off x="652462" y="1646238"/>
            <a:ext cx="8167687" cy="4125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pic>
        <p:nvPicPr>
          <p:cNvPr id="1046" name="Picture 22" descr="dd"/>
          <p:cNvPicPr>
            <a:picLocks noChangeAspect="1" noChangeArrowheads="1"/>
          </p:cNvPicPr>
          <p:nvPr/>
        </p:nvPicPr>
        <p:blipFill>
          <a:blip r:embed="rId18" cstate="email">
            <a:extLst>
              <a:ext uri="{28A0092B-C50C-407E-A947-70E740481C1C}">
                <a14:useLocalDpi xmlns:a14="http://schemas.microsoft.com/office/drawing/2010/main" xmlns=""/>
              </a:ext>
            </a:extLst>
          </a:blip>
          <a:srcRect/>
          <a:stretch>
            <a:fillRect/>
          </a:stretch>
        </p:blipFill>
        <p:spPr bwMode="auto">
          <a:xfrm>
            <a:off x="0" y="6221413"/>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8" name="Picture 24" descr="8"/>
          <p:cNvPicPr>
            <a:picLocks noChangeAspect="1" noChangeArrowheads="1"/>
          </p:cNvPicPr>
          <p:nvPr/>
        </p:nvPicPr>
        <p:blipFill>
          <a:blip r:embed="rId19" cstate="email">
            <a:extLst>
              <a:ext uri="{28A0092B-C50C-407E-A947-70E740481C1C}">
                <a14:useLocalDpi xmlns:a14="http://schemas.microsoft.com/office/drawing/2010/main" xmlns=""/>
              </a:ext>
            </a:extLst>
          </a:blip>
          <a:srcRect/>
          <a:stretch>
            <a:fillRect/>
          </a:stretch>
        </p:blipFill>
        <p:spPr bwMode="auto">
          <a:xfrm>
            <a:off x="7508875" y="6400800"/>
            <a:ext cx="1311275" cy="311150"/>
          </a:xfrm>
          <a:prstGeom prst="rect">
            <a:avLst/>
          </a:prstGeom>
          <a:noFill/>
          <a:extLst>
            <a:ext uri="{909E8E84-426E-40DD-AFC4-6F175D3DCCD1}">
              <a14:hiddenFill xmlns:a14="http://schemas.microsoft.com/office/drawing/2010/main" xmlns="">
                <a:solidFill>
                  <a:srgbClr val="FFFFFF"/>
                </a:solidFill>
              </a14:hiddenFill>
            </a:ext>
          </a:extLst>
        </p:spPr>
      </p:pic>
      <p:sp>
        <p:nvSpPr>
          <p:cNvPr id="1190" name="Rectangle 166"/>
          <p:cNvSpPr>
            <a:spLocks noChangeArrowheads="1"/>
          </p:cNvSpPr>
          <p:nvPr/>
        </p:nvSpPr>
        <p:spPr bwMode="auto">
          <a:xfrm>
            <a:off x="9269413" y="3429000"/>
            <a:ext cx="919162" cy="349091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en-US"/>
          </a:p>
        </p:txBody>
      </p:sp>
      <p:grpSp>
        <p:nvGrpSpPr>
          <p:cNvPr id="1193"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198"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3"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8"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3"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8"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3"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8"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3"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8"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3"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8"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53"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1262" name="Rectangle 238"/>
          <p:cNvSpPr>
            <a:spLocks noChangeArrowheads="1"/>
          </p:cNvSpPr>
          <p:nvPr/>
        </p:nvSpPr>
        <p:spPr bwMode="auto">
          <a:xfrm>
            <a:off x="-1844675" y="527050"/>
            <a:ext cx="1844675" cy="419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lnSpc>
                <a:spcPct val="85000"/>
              </a:lnSpc>
              <a:spcBef>
                <a:spcPct val="20000"/>
              </a:spcBef>
              <a:buClr>
                <a:schemeClr val="tx1"/>
              </a:buClr>
            </a:pPr>
            <a:r>
              <a:rPr lang="en-US" sz="1000" noProof="1">
                <a:solidFill>
                  <a:schemeClr val="bg1"/>
                </a:solidFill>
              </a:rPr>
              <a:t>Slide title</a:t>
            </a:r>
            <a:r>
              <a:rPr lang="en-US" altLang="zh-CN" sz="1000" b="1" dirty="0">
                <a:solidFill>
                  <a:schemeClr val="bg2"/>
                </a:solidFill>
                <a:ea typeface="宋体" pitchFamily="2" charset="-122"/>
              </a:rPr>
              <a:t> </a:t>
            </a:r>
            <a:r>
              <a:rPr lang="en-US" altLang="zh-CN" sz="1000" dirty="0">
                <a:solidFill>
                  <a:schemeClr val="bg1"/>
                </a:solidFill>
                <a:ea typeface="宋体" pitchFamily="2" charset="-122"/>
              </a:rPr>
              <a:t>:32-35pt  </a:t>
            </a: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en-US" altLang="zh-CN" sz="1000" dirty="0">
                <a:solidFill>
                  <a:schemeClr val="bg1"/>
                </a:solidFill>
                <a:ea typeface="宋体" pitchFamily="2" charset="-122"/>
              </a:rPr>
              <a:t>Color: R153 G0 B0</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zh-CN" altLang="zh-CN" sz="1000" dirty="0">
                <a:solidFill>
                  <a:schemeClr val="bg1"/>
                </a:solidFill>
                <a:ea typeface="宋体" pitchFamily="2" charset="-122"/>
              </a:rPr>
              <a:t>Slide </a:t>
            </a:r>
            <a:r>
              <a:rPr lang="zh-CN" altLang="en-US" sz="1000" dirty="0">
                <a:solidFill>
                  <a:schemeClr val="bg1"/>
                </a:solidFill>
                <a:ea typeface="宋体" pitchFamily="2" charset="-122"/>
              </a:rPr>
              <a:t>t</a:t>
            </a:r>
            <a:r>
              <a:rPr lang="en-US" altLang="zh-CN" sz="1000" dirty="0">
                <a:solidFill>
                  <a:schemeClr val="bg1"/>
                </a:solidFill>
                <a:ea typeface="宋体" pitchFamily="2" charset="-122"/>
              </a:rPr>
              <a:t>ext</a:t>
            </a:r>
            <a:r>
              <a:rPr lang="zh-CN" altLang="zh-CN" sz="1000" dirty="0">
                <a:solidFill>
                  <a:schemeClr val="bg1"/>
                </a:solidFill>
                <a:ea typeface="宋体" pitchFamily="2" charset="-122"/>
              </a:rPr>
              <a:t> </a:t>
            </a:r>
            <a:r>
              <a:rPr lang="en-US" altLang="zh-CN" sz="1000" dirty="0">
                <a:solidFill>
                  <a:schemeClr val="bg1"/>
                </a:solidFill>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pPr>
            <a:r>
              <a:rPr lang="en-US" sz="1000" noProof="1">
                <a:solidFill>
                  <a:srgbClr val="FFFFFF"/>
                </a:solidFill>
              </a:rPr>
              <a:t>Bullets level 2-5</a:t>
            </a:r>
            <a:r>
              <a:rPr lang="en-US" altLang="zh-CN" sz="1000" dirty="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chemeClr val="bg1"/>
              </a:buClr>
              <a:buFont typeface="Times New Roman" pitchFamily="18" charset="0"/>
              <a:buNone/>
            </a:pPr>
            <a:r>
              <a:rPr lang="en-US" altLang="zh-CN" sz="1000" dirty="0">
                <a:solidFill>
                  <a:schemeClr val="bg1"/>
                </a:solidFill>
                <a:ea typeface="宋体" pitchFamily="2" charset="-122"/>
              </a:rPr>
              <a:t> 18pt  </a:t>
            </a:r>
          </a:p>
          <a:p>
            <a:pPr marL="342900" indent="-342900" algn="r">
              <a:lnSpc>
                <a:spcPct val="85000"/>
              </a:lnSpc>
              <a:spcBef>
                <a:spcPct val="20000"/>
              </a:spcBef>
              <a:buClr>
                <a:schemeClr val="tx1"/>
              </a:buClr>
            </a:pPr>
            <a:r>
              <a:rPr lang="en-US" altLang="zh-CN" sz="1000" dirty="0" err="1">
                <a:solidFill>
                  <a:schemeClr val="bg1"/>
                </a:solidFill>
                <a:ea typeface="宋体" pitchFamily="2" charset="-122"/>
              </a:rPr>
              <a:t>Color:Black</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2"/>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Top right  corner  for   field-mark, customer or partner logotypes. </a:t>
            </a:r>
          </a:p>
          <a:p>
            <a:endParaRPr lang="en-US" altLang="zh-CN" sz="1000">
              <a:solidFill>
                <a:schemeClr val="bg1"/>
              </a:solidFill>
              <a:ea typeface="宋体" pitchFamily="2" charset="-122"/>
            </a:endParaRPr>
          </a:p>
          <a:p>
            <a:r>
              <a:rPr lang="en-US" altLang="zh-CN" sz="1000">
                <a:solidFill>
                  <a:schemeClr val="bg1"/>
                </a:solidFill>
                <a:ea typeface="宋体" pitchFamily="2" charset="-122"/>
              </a:rPr>
              <a:t>----------------   </a:t>
            </a:r>
          </a:p>
          <a:p>
            <a:endParaRPr lang="zh-CN" altLang="en-US" sz="1000">
              <a:solidFill>
                <a:schemeClr val="bg1"/>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chemeClr val="bg1"/>
                </a:solidFill>
                <a:ea typeface="宋体" pitchFamily="2" charset="-122"/>
              </a:rPr>
              <a:t> For specific usage details, refer to the “Typesetting Standard”.</a:t>
            </a:r>
          </a:p>
        </p:txBody>
      </p:sp>
      <p:sp>
        <p:nvSpPr>
          <p:cNvPr id="78" name="Text Box 8"/>
          <p:cNvSpPr txBox="1">
            <a:spLocks noChangeArrowheads="1"/>
          </p:cNvSpPr>
          <p:nvPr/>
        </p:nvSpPr>
        <p:spPr bwMode="auto">
          <a:xfrm>
            <a:off x="652463" y="6453336"/>
            <a:ext cx="4894455"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solidFill>
                  <a:schemeClr val="bg1">
                    <a:lumMod val="50000"/>
                  </a:schemeClr>
                </a:solidFill>
                <a:ea typeface="华文细黑" pitchFamily="2" charset="-122"/>
              </a:rPr>
              <a:t>Copyright© 2016 </a:t>
            </a:r>
            <a:r>
              <a:rPr lang="en-US" altLang="zh-CN" sz="1200" dirty="0">
                <a:solidFill>
                  <a:schemeClr val="bg1">
                    <a:lumMod val="50000"/>
                  </a:schemeClr>
                </a:solidFill>
                <a:ea typeface="华文细黑" pitchFamily="2" charset="-122"/>
              </a:rPr>
              <a:t>Huawei Technologies Co., Ltd. All Rights Reserved. </a:t>
            </a:r>
          </a:p>
        </p:txBody>
      </p:sp>
      <p:sp>
        <p:nvSpPr>
          <p:cNvPr id="2" name="矩形 1"/>
          <p:cNvSpPr/>
          <p:nvPr/>
        </p:nvSpPr>
        <p:spPr bwMode="auto">
          <a:xfrm>
            <a:off x="-2" y="0"/>
            <a:ext cx="175848" cy="1125538"/>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 name="矩形 2"/>
          <p:cNvSpPr/>
          <p:nvPr/>
        </p:nvSpPr>
        <p:spPr>
          <a:xfrm>
            <a:off x="5416865" y="6450081"/>
            <a:ext cx="755335" cy="276999"/>
          </a:xfrm>
          <a:prstGeom prst="rect">
            <a:avLst/>
          </a:prstGeom>
        </p:spPr>
        <p:txBody>
          <a:bodyPr wrap="none">
            <a:spAutoFit/>
          </a:bodyPr>
          <a:lstStyle/>
          <a:p>
            <a:r>
              <a:rPr lang="en-US" sz="1200" dirty="0" smtClean="0">
                <a:solidFill>
                  <a:schemeClr val="tx1">
                    <a:lumMod val="75000"/>
                  </a:schemeClr>
                </a:solidFill>
              </a:rPr>
              <a:t>Slide </a:t>
            </a:r>
            <a:fld id="{240D5ECE-8B49-45CD-BE81-EF81920D1969}" type="slidenum">
              <a:rPr lang="en-US" sz="1200" smtClean="0">
                <a:solidFill>
                  <a:schemeClr val="tx1">
                    <a:lumMod val="75000"/>
                  </a:schemeClr>
                </a:solidFill>
              </a:rPr>
              <a:pPr/>
              <a:t>‹#›</a:t>
            </a:fld>
            <a:endParaRPr lang="en-US" sz="1200" dirty="0">
              <a:solidFill>
                <a:schemeClr val="tx1">
                  <a:lumMod val="75000"/>
                </a:schemeClr>
              </a:solidFill>
            </a:endParaRPr>
          </a:p>
        </p:txBody>
      </p:sp>
      <p:sp>
        <p:nvSpPr>
          <p:cNvPr id="79" name="矩形 78"/>
          <p:cNvSpPr/>
          <p:nvPr/>
        </p:nvSpPr>
        <p:spPr>
          <a:xfrm>
            <a:off x="-121446" y="0"/>
            <a:ext cx="78582" cy="2276669"/>
          </a:xfrm>
          <a:prstGeom prst="rect">
            <a:avLst/>
          </a:prstGeom>
          <a:solidFill>
            <a:srgbClr val="00B05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矩形 80"/>
          <p:cNvSpPr/>
          <p:nvPr/>
        </p:nvSpPr>
        <p:spPr>
          <a:xfrm>
            <a:off x="-23327" y="6900864"/>
            <a:ext cx="2909402" cy="45719"/>
          </a:xfrm>
          <a:prstGeom prst="rect">
            <a:avLst/>
          </a:prstGeom>
          <a:solidFill>
            <a:schemeClr val="bg2"/>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2" name="矩形 81"/>
          <p:cNvSpPr/>
          <p:nvPr/>
        </p:nvSpPr>
        <p:spPr>
          <a:xfrm>
            <a:off x="3086107" y="6900864"/>
            <a:ext cx="2909402" cy="4571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3" name="矩形 82"/>
          <p:cNvSpPr/>
          <p:nvPr/>
        </p:nvSpPr>
        <p:spPr>
          <a:xfrm>
            <a:off x="6234598" y="6900864"/>
            <a:ext cx="2909402" cy="45719"/>
          </a:xfrm>
          <a:prstGeom prst="rect">
            <a:avLst/>
          </a:prstGeom>
          <a:solidFill>
            <a:srgbClr val="66990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矩形 83"/>
          <p:cNvSpPr/>
          <p:nvPr/>
        </p:nvSpPr>
        <p:spPr>
          <a:xfrm>
            <a:off x="-121446" y="4581331"/>
            <a:ext cx="78582" cy="227666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98" r:id="rId12"/>
    <p:sldLayoutId id="2147483699" r:id="rId13"/>
    <p:sldLayoutId id="2147483700" r:id="rId14"/>
    <p:sldLayoutId id="2147483702" r:id="rId15"/>
    <p:sldLayoutId id="2147483720" r:id="rId16"/>
  </p:sldLayoutIdLst>
  <p:timing>
    <p:tnLst>
      <p:par>
        <p:cTn id="1" dur="indefinite" restart="never" nodeType="tmRoot"/>
      </p:par>
    </p:tnLst>
  </p:timing>
  <p:hf hdr="0" ftr="0" dt="0"/>
  <p:txStyles>
    <p:titleStyle>
      <a:lvl1pPr algn="l" rtl="0" eaLnBrk="1" fontAlgn="base" hangingPunct="1">
        <a:spcBef>
          <a:spcPct val="0"/>
        </a:spcBef>
        <a:spcAft>
          <a:spcPct val="0"/>
        </a:spcAft>
        <a:defRPr sz="3400" b="1">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400" b="1">
          <a:solidFill>
            <a:srgbClr val="990000"/>
          </a:solidFill>
          <a:latin typeface="Arial" charset="0"/>
        </a:defRPr>
      </a:lvl2pPr>
      <a:lvl3pPr algn="l" rtl="0" eaLnBrk="1" fontAlgn="base" hangingPunct="1">
        <a:spcBef>
          <a:spcPct val="0"/>
        </a:spcBef>
        <a:spcAft>
          <a:spcPct val="0"/>
        </a:spcAft>
        <a:defRPr sz="3400" b="1">
          <a:solidFill>
            <a:srgbClr val="990000"/>
          </a:solidFill>
          <a:latin typeface="Arial" charset="0"/>
        </a:defRPr>
      </a:lvl3pPr>
      <a:lvl4pPr algn="l" rtl="0" eaLnBrk="1" fontAlgn="base" hangingPunct="1">
        <a:spcBef>
          <a:spcPct val="0"/>
        </a:spcBef>
        <a:spcAft>
          <a:spcPct val="0"/>
        </a:spcAft>
        <a:defRPr sz="3400" b="1">
          <a:solidFill>
            <a:srgbClr val="990000"/>
          </a:solidFill>
          <a:latin typeface="Arial" charset="0"/>
        </a:defRPr>
      </a:lvl4pPr>
      <a:lvl5pPr algn="l" rtl="0" eaLnBrk="1" fontAlgn="base" hangingPunct="1">
        <a:spcBef>
          <a:spcPct val="0"/>
        </a:spcBef>
        <a:spcAft>
          <a:spcPct val="0"/>
        </a:spcAft>
        <a:defRPr sz="3400" b="1">
          <a:solidFill>
            <a:srgbClr val="990000"/>
          </a:solidFill>
          <a:latin typeface="Arial"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Title</a:t>
            </a:r>
            <a:r>
              <a:rPr lang="en-US" altLang="zh-CN" sz="1000">
                <a:solidFill>
                  <a:schemeClr val="bg1"/>
                </a:solidFill>
                <a:ea typeface="宋体" pitchFamily="2" charset="-122"/>
              </a:rPr>
              <a:t> </a:t>
            </a:r>
          </a:p>
          <a:p>
            <a:pPr marL="342900" indent="-342900" algn="r">
              <a:spcBef>
                <a:spcPct val="20000"/>
              </a:spcBef>
            </a:pPr>
            <a:r>
              <a:rPr lang="en-US" altLang="zh-CN" sz="1000" b="1">
                <a:solidFill>
                  <a:schemeClr val="bg1"/>
                </a:solidFill>
                <a:ea typeface="宋体" pitchFamily="2" charset="-122"/>
              </a:rPr>
              <a:t>35-40pt  </a:t>
            </a:r>
            <a:endParaRPr lang="zh-CN" altLang="en-US" sz="1000" b="1">
              <a:solidFill>
                <a:schemeClr val="bg1"/>
              </a:solidFill>
              <a:ea typeface="宋体" pitchFamily="2" charset="-122"/>
            </a:endParaRPr>
          </a:p>
          <a:p>
            <a:pPr marL="342900" indent="-342900" algn="r">
              <a:spcBef>
                <a:spcPct val="20000"/>
              </a:spcBef>
            </a:pPr>
            <a:r>
              <a:rPr lang="en-US" altLang="zh-CN" sz="1000" b="1">
                <a:solidFill>
                  <a:schemeClr val="bg1"/>
                </a:solidFill>
                <a:ea typeface="宋体" pitchFamily="2" charset="-122"/>
              </a:rPr>
              <a:t>Color: R153 G0 B0</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Text</a:t>
            </a:r>
            <a:r>
              <a:rPr lang="en-US" altLang="zh-CN" sz="1000">
                <a:solidFill>
                  <a:schemeClr val="bg1"/>
                </a:solidFill>
                <a:ea typeface="宋体" pitchFamily="2" charset="-122"/>
              </a:rPr>
              <a:t> </a:t>
            </a:r>
            <a:r>
              <a:rPr lang="en-US" altLang="zh-CN" sz="1000" b="1">
                <a:solidFill>
                  <a:schemeClr val="bg1"/>
                </a:solidFill>
                <a:ea typeface="宋体" pitchFamily="2" charset="-122"/>
              </a:rPr>
              <a:t>:</a:t>
            </a:r>
          </a:p>
          <a:p>
            <a:pPr marL="342900" indent="-342900" algn="r">
              <a:spcBef>
                <a:spcPct val="20000"/>
              </a:spcBef>
            </a:pPr>
            <a:r>
              <a:rPr lang="en-US" altLang="zh-CN" sz="1000" b="1">
                <a:solidFill>
                  <a:schemeClr val="bg1"/>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chemeClr val="bg1"/>
                </a:solidFill>
                <a:ea typeface="宋体" pitchFamily="2" charset="-122"/>
              </a:rPr>
              <a:t>20-30pt  </a:t>
            </a:r>
          </a:p>
          <a:p>
            <a:pPr marL="342900" indent="-342900" algn="r">
              <a:spcBef>
                <a:spcPct val="20000"/>
              </a:spcBef>
            </a:pPr>
            <a:r>
              <a:rPr lang="en-US" altLang="zh-CN" sz="1000" b="1">
                <a:solidFill>
                  <a:schemeClr val="bg1"/>
                </a:solidFill>
                <a:ea typeface="宋体" pitchFamily="2" charset="-122"/>
              </a:rPr>
              <a:t>Color:Black</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p:txBody>
      </p:sp>
      <p:sp>
        <p:nvSpPr>
          <p:cNvPr id="6" name="矩形 5"/>
          <p:cNvSpPr/>
          <p:nvPr/>
        </p:nvSpPr>
        <p:spPr bwMode="auto">
          <a:xfrm>
            <a:off x="0" y="0"/>
            <a:ext cx="142875"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51" name="Picture 7" descr="5"/>
          <p:cNvPicPr>
            <a:picLocks noChangeAspect="1" noChangeArrowheads="1"/>
          </p:cNvPicPr>
          <p:nvPr/>
        </p:nvPicPr>
        <p:blipFill>
          <a:blip r:embed="rId13" cstate="email">
            <a:extLst>
              <a:ext uri="{28A0092B-C50C-407E-A947-70E740481C1C}">
                <a14:useLocalDpi xmlns:a14="http://schemas.microsoft.com/office/drawing/2010/main" xmlns=""/>
              </a:ext>
            </a:extLst>
          </a:blip>
          <a:srcRect/>
          <a:stretch>
            <a:fillRect/>
          </a:stretch>
        </p:blipFill>
        <p:spPr bwMode="auto">
          <a:xfrm>
            <a:off x="-1588" y="6858000"/>
            <a:ext cx="9144001" cy="1001712"/>
          </a:xfrm>
          <a:prstGeom prst="rect">
            <a:avLst/>
          </a:prstGeom>
          <a:noFill/>
          <a:extLst>
            <a:ext uri="{909E8E84-426E-40DD-AFC4-6F175D3DCCD1}">
              <a14:hiddenFill xmlns:a14="http://schemas.microsoft.com/office/drawing/2010/main" xmlns="">
                <a:solidFill>
                  <a:srgbClr val="FFFFFF"/>
                </a:solidFill>
              </a14:hiddenFill>
            </a:ext>
          </a:extLst>
        </p:spPr>
      </p:pic>
      <p:sp>
        <p:nvSpPr>
          <p:cNvPr id="6152" name="Text Box 8"/>
          <p:cNvSpPr txBox="1">
            <a:spLocks noChangeArrowheads="1"/>
          </p:cNvSpPr>
          <p:nvPr/>
        </p:nvSpPr>
        <p:spPr bwMode="auto">
          <a:xfrm>
            <a:off x="3059832" y="2564904"/>
            <a:ext cx="2991415"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4400" b="1" dirty="0">
                <a:solidFill>
                  <a:srgbClr val="C00000"/>
                </a:solidFill>
                <a:effectLst>
                  <a:glow rad="101600">
                    <a:schemeClr val="bg1">
                      <a:alpha val="70000"/>
                    </a:schemeClr>
                  </a:glow>
                </a:effectLst>
                <a:ea typeface="ＭＳ Ｐゴシック" pitchFamily="34" charset="-128"/>
              </a:rPr>
              <a:t>Thank you</a:t>
            </a:r>
          </a:p>
        </p:txBody>
      </p:sp>
      <p:sp>
        <p:nvSpPr>
          <p:cNvPr id="6153" name="Text Box 9">
            <a:hlinkClick r:id="rId14"/>
          </p:cNvPr>
          <p:cNvSpPr txBox="1">
            <a:spLocks noChangeArrowheads="1"/>
          </p:cNvSpPr>
          <p:nvPr/>
        </p:nvSpPr>
        <p:spPr bwMode="auto">
          <a:xfrm>
            <a:off x="3460885" y="3501008"/>
            <a:ext cx="2222230" cy="3920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2000" dirty="0" err="1" smtClean="0">
                <a:solidFill>
                  <a:srgbClr val="C00000"/>
                </a:solidFill>
                <a:effectLst>
                  <a:glow rad="101600">
                    <a:schemeClr val="bg1">
                      <a:alpha val="70000"/>
                    </a:schemeClr>
                  </a:glow>
                </a:effectLst>
                <a:ea typeface="ＭＳ Ｐゴシック" pitchFamily="34" charset="-128"/>
              </a:rPr>
              <a:t>www.huawei.com</a:t>
            </a:r>
            <a:r>
              <a:rPr lang="en-US" altLang="zh-CN" sz="2000" dirty="0" smtClean="0">
                <a:solidFill>
                  <a:srgbClr val="C00000"/>
                </a:solidFill>
                <a:effectLst>
                  <a:glow rad="101600">
                    <a:schemeClr val="bg1">
                      <a:alpha val="70000"/>
                    </a:schemeClr>
                  </a:glow>
                </a:effectLst>
                <a:ea typeface="ＭＳ Ｐゴシック" pitchFamily="34" charset="-128"/>
              </a:rPr>
              <a:t> </a:t>
            </a:r>
            <a:endParaRPr lang="en-US" altLang="zh-CN" sz="1800" dirty="0">
              <a:solidFill>
                <a:srgbClr val="C00000"/>
              </a:solidFill>
              <a:effectLst>
                <a:glow rad="101600">
                  <a:schemeClr val="bg1">
                    <a:alpha val="70000"/>
                  </a:schemeClr>
                </a:glow>
              </a:effectLst>
              <a:ea typeface="ＭＳ Ｐゴシック" pitchFamily="34" charset="-128"/>
            </a:endParaRPr>
          </a:p>
        </p:txBody>
      </p:sp>
      <p:sp>
        <p:nvSpPr>
          <p:cNvPr id="5" name="TextBox 4"/>
          <p:cNvSpPr txBox="1"/>
          <p:nvPr/>
        </p:nvSpPr>
        <p:spPr>
          <a:xfrm>
            <a:off x="683568" y="4509120"/>
            <a:ext cx="7776864" cy="738664"/>
          </a:xfrm>
          <a:prstGeom prst="rect">
            <a:avLst/>
          </a:prstGeom>
          <a:noFill/>
        </p:spPr>
        <p:txBody>
          <a:bodyPr wrap="square" rtlCol="0">
            <a:spAutoFit/>
          </a:bodyPr>
          <a:lstStyle/>
          <a:p>
            <a:pPr algn="ctr"/>
            <a:r>
              <a:rPr lang="en-US" sz="1400" dirty="0" smtClean="0">
                <a:solidFill>
                  <a:schemeClr val="bg2"/>
                </a:solidFill>
                <a:effectLst>
                  <a:glow rad="101600">
                    <a:schemeClr val="bg1">
                      <a:alpha val="70000"/>
                    </a:schemeClr>
                  </a:glow>
                </a:effectLst>
              </a:rPr>
              <a:t>Copyright ©2010 Huawei Technologies Co.,Ltd. All Rights Reserved.</a:t>
            </a:r>
          </a:p>
          <a:p>
            <a:pPr algn="ctr"/>
            <a:r>
              <a:rPr lang="en-US" sz="1400" dirty="0" smtClean="0">
                <a:solidFill>
                  <a:schemeClr val="bg2"/>
                </a:solidFill>
                <a:effectLst>
                  <a:glow rad="101600">
                    <a:schemeClr val="bg1">
                      <a:alpha val="70000"/>
                    </a:schemeClr>
                  </a:glow>
                </a:effectLst>
              </a:rPr>
              <a:t>The information contained in this document is for reference purpose only, and is subject to change or withdrawal according to specific customer requirements and conditions.</a:t>
            </a:r>
          </a:p>
        </p:txBody>
      </p:sp>
      <p:sp>
        <p:nvSpPr>
          <p:cNvPr id="6" name="矩形 5"/>
          <p:cNvSpPr/>
          <p:nvPr/>
        </p:nvSpPr>
        <p:spPr>
          <a:xfrm>
            <a:off x="2286000" y="5247784"/>
            <a:ext cx="4572000" cy="523220"/>
          </a:xfrm>
          <a:prstGeom prst="rect">
            <a:avLst/>
          </a:prstGeom>
        </p:spPr>
        <p:txBody>
          <a:bodyPr>
            <a:spAutoFit/>
          </a:bodyPr>
          <a:lstStyle/>
          <a:p>
            <a:pPr algn="ctr"/>
            <a:r>
              <a:rPr lang="en-US" sz="1400" dirty="0" smtClean="0">
                <a:solidFill>
                  <a:schemeClr val="bg2"/>
                </a:solidFill>
                <a:effectLst>
                  <a:glow rad="101600">
                    <a:schemeClr val="bg1">
                      <a:alpha val="70000"/>
                    </a:schemeClr>
                  </a:glow>
                </a:effectLst>
                <a:latin typeface="微软雅黑" pitchFamily="34" charset="-122"/>
                <a:ea typeface="微软雅黑" pitchFamily="34" charset="-122"/>
              </a:rPr>
              <a:t>©2010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华为技术有限公司</a:t>
            </a:r>
            <a:r>
              <a:rPr lang="en-US" altLang="zh-CN" sz="1400" baseline="0" dirty="0" smtClean="0">
                <a:solidFill>
                  <a:schemeClr val="bg2"/>
                </a:solidFill>
                <a:effectLst>
                  <a:glow rad="101600">
                    <a:schemeClr val="bg1">
                      <a:alpha val="70000"/>
                    </a:schemeClr>
                  </a:glow>
                </a:effectLst>
                <a:latin typeface="微软雅黑" pitchFamily="34" charset="-122"/>
                <a:ea typeface="微软雅黑" pitchFamily="34" charset="-122"/>
              </a:rPr>
              <a:t>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版权所有</a:t>
            </a:r>
          </a:p>
          <a:p>
            <a:pPr algn="ct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本资料仅供参考，不构成任何承诺及保证</a:t>
            </a:r>
            <a:endParaRPr lang="en-US" sz="1400" dirty="0">
              <a:solidFill>
                <a:schemeClr val="bg2"/>
              </a:solidFill>
              <a:effectLst>
                <a:glow rad="101600">
                  <a:schemeClr val="bg1">
                    <a:alpha val="70000"/>
                  </a:schemeClr>
                </a:glo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Title</a:t>
            </a:r>
            <a:r>
              <a:rPr lang="en-US" altLang="zh-CN" sz="1000">
                <a:solidFill>
                  <a:srgbClr val="FFFFFF"/>
                </a:solidFill>
                <a:ea typeface="宋体" pitchFamily="2" charset="-122"/>
              </a:rPr>
              <a:t> </a:t>
            </a:r>
          </a:p>
          <a:p>
            <a:pPr marL="342900" indent="-342900" algn="r">
              <a:spcBef>
                <a:spcPct val="20000"/>
              </a:spcBef>
            </a:pPr>
            <a:r>
              <a:rPr lang="en-US" altLang="zh-CN" sz="1000" b="1">
                <a:solidFill>
                  <a:srgbClr val="FFFFFF"/>
                </a:solidFill>
                <a:ea typeface="宋体" pitchFamily="2" charset="-122"/>
              </a:rPr>
              <a:t>35-40pt  </a:t>
            </a:r>
            <a:endParaRPr lang="zh-CN" altLang="en-US" sz="1000" b="1">
              <a:solidFill>
                <a:srgbClr val="FFFFFF"/>
              </a:solidFill>
              <a:ea typeface="宋体" pitchFamily="2" charset="-122"/>
            </a:endParaRPr>
          </a:p>
          <a:p>
            <a:pPr marL="342900" indent="-342900" algn="r">
              <a:spcBef>
                <a:spcPct val="20000"/>
              </a:spcBef>
            </a:pPr>
            <a:r>
              <a:rPr lang="en-US" altLang="zh-CN" sz="1000" b="1">
                <a:solidFill>
                  <a:srgbClr val="FFFFFF"/>
                </a:solidFill>
                <a:ea typeface="宋体" pitchFamily="2" charset="-122"/>
              </a:rPr>
              <a:t>Color: R153 G0 B0</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Text</a:t>
            </a:r>
            <a:r>
              <a:rPr lang="en-US" altLang="zh-CN" sz="1000">
                <a:solidFill>
                  <a:srgbClr val="FFFFFF"/>
                </a:solidFill>
                <a:ea typeface="宋体" pitchFamily="2" charset="-122"/>
              </a:rPr>
              <a:t> </a:t>
            </a:r>
            <a:r>
              <a:rPr lang="en-US" altLang="zh-CN" sz="1000" b="1">
                <a:solidFill>
                  <a:srgbClr val="FFFFFF"/>
                </a:solidFill>
                <a:ea typeface="宋体" pitchFamily="2" charset="-122"/>
              </a:rPr>
              <a:t>:</a:t>
            </a:r>
          </a:p>
          <a:p>
            <a:pPr marL="342900" indent="-342900" algn="r">
              <a:spcBef>
                <a:spcPct val="20000"/>
              </a:spcBef>
            </a:pPr>
            <a:r>
              <a:rPr lang="en-US" altLang="zh-CN" sz="1000" b="1">
                <a:solidFill>
                  <a:srgbClr val="FFFFFF"/>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rgbClr val="FFFFFF"/>
                </a:solidFill>
                <a:ea typeface="宋体" pitchFamily="2" charset="-122"/>
              </a:rPr>
              <a:t>20-30pt  </a:t>
            </a:r>
          </a:p>
          <a:p>
            <a:pPr marL="342900" indent="-342900" algn="r">
              <a:spcBef>
                <a:spcPct val="20000"/>
              </a:spcBef>
            </a:pPr>
            <a:r>
              <a:rPr lang="en-US" altLang="zh-CN" sz="1000" b="1">
                <a:solidFill>
                  <a:srgbClr val="FFFFFF"/>
                </a:solidFill>
                <a:ea typeface="宋体" pitchFamily="2" charset="-122"/>
              </a:rPr>
              <a:t>Color:Black</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p:txBody>
      </p:sp>
      <p:sp>
        <p:nvSpPr>
          <p:cNvPr id="6" name="矩形 5"/>
          <p:cNvSpPr/>
          <p:nvPr/>
        </p:nvSpPr>
        <p:spPr bwMode="auto">
          <a:xfrm>
            <a:off x="1" y="0"/>
            <a:ext cx="171450"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mtClean="0">
              <a:solidFill>
                <a:srgbClr val="B2B2B2"/>
              </a:solidFill>
            </a:endParaRPr>
          </a:p>
        </p:txBody>
      </p:sp>
    </p:spTree>
    <p:extLst>
      <p:ext uri="{BB962C8B-B14F-4D97-AF65-F5344CB8AC3E}">
        <p14:creationId xmlns:p14="http://schemas.microsoft.com/office/powerpoint/2010/main" xmlns="" val="23348584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70248444"/>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8.emf"/><Relationship Id="rId4" Type="http://schemas.openxmlformats.org/officeDocument/2006/relationships/image" Target="../media/image27.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31.emf"/><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5.emf"/><Relationship Id="rId1" Type="http://schemas.openxmlformats.org/officeDocument/2006/relationships/slideLayout" Target="../slideLayouts/slideLayout2.xml"/><Relationship Id="rId4" Type="http://schemas.openxmlformats.org/officeDocument/2006/relationships/image" Target="../media/image2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533400"/>
            <a:ext cx="6324600" cy="1371600"/>
          </a:xfrm>
        </p:spPr>
        <p:txBody>
          <a:bodyPr/>
          <a:lstStyle/>
          <a:p>
            <a:r>
              <a:rPr lang="en-US" altLang="zh-CN" sz="3200" dirty="0" smtClean="0">
                <a:solidFill>
                  <a:schemeClr val="tx2"/>
                </a:solidFill>
                <a:ea typeface="楷体_GB2312" pitchFamily="49" charset="-122"/>
              </a:rPr>
              <a:t>Adaptive reference sample smoothing simplification</a:t>
            </a:r>
            <a:endParaRPr lang="en-US" sz="2400" dirty="0">
              <a:solidFill>
                <a:schemeClr val="tx2"/>
              </a:solidFill>
            </a:endParaRPr>
          </a:p>
        </p:txBody>
      </p:sp>
      <p:sp>
        <p:nvSpPr>
          <p:cNvPr id="3" name="Title 1"/>
          <p:cNvSpPr txBox="1">
            <a:spLocks/>
          </p:cNvSpPr>
          <p:nvPr/>
        </p:nvSpPr>
        <p:spPr bwMode="auto">
          <a:xfrm>
            <a:off x="381000" y="4953000"/>
            <a:ext cx="18288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Alexey Filippov</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0" dirty="0" smtClean="0">
                <a:solidFill>
                  <a:schemeClr val="tx2"/>
                </a:solidFill>
                <a:latin typeface="微软雅黑" pitchFamily="34" charset="-122"/>
                <a:ea typeface="微软雅黑" pitchFamily="34" charset="-122"/>
                <a:cs typeface="+mj-cs"/>
              </a:rPr>
              <a:t>Vasily Rufitskiy</a:t>
            </a:r>
            <a:endParaRPr kumimoji="0" lang="en-US" sz="16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
        <p:nvSpPr>
          <p:cNvPr id="4" name="Title 1"/>
          <p:cNvSpPr txBox="1">
            <a:spLocks/>
          </p:cNvSpPr>
          <p:nvPr/>
        </p:nvSpPr>
        <p:spPr bwMode="auto">
          <a:xfrm>
            <a:off x="1676400" y="4724400"/>
            <a:ext cx="6324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kumimoji="0" lang="en-US" sz="24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
        <p:nvSpPr>
          <p:cNvPr id="5" name="Title 1"/>
          <p:cNvSpPr txBox="1">
            <a:spLocks/>
          </p:cNvSpPr>
          <p:nvPr/>
        </p:nvSpPr>
        <p:spPr bwMode="auto">
          <a:xfrm>
            <a:off x="0" y="1981200"/>
            <a:ext cx="2667000" cy="53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JVET-B0041</a:t>
            </a:r>
            <a:endParaRPr kumimoji="0" lang="en-US" sz="24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20762"/>
          </a:xfrm>
        </p:spPr>
        <p:txBody>
          <a:bodyPr/>
          <a:lstStyle/>
          <a:p>
            <a:pPr hangingPunct="0">
              <a:lnSpc>
                <a:spcPct val="150000"/>
              </a:lnSpc>
            </a:pPr>
            <a:r>
              <a:rPr lang="it-IT" sz="2800" dirty="0" smtClean="0"/>
              <a:t>Experimental results (cont’d)</a:t>
            </a:r>
            <a:endParaRPr lang="en-US" sz="2800" dirty="0" smtClean="0"/>
          </a:p>
        </p:txBody>
      </p:sp>
      <p:sp>
        <p:nvSpPr>
          <p:cNvPr id="3" name="Content Placeholder 2"/>
          <p:cNvSpPr>
            <a:spLocks noGrp="1"/>
          </p:cNvSpPr>
          <p:nvPr>
            <p:ph idx="1"/>
          </p:nvPr>
        </p:nvSpPr>
        <p:spPr>
          <a:xfrm>
            <a:off x="652462" y="1219200"/>
            <a:ext cx="8167687" cy="4724400"/>
          </a:xfrm>
        </p:spPr>
        <p:txBody>
          <a:bodyPr/>
          <a:lstStyle/>
          <a:p>
            <a:pPr algn="just" fontAlgn="auto">
              <a:lnSpc>
                <a:spcPct val="150000"/>
              </a:lnSpc>
              <a:spcBef>
                <a:spcPts val="0"/>
              </a:spcBef>
              <a:buClrTx/>
            </a:pPr>
            <a:r>
              <a:rPr lang="en-US" sz="1800" dirty="0" smtClean="0"/>
              <a:t>Results of the “tool-on” tests for ARSS with simplification #1b and #2:</a:t>
            </a:r>
          </a:p>
          <a:p>
            <a:pPr lvl="1">
              <a:lnSpc>
                <a:spcPct val="150000"/>
              </a:lnSpc>
              <a:spcBef>
                <a:spcPts val="0"/>
              </a:spcBef>
            </a:pPr>
            <a:r>
              <a:rPr lang="en-US" sz="1600" dirty="0" smtClean="0"/>
              <a:t>Anchor is HM-16.6 (large blocks enabled, 30 frames)</a:t>
            </a:r>
            <a:endParaRPr lang="en-US" sz="1400" dirty="0" smtClean="0"/>
          </a:p>
        </p:txBody>
      </p:sp>
      <p:pic>
        <p:nvPicPr>
          <p:cNvPr id="2051" name="Picture 3"/>
          <p:cNvPicPr>
            <a:picLocks noChangeAspect="1" noChangeArrowheads="1"/>
          </p:cNvPicPr>
          <p:nvPr/>
        </p:nvPicPr>
        <p:blipFill>
          <a:blip r:embed="rId3" cstate="print"/>
          <a:srcRect/>
          <a:stretch>
            <a:fillRect/>
          </a:stretch>
        </p:blipFill>
        <p:spPr bwMode="auto">
          <a:xfrm>
            <a:off x="6456655" y="4495800"/>
            <a:ext cx="2507958" cy="1606550"/>
          </a:xfrm>
          <a:prstGeom prst="rect">
            <a:avLst/>
          </a:prstGeom>
          <a:noFill/>
          <a:ln w="9525">
            <a:noFill/>
            <a:miter lim="800000"/>
            <a:headEnd/>
            <a:tailEnd/>
          </a:ln>
          <a:effectLst/>
        </p:spPr>
      </p:pic>
      <p:pic>
        <p:nvPicPr>
          <p:cNvPr id="3074" name="Picture 2"/>
          <p:cNvPicPr>
            <a:picLocks noChangeAspect="1" noChangeArrowheads="1"/>
          </p:cNvPicPr>
          <p:nvPr/>
        </p:nvPicPr>
        <p:blipFill>
          <a:blip r:embed="rId4" cstate="print"/>
          <a:srcRect/>
          <a:stretch>
            <a:fillRect/>
          </a:stretch>
        </p:blipFill>
        <p:spPr bwMode="auto">
          <a:xfrm>
            <a:off x="7010400" y="1828800"/>
            <a:ext cx="1739900" cy="2694857"/>
          </a:xfrm>
          <a:prstGeom prst="rect">
            <a:avLst/>
          </a:prstGeom>
          <a:noFill/>
          <a:ln w="9525">
            <a:noFill/>
            <a:miter lim="800000"/>
            <a:headEnd/>
            <a:tailEnd/>
          </a:ln>
          <a:effectLst/>
        </p:spPr>
      </p:pic>
      <p:pic>
        <p:nvPicPr>
          <p:cNvPr id="3082" name="Picture 10"/>
          <p:cNvPicPr>
            <a:picLocks noChangeAspect="1" noChangeArrowheads="1"/>
          </p:cNvPicPr>
          <p:nvPr/>
        </p:nvPicPr>
        <p:blipFill>
          <a:blip r:embed="rId5" cstate="print"/>
          <a:srcRect/>
          <a:stretch>
            <a:fillRect/>
          </a:stretch>
        </p:blipFill>
        <p:spPr bwMode="auto">
          <a:xfrm>
            <a:off x="304800" y="2078436"/>
            <a:ext cx="7162800" cy="40389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20762"/>
          </a:xfrm>
        </p:spPr>
        <p:txBody>
          <a:bodyPr/>
          <a:lstStyle/>
          <a:p>
            <a:pPr hangingPunct="0">
              <a:lnSpc>
                <a:spcPct val="150000"/>
              </a:lnSpc>
            </a:pPr>
            <a:r>
              <a:rPr lang="it-IT" sz="2800" dirty="0" smtClean="0"/>
              <a:t>Experimental results (cont’d)</a:t>
            </a:r>
            <a:endParaRPr lang="en-US" sz="2800" dirty="0" smtClean="0"/>
          </a:p>
        </p:txBody>
      </p:sp>
      <p:sp>
        <p:nvSpPr>
          <p:cNvPr id="3" name="Content Placeholder 2"/>
          <p:cNvSpPr>
            <a:spLocks noGrp="1"/>
          </p:cNvSpPr>
          <p:nvPr>
            <p:ph idx="1"/>
          </p:nvPr>
        </p:nvSpPr>
        <p:spPr>
          <a:xfrm>
            <a:off x="652462" y="1219200"/>
            <a:ext cx="8167687" cy="4724400"/>
          </a:xfrm>
        </p:spPr>
        <p:txBody>
          <a:bodyPr/>
          <a:lstStyle/>
          <a:p>
            <a:pPr algn="just" fontAlgn="auto">
              <a:lnSpc>
                <a:spcPct val="150000"/>
              </a:lnSpc>
              <a:spcBef>
                <a:spcPts val="0"/>
              </a:spcBef>
              <a:buClrTx/>
            </a:pPr>
            <a:r>
              <a:rPr lang="en-US" sz="1800" dirty="0" smtClean="0"/>
              <a:t>Estimation of the simplification effect by calculating the g</a:t>
            </a:r>
            <a:r>
              <a:rPr lang="en-CA" sz="1600" dirty="0" smtClean="0"/>
              <a:t>ain</a:t>
            </a:r>
            <a:r>
              <a:rPr lang="en-US" sz="1600" dirty="0" smtClean="0"/>
              <a:t> / complexity ratio R:</a:t>
            </a:r>
          </a:p>
          <a:p>
            <a:pPr lvl="1" algn="just" fontAlgn="auto">
              <a:lnSpc>
                <a:spcPct val="150000"/>
              </a:lnSpc>
              <a:spcBef>
                <a:spcPts val="0"/>
              </a:spcBef>
            </a:pPr>
            <a:r>
              <a:rPr lang="en-US" sz="1200" dirty="0" smtClean="0"/>
              <a:t>is the BD-rate reduction per one percent of complexity increase:</a:t>
            </a:r>
          </a:p>
        </p:txBody>
      </p:sp>
      <p:graphicFrame>
        <p:nvGraphicFramePr>
          <p:cNvPr id="5" name="Table 4"/>
          <p:cNvGraphicFramePr>
            <a:graphicFrameLocks noGrp="1"/>
          </p:cNvGraphicFramePr>
          <p:nvPr/>
        </p:nvGraphicFramePr>
        <p:xfrm>
          <a:off x="322128" y="3276600"/>
          <a:ext cx="8517072" cy="1752600"/>
        </p:xfrm>
        <a:graphic>
          <a:graphicData uri="http://schemas.openxmlformats.org/drawingml/2006/table">
            <a:tbl>
              <a:tblPr firstRow="1" firstCol="1">
                <a:tableStyleId>{284E427A-3D55-4303-BF80-6455036E1DE7}</a:tableStyleId>
              </a:tblPr>
              <a:tblGrid>
                <a:gridCol w="2004520"/>
                <a:gridCol w="1245880"/>
                <a:gridCol w="1698927"/>
                <a:gridCol w="1727241"/>
                <a:gridCol w="1840504"/>
              </a:tblGrid>
              <a:tr h="777943">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Criterion</a:t>
                      </a:r>
                      <a:endParaRPr lang="en-US" sz="12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Non-modified ARSS</a:t>
                      </a:r>
                      <a:endParaRPr lang="en-US" sz="12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Simplified ARSS (“Simplification #1a”)</a:t>
                      </a:r>
                      <a:endParaRPr lang="en-US" sz="12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Simplified ARSS (“Simplification #1a</a:t>
                      </a:r>
                      <a:r>
                        <a:rPr lang="en-CA" sz="1200" dirty="0" smtClean="0">
                          <a:solidFill>
                            <a:schemeClr val="bg2"/>
                          </a:solidFill>
                        </a:rPr>
                        <a:t>”, “</a:t>
                      </a:r>
                      <a:r>
                        <a:rPr lang="en-CA" sz="1200" dirty="0">
                          <a:solidFill>
                            <a:schemeClr val="bg2"/>
                          </a:solidFill>
                        </a:rPr>
                        <a:t>Simplification #2”)</a:t>
                      </a:r>
                      <a:endParaRPr lang="en-US" sz="12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Simplified ARSS (“Simplification #1b”,</a:t>
                      </a:r>
                      <a:endParaRPr lang="en-US" sz="1200" dirty="0">
                        <a:solidFill>
                          <a:schemeClr val="bg2"/>
                        </a:solidFill>
                      </a:endParaRPr>
                    </a:p>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“Simplification #2”)</a:t>
                      </a:r>
                      <a:endParaRPr lang="en-US" sz="1200" dirty="0">
                        <a:solidFill>
                          <a:schemeClr val="bg2"/>
                        </a:solidFill>
                        <a:latin typeface="Times New Roman"/>
                        <a:ea typeface="Malgun Gothic"/>
                      </a:endParaRPr>
                    </a:p>
                  </a:txBody>
                  <a:tcPr marL="65784" marR="65784" marT="0" marB="0" anchor="ctr"/>
                </a:tc>
              </a:tr>
              <a:tr h="259314">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Average </a:t>
                      </a:r>
                      <a:r>
                        <a:rPr lang="en-CA" sz="1200" dirty="0" smtClean="0">
                          <a:solidFill>
                            <a:schemeClr val="bg2"/>
                          </a:solidFill>
                        </a:rPr>
                        <a:t>BD-rate (</a:t>
                      </a:r>
                      <a:r>
                        <a:rPr lang="en-CA" sz="1200" i="1" dirty="0" smtClean="0">
                          <a:solidFill>
                            <a:schemeClr val="bg2"/>
                          </a:solidFill>
                        </a:rPr>
                        <a:t>BD</a:t>
                      </a:r>
                      <a:r>
                        <a:rPr lang="en-CA" sz="1200" dirty="0" smtClean="0">
                          <a:solidFill>
                            <a:schemeClr val="bg2"/>
                          </a:solidFill>
                        </a:rPr>
                        <a:t>)</a:t>
                      </a:r>
                      <a:endParaRPr lang="en-US" sz="12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dirty="0">
                          <a:solidFill>
                            <a:schemeClr val="bg2"/>
                          </a:solidFill>
                        </a:rPr>
                        <a:t>-0.95%</a:t>
                      </a:r>
                      <a:endParaRPr lang="en-US" sz="14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-0.95%</a:t>
                      </a:r>
                      <a:endParaRPr lang="en-US" sz="140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-0.82%</a:t>
                      </a:r>
                      <a:endParaRPr lang="en-US" sz="140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-0.88%</a:t>
                      </a:r>
                      <a:endParaRPr lang="en-US" sz="1400">
                        <a:solidFill>
                          <a:schemeClr val="bg2"/>
                        </a:solidFill>
                        <a:latin typeface="Times New Roman"/>
                        <a:ea typeface="Malgun Gothic"/>
                      </a:endParaRPr>
                    </a:p>
                  </a:txBody>
                  <a:tcPr marL="65784" marR="65784" marT="0" marB="0" anchor="ctr"/>
                </a:tc>
              </a:tr>
              <a:tr h="259314">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smtClean="0">
                          <a:solidFill>
                            <a:schemeClr val="bg2"/>
                          </a:solidFill>
                        </a:rPr>
                        <a:t>Encoder</a:t>
                      </a:r>
                      <a:r>
                        <a:rPr lang="en-CA" sz="1200" baseline="0" dirty="0" smtClean="0">
                          <a:solidFill>
                            <a:schemeClr val="bg2"/>
                          </a:solidFill>
                        </a:rPr>
                        <a:t> c</a:t>
                      </a:r>
                      <a:r>
                        <a:rPr lang="en-CA" sz="1200" dirty="0" smtClean="0">
                          <a:solidFill>
                            <a:schemeClr val="bg2"/>
                          </a:solidFill>
                        </a:rPr>
                        <a:t>omplexity </a:t>
                      </a:r>
                      <a:r>
                        <a:rPr lang="en-CA" sz="1200" i="1" dirty="0" smtClean="0">
                          <a:solidFill>
                            <a:schemeClr val="bg2"/>
                          </a:solidFill>
                        </a:rPr>
                        <a:t>C</a:t>
                      </a:r>
                      <a:endParaRPr lang="en-US" sz="1200" i="1"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160%</a:t>
                      </a:r>
                      <a:endParaRPr lang="en-US" sz="140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155%</a:t>
                      </a:r>
                      <a:endParaRPr lang="en-US" sz="140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143%</a:t>
                      </a:r>
                      <a:endParaRPr lang="en-US" sz="140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a:solidFill>
                            <a:schemeClr val="bg2"/>
                          </a:solidFill>
                        </a:rPr>
                        <a:t>142%</a:t>
                      </a:r>
                      <a:endParaRPr lang="en-US" sz="1400">
                        <a:solidFill>
                          <a:schemeClr val="bg2"/>
                        </a:solidFill>
                        <a:latin typeface="Times New Roman"/>
                        <a:ea typeface="Malgun Gothic"/>
                      </a:endParaRPr>
                    </a:p>
                  </a:txBody>
                  <a:tcPr marL="65784" marR="65784" marT="0" marB="0" anchor="ctr"/>
                </a:tc>
              </a:tr>
              <a:tr h="456029">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200" dirty="0">
                          <a:solidFill>
                            <a:schemeClr val="bg2"/>
                          </a:solidFill>
                        </a:rPr>
                        <a:t>Gain</a:t>
                      </a:r>
                      <a:r>
                        <a:rPr lang="en-US" sz="1200" dirty="0">
                          <a:solidFill>
                            <a:schemeClr val="bg2"/>
                          </a:solidFill>
                        </a:rPr>
                        <a:t> / complexity </a:t>
                      </a:r>
                      <a:r>
                        <a:rPr lang="en-US" sz="1200" dirty="0" smtClean="0">
                          <a:solidFill>
                            <a:schemeClr val="bg2"/>
                          </a:solidFill>
                        </a:rPr>
                        <a:t>ratio </a:t>
                      </a:r>
                      <a:r>
                        <a:rPr lang="en-US" sz="1200" i="1" dirty="0" smtClean="0">
                          <a:solidFill>
                            <a:schemeClr val="bg2"/>
                          </a:solidFill>
                        </a:rPr>
                        <a:t>R</a:t>
                      </a:r>
                      <a:endParaRPr lang="en-US" sz="1200" i="1"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dirty="0">
                          <a:solidFill>
                            <a:schemeClr val="bg2"/>
                          </a:solidFill>
                        </a:rPr>
                        <a:t>-0.016</a:t>
                      </a:r>
                      <a:endParaRPr lang="en-US" sz="14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dirty="0">
                          <a:solidFill>
                            <a:schemeClr val="bg2"/>
                          </a:solidFill>
                        </a:rPr>
                        <a:t>-0.017</a:t>
                      </a:r>
                      <a:endParaRPr lang="en-US" sz="14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dirty="0">
                          <a:solidFill>
                            <a:schemeClr val="bg2"/>
                          </a:solidFill>
                        </a:rPr>
                        <a:t>-0.019</a:t>
                      </a:r>
                      <a:endParaRPr lang="en-US" sz="1400" dirty="0">
                        <a:solidFill>
                          <a:schemeClr val="bg2"/>
                        </a:solidFill>
                        <a:latin typeface="Times New Roman"/>
                        <a:ea typeface="Malgun Gothic"/>
                      </a:endParaRPr>
                    </a:p>
                  </a:txBody>
                  <a:tcPr marL="65784" marR="65784"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CA" sz="1400" dirty="0">
                          <a:solidFill>
                            <a:schemeClr val="bg2"/>
                          </a:solidFill>
                        </a:rPr>
                        <a:t>-0.021</a:t>
                      </a:r>
                      <a:endParaRPr lang="en-US" sz="1400" dirty="0">
                        <a:solidFill>
                          <a:schemeClr val="bg2"/>
                        </a:solidFill>
                        <a:latin typeface="Times New Roman"/>
                        <a:ea typeface="Malgun Gothic"/>
                      </a:endParaRPr>
                    </a:p>
                  </a:txBody>
                  <a:tcPr marL="65784" marR="65784" marT="0" marB="0" anchor="ctr"/>
                </a:tc>
              </a:tr>
            </a:tbl>
          </a:graphicData>
        </a:graphic>
      </p:graphicFrame>
      <p:graphicFrame>
        <p:nvGraphicFramePr>
          <p:cNvPr id="6" name="Object 5"/>
          <p:cNvGraphicFramePr>
            <a:graphicFrameLocks noChangeAspect="1"/>
          </p:cNvGraphicFramePr>
          <p:nvPr/>
        </p:nvGraphicFramePr>
        <p:xfrm>
          <a:off x="2590800" y="2514600"/>
          <a:ext cx="1447800" cy="487846"/>
        </p:xfrm>
        <a:graphic>
          <a:graphicData uri="http://schemas.openxmlformats.org/presentationml/2006/ole">
            <p:oleObj spid="_x0000_s87042" name="Equation" r:id="rId3" imgW="1168200" imgH="393480" progId="Equation.3">
              <p:embed/>
            </p:oleObj>
          </a:graphicData>
        </a:graphic>
      </p:graphicFrame>
      <p:graphicFrame>
        <p:nvGraphicFramePr>
          <p:cNvPr id="87043" name="Object 3"/>
          <p:cNvGraphicFramePr>
            <a:graphicFrameLocks noChangeAspect="1"/>
          </p:cNvGraphicFramePr>
          <p:nvPr/>
        </p:nvGraphicFramePr>
        <p:xfrm>
          <a:off x="4800600" y="2438400"/>
          <a:ext cx="1258887" cy="519113"/>
        </p:xfrm>
        <a:graphic>
          <a:graphicData uri="http://schemas.openxmlformats.org/presentationml/2006/ole">
            <p:oleObj spid="_x0000_s87043" name="Equation" r:id="rId4" imgW="1015920" imgH="419040" progId="Equation.3">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20762"/>
          </a:xfrm>
        </p:spPr>
        <p:txBody>
          <a:bodyPr/>
          <a:lstStyle/>
          <a:p>
            <a:pPr hangingPunct="0">
              <a:lnSpc>
                <a:spcPct val="150000"/>
              </a:lnSpc>
            </a:pPr>
            <a:r>
              <a:rPr lang="it-IT" sz="2800" dirty="0" smtClean="0"/>
              <a:t>Experimental results (cont’d)</a:t>
            </a:r>
            <a:endParaRPr lang="en-US" sz="2800" dirty="0" smtClean="0"/>
          </a:p>
        </p:txBody>
      </p:sp>
      <p:sp>
        <p:nvSpPr>
          <p:cNvPr id="3" name="Content Placeholder 2"/>
          <p:cNvSpPr>
            <a:spLocks noGrp="1"/>
          </p:cNvSpPr>
          <p:nvPr>
            <p:ph idx="1"/>
          </p:nvPr>
        </p:nvSpPr>
        <p:spPr>
          <a:xfrm>
            <a:off x="652462" y="1219200"/>
            <a:ext cx="8167687" cy="914400"/>
          </a:xfrm>
        </p:spPr>
        <p:txBody>
          <a:bodyPr/>
          <a:lstStyle/>
          <a:p>
            <a:pPr algn="just" fontAlgn="auto">
              <a:lnSpc>
                <a:spcPct val="150000"/>
              </a:lnSpc>
              <a:spcBef>
                <a:spcPts val="0"/>
              </a:spcBef>
              <a:buClrTx/>
            </a:pPr>
            <a:r>
              <a:rPr lang="en-US" sz="1600" dirty="0" smtClean="0"/>
              <a:t>Comparison with JEM-1.0 </a:t>
            </a:r>
            <a:r>
              <a:rPr lang="en-US" sz="1400" dirty="0" smtClean="0"/>
              <a:t>(30 frames) for ARSS with simplifications #1a and #2:</a:t>
            </a:r>
          </a:p>
        </p:txBody>
      </p:sp>
      <p:pic>
        <p:nvPicPr>
          <p:cNvPr id="5123" name="Picture 3"/>
          <p:cNvPicPr>
            <a:picLocks noChangeAspect="1" noChangeArrowheads="1"/>
          </p:cNvPicPr>
          <p:nvPr/>
        </p:nvPicPr>
        <p:blipFill>
          <a:blip r:embed="rId2" cstate="print"/>
          <a:srcRect l="12624" r="13438" b="11848"/>
          <a:stretch>
            <a:fillRect/>
          </a:stretch>
        </p:blipFill>
        <p:spPr bwMode="auto">
          <a:xfrm>
            <a:off x="533400" y="2514600"/>
            <a:ext cx="5943600" cy="2246971"/>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6858000" y="1981200"/>
            <a:ext cx="1505024" cy="2438400"/>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6456655" y="4495800"/>
            <a:ext cx="2507958" cy="1606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652462" y="1646238"/>
            <a:ext cx="8167687" cy="4297362"/>
          </a:xfrm>
        </p:spPr>
        <p:txBody>
          <a:bodyPr/>
          <a:lstStyle/>
          <a:p>
            <a:r>
              <a:rPr lang="en-US" sz="1800" b="0" dirty="0" smtClean="0"/>
              <a:t>The proposed simplifications provide </a:t>
            </a:r>
          </a:p>
          <a:p>
            <a:pPr lvl="1"/>
            <a:r>
              <a:rPr lang="en-US" sz="1600" b="0" dirty="0" smtClean="0"/>
              <a:t>the reduction of </a:t>
            </a:r>
            <a:r>
              <a:rPr lang="en-US" sz="1600" b="1" dirty="0" smtClean="0"/>
              <a:t>more </a:t>
            </a:r>
            <a:r>
              <a:rPr lang="en-US" sz="1600" b="1" dirty="0" smtClean="0"/>
              <a:t>than a quarter </a:t>
            </a:r>
            <a:r>
              <a:rPr lang="en-US" sz="1600" b="0" dirty="0" smtClean="0"/>
              <a:t>of the ARSS computational complexity </a:t>
            </a:r>
          </a:p>
          <a:p>
            <a:pPr lvl="1"/>
            <a:r>
              <a:rPr lang="en-US" sz="1600" b="0" dirty="0" smtClean="0"/>
              <a:t>for 0.1% coding loss</a:t>
            </a:r>
          </a:p>
          <a:p>
            <a:pPr lvl="1"/>
            <a:endParaRPr lang="en-US" sz="1600" b="0" dirty="0" smtClean="0"/>
          </a:p>
          <a:p>
            <a:r>
              <a:rPr lang="en-US" sz="1800" b="0" dirty="0" smtClean="0"/>
              <a:t>We propose either adopting these simplifications for the JEM software or studying them in an exploration experiment (EE)</a:t>
            </a:r>
            <a:endParaRPr lang="en-US" sz="1600" dirty="0" smtClean="0"/>
          </a:p>
          <a:p>
            <a:pPr lvl="1"/>
            <a:endParaRPr lang="en-US" sz="1600" dirty="0" smtClean="0"/>
          </a:p>
          <a:p>
            <a:pPr lvl="1"/>
            <a:endParaRPr lang="en-US" sz="16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rgbClr val="990000"/>
          </a:solidFill>
          <a:ln w="9525">
            <a:noFill/>
            <a:miter lim="800000"/>
            <a:headEnd/>
            <a:tailEnd/>
          </a:ln>
        </p:spPr>
        <p:txBody>
          <a:bodyPr wrap="none" anchor="ctr"/>
          <a:lstStyle/>
          <a:p>
            <a:endParaRPr lang="zh-CN" altLang="en-US"/>
          </a:p>
        </p:txBody>
      </p:sp>
      <p:sp>
        <p:nvSpPr>
          <p:cNvPr id="15363" name="Text Box 3"/>
          <p:cNvSpPr txBox="1">
            <a:spLocks noChangeArrowheads="1"/>
          </p:cNvSpPr>
          <p:nvPr/>
        </p:nvSpPr>
        <p:spPr bwMode="auto">
          <a:xfrm>
            <a:off x="3236913" y="2132013"/>
            <a:ext cx="2632075" cy="692150"/>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4000">
                <a:solidFill>
                  <a:schemeClr val="bg1"/>
                </a:solidFill>
                <a:latin typeface="FrutigerNext LT Medium" pitchFamily="34" charset="0"/>
                <a:ea typeface="MS PGothic" pitchFamily="34" charset="-128"/>
              </a:rPr>
              <a:t>Thank You</a:t>
            </a:r>
            <a:endParaRPr lang="en-US" altLang="zh-CN" sz="4000">
              <a:latin typeface="FrutigerNext LT Medium" pitchFamily="34" charset="0"/>
              <a:ea typeface="MS PGothic" pitchFamily="34" charset="-128"/>
            </a:endParaRPr>
          </a:p>
        </p:txBody>
      </p:sp>
      <p:sp>
        <p:nvSpPr>
          <p:cNvPr id="15364" name="Text Box 4"/>
          <p:cNvSpPr txBox="1">
            <a:spLocks noChangeArrowheads="1"/>
          </p:cNvSpPr>
          <p:nvPr/>
        </p:nvSpPr>
        <p:spPr bwMode="auto">
          <a:xfrm>
            <a:off x="3460750" y="3330575"/>
            <a:ext cx="2171700" cy="392113"/>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2100">
                <a:solidFill>
                  <a:schemeClr val="bg1"/>
                </a:solidFill>
                <a:latin typeface="FrutigerNext LT Regular" pitchFamily="34" charset="0"/>
                <a:ea typeface="MS PGothic" pitchFamily="34" charset="-128"/>
              </a:rPr>
              <a:t>www.huawei.com</a:t>
            </a:r>
            <a:endParaRPr lang="en-US" altLang="zh-CN" sz="4000">
              <a:latin typeface="FrutigerNext LT Regular" pitchFamily="34" charset="0"/>
              <a:ea typeface="MS PGothic"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Contents</a:t>
            </a:r>
            <a:endParaRPr lang="en-US" sz="2800" dirty="0"/>
          </a:p>
        </p:txBody>
      </p:sp>
      <p:sp>
        <p:nvSpPr>
          <p:cNvPr id="3" name="Content Placeholder 2"/>
          <p:cNvSpPr>
            <a:spLocks noGrp="1"/>
          </p:cNvSpPr>
          <p:nvPr>
            <p:ph idx="1"/>
          </p:nvPr>
        </p:nvSpPr>
        <p:spPr>
          <a:xfrm>
            <a:off x="652462" y="1447800"/>
            <a:ext cx="8167687" cy="4525962"/>
          </a:xfrm>
        </p:spPr>
        <p:txBody>
          <a:bodyPr>
            <a:normAutofit fontScale="92500" lnSpcReduction="20000"/>
          </a:bodyPr>
          <a:lstStyle/>
          <a:p>
            <a:pPr algn="just">
              <a:lnSpc>
                <a:spcPct val="150000"/>
              </a:lnSpc>
              <a:buClrTx/>
            </a:pPr>
            <a:r>
              <a:rPr lang="en-US" sz="1800" dirty="0" smtClean="0"/>
              <a:t>Introduction</a:t>
            </a:r>
          </a:p>
          <a:p>
            <a:pPr lvl="1" algn="just">
              <a:lnSpc>
                <a:spcPct val="150000"/>
              </a:lnSpc>
            </a:pPr>
            <a:r>
              <a:rPr lang="en-US" sz="1600" dirty="0" smtClean="0"/>
              <a:t>The goal of this contribution</a:t>
            </a:r>
          </a:p>
          <a:p>
            <a:pPr lvl="1" algn="just">
              <a:lnSpc>
                <a:spcPct val="150000"/>
              </a:lnSpc>
            </a:pPr>
            <a:r>
              <a:rPr lang="en-US" sz="1600" dirty="0" smtClean="0"/>
              <a:t>The computational complexity of the adaptive reference sample smoothing (ARSS) filter at the encoder side </a:t>
            </a:r>
          </a:p>
          <a:p>
            <a:pPr lvl="1" algn="just">
              <a:lnSpc>
                <a:spcPct val="150000"/>
              </a:lnSpc>
            </a:pPr>
            <a:endParaRPr lang="en-US" sz="1600" dirty="0" smtClean="0"/>
          </a:p>
          <a:p>
            <a:pPr algn="just">
              <a:lnSpc>
                <a:spcPct val="150000"/>
              </a:lnSpc>
              <a:buClrTx/>
            </a:pPr>
            <a:r>
              <a:rPr lang="en-US" sz="1800" dirty="0" smtClean="0"/>
              <a:t>Technical description</a:t>
            </a:r>
          </a:p>
          <a:p>
            <a:pPr lvl="1" algn="just">
              <a:lnSpc>
                <a:spcPct val="150000"/>
              </a:lnSpc>
            </a:pPr>
            <a:endParaRPr lang="en-US" sz="1600" dirty="0" smtClean="0"/>
          </a:p>
          <a:p>
            <a:pPr algn="just">
              <a:lnSpc>
                <a:spcPct val="150000"/>
              </a:lnSpc>
              <a:buClrTx/>
            </a:pPr>
            <a:r>
              <a:rPr lang="en-US" sz="1800" dirty="0" smtClean="0"/>
              <a:t>Experimental results </a:t>
            </a:r>
          </a:p>
          <a:p>
            <a:pPr lvl="1" algn="just">
              <a:lnSpc>
                <a:spcPct val="150000"/>
              </a:lnSpc>
            </a:pPr>
            <a:r>
              <a:rPr lang="en-US" sz="1600" dirty="0" smtClean="0"/>
              <a:t>Results of “tool-on” tests</a:t>
            </a:r>
          </a:p>
          <a:p>
            <a:pPr lvl="1" algn="just">
              <a:lnSpc>
                <a:spcPct val="150000"/>
              </a:lnSpc>
            </a:pPr>
            <a:r>
              <a:rPr lang="en-US" sz="1600" dirty="0" smtClean="0"/>
              <a:t>Comparison with JEM-1.0</a:t>
            </a:r>
          </a:p>
          <a:p>
            <a:pPr lvl="1" algn="just">
              <a:lnSpc>
                <a:spcPct val="150000"/>
              </a:lnSpc>
            </a:pPr>
            <a:endParaRPr lang="en-US" sz="1600" dirty="0" smtClean="0"/>
          </a:p>
          <a:p>
            <a:pPr algn="just">
              <a:lnSpc>
                <a:spcPct val="150000"/>
              </a:lnSpc>
              <a:buClrTx/>
            </a:pPr>
            <a:r>
              <a:rPr lang="en-US" sz="1800" dirty="0" smtClean="0"/>
              <a:t>Conclusions</a:t>
            </a:r>
          </a:p>
          <a:p>
            <a:pPr>
              <a:buClrTx/>
            </a:pPr>
            <a:endParaRPr lang="en-US" dirty="0"/>
          </a:p>
        </p:txBody>
      </p:sp>
      <p:sp>
        <p:nvSpPr>
          <p:cNvPr id="4" name="Date Placeholder 3"/>
          <p:cNvSpPr>
            <a:spLocks noGrp="1"/>
          </p:cNvSpPr>
          <p:nvPr>
            <p:ph type="dt" sz="half" idx="4294967295"/>
          </p:nvPr>
        </p:nvSpPr>
        <p:spPr>
          <a:xfrm>
            <a:off x="6361113" y="6477000"/>
            <a:ext cx="1019199" cy="457200"/>
          </a:xfrm>
          <a:prstGeom prst="rect">
            <a:avLst/>
          </a:prstGeom>
        </p:spPr>
        <p:txBody>
          <a:bodyPr/>
          <a:lstStyle/>
          <a:p>
            <a:pPr>
              <a:defRPr/>
            </a:pPr>
            <a:endParaRPr lang="de-DE" altLang="zh-CN" smtClean="0"/>
          </a:p>
          <a:p>
            <a:pPr>
              <a:defRPr/>
            </a:pPr>
            <a:r>
              <a:rPr lang="de-DE" altLang="zh-CN" smtClean="0"/>
              <a:t>Page </a:t>
            </a:r>
            <a:fld id="{C65673CC-276D-423F-B002-5020B18A7BE1}" type="slidenum">
              <a:rPr lang="de-DE" altLang="zh-CN" smtClean="0"/>
              <a:pPr>
                <a:defRPr/>
              </a:pPr>
              <a:t>2</a:t>
            </a:fld>
            <a:endParaRPr lang="en-GB"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382000" cy="563562"/>
          </a:xfrm>
        </p:spPr>
        <p:txBody>
          <a:bodyPr/>
          <a:lstStyle/>
          <a:p>
            <a:pPr>
              <a:lnSpc>
                <a:spcPct val="150000"/>
              </a:lnSpc>
            </a:pPr>
            <a:r>
              <a:rPr lang="en-US" sz="2800" dirty="0" smtClean="0"/>
              <a:t>Introduction</a:t>
            </a:r>
          </a:p>
        </p:txBody>
      </p:sp>
      <p:sp>
        <p:nvSpPr>
          <p:cNvPr id="6" name="Content Placeholder 15"/>
          <p:cNvSpPr txBox="1">
            <a:spLocks/>
          </p:cNvSpPr>
          <p:nvPr/>
        </p:nvSpPr>
        <p:spPr>
          <a:xfrm>
            <a:off x="609600" y="1143000"/>
            <a:ext cx="8229600" cy="990600"/>
          </a:xfrm>
          <a:prstGeom prst="rect">
            <a:avLst/>
          </a:prstGeom>
        </p:spPr>
        <p:txBody>
          <a:bodyPr vert="horz" lIns="91440" tIns="45720" rIns="91440" bIns="45720" rtlCol="0">
            <a:normAutofit/>
          </a:bodyPr>
          <a:lstStyle/>
          <a:p>
            <a:pPr marL="231775" indent="-231775" fontAlgn="auto">
              <a:spcBef>
                <a:spcPct val="20000"/>
              </a:spcBef>
              <a:spcAft>
                <a:spcPts val="0"/>
              </a:spcAft>
              <a:buFont typeface="Arial" pitchFamily="34" charset="0"/>
              <a:buChar char="•"/>
              <a:tabLst>
                <a:tab pos="509588" algn="l"/>
              </a:tabLst>
              <a:defRPr/>
            </a:pPr>
            <a:r>
              <a:rPr lang="en-US" sz="1600" dirty="0" smtClean="0">
                <a:solidFill>
                  <a:schemeClr val="bg2"/>
                </a:solidFill>
                <a:latin typeface="+mj-lt"/>
              </a:rPr>
              <a:t>The goal of this contribution is to reduce the computational complexity of ARSS at the encoder side by simplifying its RDO-cost estimation</a:t>
            </a:r>
          </a:p>
          <a:p>
            <a:pPr marL="509588" lvl="1" indent="-277813">
              <a:spcBef>
                <a:spcPct val="20000"/>
              </a:spcBef>
              <a:buFont typeface="Calibri" pitchFamily="34" charset="0"/>
              <a:buChar char="‒"/>
              <a:tabLst>
                <a:tab pos="741363" algn="l"/>
              </a:tabLst>
            </a:pPr>
            <a:r>
              <a:rPr lang="en-US" sz="1400" dirty="0" smtClean="0">
                <a:solidFill>
                  <a:schemeClr val="bg2"/>
                </a:solidFill>
                <a:latin typeface="+mj-lt"/>
              </a:rPr>
              <a:t>The proposed modification of ARSS is non-normative</a:t>
            </a:r>
          </a:p>
        </p:txBody>
      </p:sp>
      <p:pic>
        <p:nvPicPr>
          <p:cNvPr id="1026" name="Picture 2"/>
          <p:cNvPicPr>
            <a:picLocks noGrp="1" noChangeAspect="1" noChangeArrowheads="1"/>
          </p:cNvPicPr>
          <p:nvPr>
            <p:ph idx="1"/>
          </p:nvPr>
        </p:nvPicPr>
        <p:blipFill>
          <a:blip r:embed="rId2" cstate="print"/>
          <a:srcRect/>
          <a:stretch>
            <a:fillRect/>
          </a:stretch>
        </p:blipFill>
        <p:spPr bwMode="auto">
          <a:xfrm>
            <a:off x="304800" y="2209800"/>
            <a:ext cx="8534400" cy="37112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382000" cy="563562"/>
          </a:xfrm>
        </p:spPr>
        <p:txBody>
          <a:bodyPr/>
          <a:lstStyle/>
          <a:p>
            <a:pPr>
              <a:lnSpc>
                <a:spcPct val="150000"/>
              </a:lnSpc>
            </a:pPr>
            <a:r>
              <a:rPr lang="en-US" sz="2800" dirty="0" smtClean="0"/>
              <a:t>Introduction</a:t>
            </a:r>
          </a:p>
        </p:txBody>
      </p:sp>
      <p:sp>
        <p:nvSpPr>
          <p:cNvPr id="6" name="Content Placeholder 15"/>
          <p:cNvSpPr txBox="1">
            <a:spLocks/>
          </p:cNvSpPr>
          <p:nvPr/>
        </p:nvSpPr>
        <p:spPr>
          <a:xfrm>
            <a:off x="609600" y="1143000"/>
            <a:ext cx="8229600" cy="990600"/>
          </a:xfrm>
          <a:prstGeom prst="rect">
            <a:avLst/>
          </a:prstGeom>
        </p:spPr>
        <p:txBody>
          <a:bodyPr vert="horz" lIns="91440" tIns="45720" rIns="91440" bIns="45720" rtlCol="0">
            <a:normAutofit/>
          </a:bodyPr>
          <a:lstStyle/>
          <a:p>
            <a:pPr marL="231775" indent="-231775" fontAlgn="auto">
              <a:spcBef>
                <a:spcPct val="20000"/>
              </a:spcBef>
              <a:spcAft>
                <a:spcPts val="0"/>
              </a:spcAft>
              <a:buFont typeface="Arial" pitchFamily="34" charset="0"/>
              <a:buChar char="•"/>
              <a:tabLst>
                <a:tab pos="509588" algn="l"/>
              </a:tabLst>
              <a:defRPr/>
            </a:pPr>
            <a:r>
              <a:rPr lang="en-US" sz="1600" dirty="0" smtClean="0">
                <a:solidFill>
                  <a:schemeClr val="bg2"/>
                </a:solidFill>
                <a:latin typeface="+mn-lt"/>
              </a:rPr>
              <a:t>Currently, ARSS has a straightforward implementation of a RD-cost estimation procedure that calculates it for all the possible ARSS flag values for a TU</a:t>
            </a:r>
          </a:p>
          <a:p>
            <a:pPr marL="688975" lvl="1" indent="-231775" fontAlgn="auto">
              <a:spcBef>
                <a:spcPct val="20000"/>
              </a:spcBef>
              <a:spcAft>
                <a:spcPts val="0"/>
              </a:spcAft>
              <a:buFont typeface="Arial" pitchFamily="34" charset="0"/>
              <a:buChar char="•"/>
              <a:tabLst>
                <a:tab pos="509588" algn="l"/>
              </a:tabLst>
              <a:defRPr/>
            </a:pPr>
            <a:r>
              <a:rPr lang="en-US" sz="1400" dirty="0" smtClean="0">
                <a:solidFill>
                  <a:schemeClr val="bg2"/>
                </a:solidFill>
                <a:latin typeface="+mj-lt"/>
              </a:rPr>
              <a:t>each TU is compressed twice: </a:t>
            </a:r>
          </a:p>
        </p:txBody>
      </p:sp>
      <p:pic>
        <p:nvPicPr>
          <p:cNvPr id="8" name="Picture 7"/>
          <p:cNvPicPr/>
          <p:nvPr/>
        </p:nvPicPr>
        <p:blipFill>
          <a:blip r:embed="rId2" cstate="print"/>
          <a:srcRect/>
          <a:stretch>
            <a:fillRect/>
          </a:stretch>
        </p:blipFill>
        <p:spPr bwMode="auto">
          <a:xfrm>
            <a:off x="3124200" y="2286000"/>
            <a:ext cx="3657600" cy="2709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50000"/>
              </a:lnSpc>
            </a:pPr>
            <a:r>
              <a:rPr lang="en-US" sz="2800" dirty="0" smtClean="0"/>
              <a:t>Technical description</a:t>
            </a:r>
          </a:p>
        </p:txBody>
      </p:sp>
      <p:sp>
        <p:nvSpPr>
          <p:cNvPr id="3" name="Content Placeholder 2"/>
          <p:cNvSpPr>
            <a:spLocks noGrp="1"/>
          </p:cNvSpPr>
          <p:nvPr>
            <p:ph idx="1"/>
          </p:nvPr>
        </p:nvSpPr>
        <p:spPr>
          <a:xfrm>
            <a:off x="457200" y="1828800"/>
            <a:ext cx="8382000" cy="3429000"/>
          </a:xfrm>
        </p:spPr>
        <p:txBody>
          <a:bodyPr/>
          <a:lstStyle/>
          <a:p>
            <a:pPr marL="349250" lvl="1" indent="-284163">
              <a:lnSpc>
                <a:spcPct val="150000"/>
              </a:lnSpc>
              <a:spcBef>
                <a:spcPts val="0"/>
              </a:spcBef>
            </a:pPr>
            <a:r>
              <a:rPr lang="en-CA" sz="1400" b="1" dirty="0" smtClean="0"/>
              <a:t>Simplification #1a:</a:t>
            </a:r>
            <a:r>
              <a:rPr lang="en-CA" sz="1400" dirty="0" smtClean="0"/>
              <a:t> If </a:t>
            </a:r>
            <a:r>
              <a:rPr lang="en-CA" sz="1400" i="1" dirty="0" smtClean="0"/>
              <a:t>CBF is 0 </a:t>
            </a:r>
            <a:r>
              <a:rPr lang="en-CA" sz="1400" dirty="0" smtClean="0"/>
              <a:t>for default reference sample smoothing (i.e. ARSS is disabled), the RD-cost estimation is skipped for enabled ARSS </a:t>
            </a:r>
          </a:p>
          <a:p>
            <a:pPr marL="349250" lvl="1" indent="-284163">
              <a:lnSpc>
                <a:spcPct val="150000"/>
              </a:lnSpc>
              <a:spcBef>
                <a:spcPts val="0"/>
              </a:spcBef>
            </a:pPr>
            <a:r>
              <a:rPr lang="en-CA" sz="1400" b="1" dirty="0" smtClean="0"/>
              <a:t>Simplification #1b:</a:t>
            </a:r>
            <a:r>
              <a:rPr lang="en-CA" sz="1400" dirty="0" smtClean="0"/>
              <a:t> If </a:t>
            </a:r>
            <a:r>
              <a:rPr lang="en-CA" sz="1400" i="1" dirty="0" smtClean="0"/>
              <a:t>hiding condition is</a:t>
            </a:r>
            <a:r>
              <a:rPr lang="en-CA" sz="1400" dirty="0" smtClean="0"/>
              <a:t> </a:t>
            </a:r>
            <a:r>
              <a:rPr lang="en-CA" sz="1400" i="1" dirty="0" smtClean="0"/>
              <a:t>not met </a:t>
            </a:r>
            <a:r>
              <a:rPr lang="en-CA" sz="1400" dirty="0" smtClean="0"/>
              <a:t>for default reference sample smoothing (i.e. ARSS is disabled), the RD-cost estimation is skipped for enabled ARSS </a:t>
            </a:r>
          </a:p>
          <a:p>
            <a:pPr marL="749300" lvl="2" indent="-284163">
              <a:lnSpc>
                <a:spcPct val="150000"/>
              </a:lnSpc>
              <a:spcBef>
                <a:spcPts val="0"/>
              </a:spcBef>
            </a:pPr>
            <a:r>
              <a:rPr lang="en-CA" sz="1200" dirty="0" smtClean="0"/>
              <a:t>It is a more general case than </a:t>
            </a:r>
            <a:r>
              <a:rPr lang="en-CA" sz="1200" b="1" dirty="0" smtClean="0"/>
              <a:t>Simplification 1a.</a:t>
            </a:r>
          </a:p>
          <a:p>
            <a:pPr lvl="1">
              <a:lnSpc>
                <a:spcPct val="150000"/>
              </a:lnSpc>
              <a:spcBef>
                <a:spcPts val="0"/>
              </a:spcBef>
            </a:pPr>
            <a:endParaRPr lang="en-US" sz="1100" dirty="0" smtClean="0"/>
          </a:p>
        </p:txBody>
      </p:sp>
      <p:sp>
        <p:nvSpPr>
          <p:cNvPr id="4" name="Content Placeholder 2"/>
          <p:cNvSpPr txBox="1">
            <a:spLocks/>
          </p:cNvSpPr>
          <p:nvPr/>
        </p:nvSpPr>
        <p:spPr bwMode="auto">
          <a:xfrm>
            <a:off x="533400" y="1143000"/>
            <a:ext cx="8153400" cy="42973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lvl="0" indent="-342900" algn="just" fontAlgn="auto">
              <a:lnSpc>
                <a:spcPct val="150000"/>
              </a:lnSpc>
              <a:spcBef>
                <a:spcPts val="0"/>
              </a:spcBef>
              <a:buFontTx/>
              <a:buChar char="•"/>
              <a:defRPr/>
            </a:pPr>
            <a:r>
              <a:rPr kumimoji="0" lang="en-US" sz="1400" b="0" i="0" u="none" strike="noStrike" kern="0" cap="none" spc="0" normalizeH="0" baseline="0" noProof="0" dirty="0" smtClean="0">
                <a:ln>
                  <a:noFill/>
                </a:ln>
                <a:solidFill>
                  <a:schemeClr val="bg2"/>
                </a:solidFill>
                <a:effectLst/>
                <a:uLnTx/>
                <a:uFillTx/>
                <a:latin typeface="+mn-lt"/>
                <a:ea typeface="+mn-ea"/>
                <a:cs typeface="+mn-cs"/>
              </a:rPr>
              <a:t>The basic idea</a:t>
            </a:r>
            <a:r>
              <a:rPr lang="en-US" sz="1400" kern="0" dirty="0" smtClean="0">
                <a:solidFill>
                  <a:schemeClr val="bg2"/>
                </a:solidFill>
                <a:latin typeface="+mn-lt"/>
              </a:rPr>
              <a:t> behind the proposed simplifications is to exclude the cases where the ARSS decision cannot be signaled anyway</a:t>
            </a:r>
            <a:endParaRPr kumimoji="0" lang="en-US" sz="1200" b="0" i="0" u="none" strike="noStrike" kern="0" cap="none" spc="0" normalizeH="0" baseline="0" noProof="0" dirty="0" smtClean="0">
              <a:ln>
                <a:noFill/>
              </a:ln>
              <a:solidFill>
                <a:schemeClr val="bg2"/>
              </a:solidFill>
              <a:effectLst/>
              <a:uLnTx/>
              <a:uFillTx/>
              <a:latin typeface="+mn-lt"/>
            </a:endParaRPr>
          </a:p>
        </p:txBody>
      </p:sp>
      <p:pic>
        <p:nvPicPr>
          <p:cNvPr id="5" name="Picture 4"/>
          <p:cNvPicPr/>
          <p:nvPr/>
        </p:nvPicPr>
        <p:blipFill>
          <a:blip r:embed="rId2" cstate="print"/>
          <a:srcRect/>
          <a:stretch>
            <a:fillRect/>
          </a:stretch>
        </p:blipFill>
        <p:spPr bwMode="auto">
          <a:xfrm>
            <a:off x="2819400" y="3429000"/>
            <a:ext cx="3924366" cy="28783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50000"/>
              </a:lnSpc>
            </a:pPr>
            <a:r>
              <a:rPr lang="en-US" sz="2800" dirty="0" smtClean="0"/>
              <a:t>Technical description</a:t>
            </a:r>
          </a:p>
        </p:txBody>
      </p:sp>
      <p:sp>
        <p:nvSpPr>
          <p:cNvPr id="3" name="Content Placeholder 2"/>
          <p:cNvSpPr>
            <a:spLocks noGrp="1"/>
          </p:cNvSpPr>
          <p:nvPr>
            <p:ph idx="1"/>
          </p:nvPr>
        </p:nvSpPr>
        <p:spPr>
          <a:xfrm>
            <a:off x="457200" y="1524000"/>
            <a:ext cx="8305800" cy="3429000"/>
          </a:xfrm>
        </p:spPr>
        <p:txBody>
          <a:bodyPr/>
          <a:lstStyle/>
          <a:p>
            <a:pPr marL="349250" lvl="1" indent="-284163">
              <a:lnSpc>
                <a:spcPct val="150000"/>
              </a:lnSpc>
              <a:spcBef>
                <a:spcPts val="0"/>
              </a:spcBef>
            </a:pPr>
            <a:r>
              <a:rPr lang="en-CA" b="1" dirty="0" smtClean="0"/>
              <a:t>Simplification #2: </a:t>
            </a:r>
            <a:r>
              <a:rPr lang="en-US" dirty="0" smtClean="0"/>
              <a:t>If ARSS is enabled and ARSS flag could not be hidden for a given RQT level, the RD-cost is not estimated for the lower RQT levels</a:t>
            </a:r>
          </a:p>
          <a:p>
            <a:pPr lvl="1">
              <a:lnSpc>
                <a:spcPct val="150000"/>
              </a:lnSpc>
              <a:spcBef>
                <a:spcPts val="0"/>
              </a:spcBef>
            </a:pPr>
            <a:endParaRPr lang="en-US" sz="1400" dirty="0" smtClean="0"/>
          </a:p>
        </p:txBody>
      </p:sp>
      <p:pic>
        <p:nvPicPr>
          <p:cNvPr id="6" name="Picture 5"/>
          <p:cNvPicPr/>
          <p:nvPr/>
        </p:nvPicPr>
        <p:blipFill>
          <a:blip r:embed="rId2" cstate="print"/>
          <a:srcRect/>
          <a:stretch>
            <a:fillRect/>
          </a:stretch>
        </p:blipFill>
        <p:spPr bwMode="auto">
          <a:xfrm>
            <a:off x="2286000" y="2819400"/>
            <a:ext cx="3935730" cy="25203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it-IT" sz="2800" dirty="0" smtClean="0"/>
              <a:t>Experimental results</a:t>
            </a:r>
            <a:endParaRPr lang="en-US" sz="2800" dirty="0" smtClean="0"/>
          </a:p>
        </p:txBody>
      </p:sp>
      <p:sp>
        <p:nvSpPr>
          <p:cNvPr id="3" name="Content Placeholder 2"/>
          <p:cNvSpPr>
            <a:spLocks noGrp="1"/>
          </p:cNvSpPr>
          <p:nvPr>
            <p:ph idx="1"/>
          </p:nvPr>
        </p:nvSpPr>
        <p:spPr>
          <a:xfrm>
            <a:off x="652462" y="1219200"/>
            <a:ext cx="8167687" cy="4724400"/>
          </a:xfrm>
        </p:spPr>
        <p:txBody>
          <a:bodyPr/>
          <a:lstStyle/>
          <a:p>
            <a:pPr algn="just" fontAlgn="auto">
              <a:lnSpc>
                <a:spcPct val="150000"/>
              </a:lnSpc>
              <a:spcBef>
                <a:spcPts val="0"/>
              </a:spcBef>
              <a:buClrTx/>
            </a:pPr>
            <a:r>
              <a:rPr lang="en-US" sz="1800" dirty="0" smtClean="0"/>
              <a:t>Results of the “tool-on” tests for ARSS without simplification:</a:t>
            </a:r>
          </a:p>
          <a:p>
            <a:pPr lvl="1">
              <a:lnSpc>
                <a:spcPct val="150000"/>
              </a:lnSpc>
              <a:spcBef>
                <a:spcPts val="0"/>
              </a:spcBef>
            </a:pPr>
            <a:r>
              <a:rPr lang="en-US" sz="1600" dirty="0" smtClean="0"/>
              <a:t>Anchor is HM-16.6 (large blocks enabled, 30 frames)</a:t>
            </a:r>
            <a:endParaRPr lang="en-US" sz="1400" dirty="0" smtClean="0"/>
          </a:p>
        </p:txBody>
      </p:sp>
      <p:pic>
        <p:nvPicPr>
          <p:cNvPr id="2050" name="Picture 2"/>
          <p:cNvPicPr>
            <a:picLocks noChangeAspect="1" noChangeArrowheads="1"/>
          </p:cNvPicPr>
          <p:nvPr/>
        </p:nvPicPr>
        <p:blipFill>
          <a:blip r:embed="rId2" cstate="print"/>
          <a:srcRect l="12493" r="12546" b="5538"/>
          <a:stretch>
            <a:fillRect/>
          </a:stretch>
        </p:blipFill>
        <p:spPr bwMode="auto">
          <a:xfrm>
            <a:off x="457200" y="2087880"/>
            <a:ext cx="5638800" cy="4041140"/>
          </a:xfrm>
          <a:prstGeom prst="rect">
            <a:avLst/>
          </a:prstGeom>
          <a:noFill/>
          <a:ln w="9525">
            <a:noFill/>
            <a:miter lim="800000"/>
            <a:headEnd/>
            <a:tailEnd/>
          </a:ln>
          <a:effectLst/>
        </p:spPr>
      </p:pic>
      <p:pic>
        <p:nvPicPr>
          <p:cNvPr id="5" name="Picture 4"/>
          <p:cNvPicPr/>
          <p:nvPr/>
        </p:nvPicPr>
        <p:blipFill>
          <a:blip r:embed="rId3" cstate="print"/>
          <a:srcRect/>
          <a:stretch>
            <a:fillRect/>
          </a:stretch>
        </p:blipFill>
        <p:spPr bwMode="auto">
          <a:xfrm>
            <a:off x="6019800" y="2819400"/>
            <a:ext cx="2834713" cy="20999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20762"/>
          </a:xfrm>
        </p:spPr>
        <p:txBody>
          <a:bodyPr/>
          <a:lstStyle/>
          <a:p>
            <a:pPr hangingPunct="0">
              <a:lnSpc>
                <a:spcPct val="150000"/>
              </a:lnSpc>
            </a:pPr>
            <a:r>
              <a:rPr lang="it-IT" sz="2800" dirty="0" smtClean="0"/>
              <a:t>Experimental results (cont’d)</a:t>
            </a:r>
            <a:endParaRPr lang="en-US" sz="2800" dirty="0" smtClean="0"/>
          </a:p>
        </p:txBody>
      </p:sp>
      <p:sp>
        <p:nvSpPr>
          <p:cNvPr id="3" name="Content Placeholder 2"/>
          <p:cNvSpPr>
            <a:spLocks noGrp="1"/>
          </p:cNvSpPr>
          <p:nvPr>
            <p:ph idx="1"/>
          </p:nvPr>
        </p:nvSpPr>
        <p:spPr>
          <a:xfrm>
            <a:off x="652462" y="1219200"/>
            <a:ext cx="8167687" cy="4724400"/>
          </a:xfrm>
        </p:spPr>
        <p:txBody>
          <a:bodyPr/>
          <a:lstStyle/>
          <a:p>
            <a:pPr algn="just" fontAlgn="auto">
              <a:lnSpc>
                <a:spcPct val="150000"/>
              </a:lnSpc>
              <a:spcBef>
                <a:spcPts val="0"/>
              </a:spcBef>
              <a:buClrTx/>
            </a:pPr>
            <a:r>
              <a:rPr lang="en-US" sz="1800" dirty="0" smtClean="0"/>
              <a:t>Results of the “tool-on” tests for ARSS with the simplification #1a:</a:t>
            </a:r>
          </a:p>
          <a:p>
            <a:pPr lvl="1">
              <a:lnSpc>
                <a:spcPct val="150000"/>
              </a:lnSpc>
              <a:spcBef>
                <a:spcPts val="0"/>
              </a:spcBef>
            </a:pPr>
            <a:r>
              <a:rPr lang="en-US" sz="1600" dirty="0" smtClean="0"/>
              <a:t>Anchor is HM-16.6 (large blocks enabled, 30 frames)</a:t>
            </a:r>
            <a:endParaRPr lang="en-US" sz="1400" dirty="0" smtClean="0"/>
          </a:p>
        </p:txBody>
      </p:sp>
      <p:pic>
        <p:nvPicPr>
          <p:cNvPr id="3074" name="Picture 2"/>
          <p:cNvPicPr>
            <a:picLocks noChangeAspect="1" noChangeArrowheads="1"/>
          </p:cNvPicPr>
          <p:nvPr/>
        </p:nvPicPr>
        <p:blipFill>
          <a:blip r:embed="rId2" cstate="print"/>
          <a:srcRect l="12993" r="12546" b="6197"/>
          <a:stretch>
            <a:fillRect/>
          </a:stretch>
        </p:blipFill>
        <p:spPr bwMode="auto">
          <a:xfrm>
            <a:off x="1066800" y="2155207"/>
            <a:ext cx="5562600" cy="3985286"/>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7010400" y="2667000"/>
            <a:ext cx="1505024" cy="243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20762"/>
          </a:xfrm>
        </p:spPr>
        <p:txBody>
          <a:bodyPr/>
          <a:lstStyle/>
          <a:p>
            <a:pPr hangingPunct="0">
              <a:lnSpc>
                <a:spcPct val="150000"/>
              </a:lnSpc>
            </a:pPr>
            <a:r>
              <a:rPr lang="it-IT" sz="2800" dirty="0" smtClean="0"/>
              <a:t>Experimental results (cont’d)</a:t>
            </a:r>
            <a:endParaRPr lang="en-US" sz="2800" dirty="0" smtClean="0"/>
          </a:p>
        </p:txBody>
      </p:sp>
      <p:sp>
        <p:nvSpPr>
          <p:cNvPr id="3" name="Content Placeholder 2"/>
          <p:cNvSpPr>
            <a:spLocks noGrp="1"/>
          </p:cNvSpPr>
          <p:nvPr>
            <p:ph idx="1"/>
          </p:nvPr>
        </p:nvSpPr>
        <p:spPr>
          <a:xfrm>
            <a:off x="652462" y="1219200"/>
            <a:ext cx="8167687" cy="4724400"/>
          </a:xfrm>
        </p:spPr>
        <p:txBody>
          <a:bodyPr/>
          <a:lstStyle/>
          <a:p>
            <a:pPr algn="just" fontAlgn="auto">
              <a:lnSpc>
                <a:spcPct val="150000"/>
              </a:lnSpc>
              <a:spcBef>
                <a:spcPts val="0"/>
              </a:spcBef>
              <a:buClrTx/>
            </a:pPr>
            <a:r>
              <a:rPr lang="en-US" sz="1800" dirty="0" smtClean="0"/>
              <a:t>Results of the “tool-on” tests for ARSS with simplification #1a and #2:</a:t>
            </a:r>
          </a:p>
          <a:p>
            <a:pPr lvl="1">
              <a:lnSpc>
                <a:spcPct val="150000"/>
              </a:lnSpc>
              <a:spcBef>
                <a:spcPts val="0"/>
              </a:spcBef>
            </a:pPr>
            <a:r>
              <a:rPr lang="en-US" sz="1600" dirty="0" smtClean="0"/>
              <a:t>Anchor is HM-16.6 (large blocks enabled, 30 frames)</a:t>
            </a:r>
            <a:endParaRPr lang="en-US" sz="1400" dirty="0" smtClean="0"/>
          </a:p>
        </p:txBody>
      </p:sp>
      <p:pic>
        <p:nvPicPr>
          <p:cNvPr id="4098" name="Picture 2"/>
          <p:cNvPicPr>
            <a:picLocks noChangeAspect="1" noChangeArrowheads="1"/>
          </p:cNvPicPr>
          <p:nvPr/>
        </p:nvPicPr>
        <p:blipFill>
          <a:blip r:embed="rId2" cstate="print"/>
          <a:srcRect l="12519" r="12520" b="6773"/>
          <a:stretch>
            <a:fillRect/>
          </a:stretch>
        </p:blipFill>
        <p:spPr bwMode="auto">
          <a:xfrm>
            <a:off x="838200" y="2100263"/>
            <a:ext cx="5638800" cy="3988276"/>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6858000" y="1981200"/>
            <a:ext cx="1505024" cy="24384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6456655" y="4495800"/>
            <a:ext cx="2507958" cy="1606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2"/>
          </a:solidFill>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noAutofit/>
      </a:bodyPr>
      <a:lstStyle>
        <a:defPPr>
          <a:defRPr dirty="0"/>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gray">
        <a:noFill/>
        <a:ln w="9525" algn="ctr">
          <a:noFill/>
          <a:miter lim="800000"/>
          <a:headEnd/>
          <a:tailEnd/>
        </a:ln>
      </a:spPr>
      <a:bodyPr wrap="square">
        <a:noAutofit/>
      </a:bodyPr>
      <a:lstStyle>
        <a:defPPr eaLnBrk="0" hangingPunct="0">
          <a:defRPr sz="3200" b="1" dirty="0" smtClean="0">
            <a:solidFill>
              <a:srgbClr val="000000"/>
            </a:solidFill>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20761</TotalTime>
  <Words>534</Words>
  <Application>Microsoft Office PowerPoint</Application>
  <PresentationFormat>On-screen Show (4:3)</PresentationFormat>
  <Paragraphs>81</Paragraphs>
  <Slides>14</Slides>
  <Notes>2</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14</vt:i4>
      </vt:variant>
    </vt:vector>
  </HeadingPairs>
  <TitlesOfParts>
    <vt:vector size="20" baseType="lpstr">
      <vt:lpstr>Theme1</vt:lpstr>
      <vt:lpstr>Custom Design</vt:lpstr>
      <vt:lpstr>1_Custom Design</vt:lpstr>
      <vt:lpstr>2_Custom Design</vt:lpstr>
      <vt:lpstr>1_SharePoint Conference 2009 4x3</vt:lpstr>
      <vt:lpstr>Equation</vt:lpstr>
      <vt:lpstr>Adaptive reference sample smoothing simplification</vt:lpstr>
      <vt:lpstr>Contents</vt:lpstr>
      <vt:lpstr>Introduction</vt:lpstr>
      <vt:lpstr>Introduction</vt:lpstr>
      <vt:lpstr>Technical description</vt:lpstr>
      <vt:lpstr>Technical description</vt:lpstr>
      <vt:lpstr>Experimental results</vt:lpstr>
      <vt:lpstr>Experimental results (cont’d)</vt:lpstr>
      <vt:lpstr>Experimental results (cont’d)</vt:lpstr>
      <vt:lpstr>Experimental results (cont’d)</vt:lpstr>
      <vt:lpstr>Experimental results (cont’d)</vt:lpstr>
      <vt:lpstr>Experimental results (cont’d)</vt:lpstr>
      <vt:lpstr>Conclusions</vt:lpstr>
      <vt:lpstr>Slide 14</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IETF</dc:title>
  <dc:creator>Alexey Filippov</dc:creator>
  <cp:lastModifiedBy>Filippov Alexey</cp:lastModifiedBy>
  <cp:revision>725</cp:revision>
  <dcterms:created xsi:type="dcterms:W3CDTF">2013-07-24T13:50:57Z</dcterms:created>
  <dcterms:modified xsi:type="dcterms:W3CDTF">2016-02-21T09:04:30Z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(3)Hdo6iXHc02Zgh6pP/vFVHf4d7Qdf2Axee3NBAD9NlyG/s4U4QMwhEpDHIWMLi1oLesNLAnYz
MGF6WX30cnTTsdXRHPGFjjcOJmkE0eMRdiZcOzjaoYhG8lTgm7SNNVzsDILwgozxPv9ju2ds
B3YUzwbpJbuo8wv2kZWWXcB6B8WpROE0BJcTynH+yOxnGgNeNEfBO3zQMCJlW3QqJIXf292x
9CJP111MsPzC/YgpVb</vt:lpwstr>
  </property>
  <property fmtid="{D5CDD505-2E9C-101B-9397-08002B2CF9AE}" pid="3" name="_new_ms_pID_725431">
    <vt:lpwstr>llUiYGVuKDih15jJV/8LJcoFkmdkvo7zB60vNVWRvxJBNrd3yb6vJa
TsdKl2aZZhSOxYgHP6UYAuZwZxPNK/ZDSrf7lBCy2iaA1PUgUc2HNhfXi9HcrZdcOMCNZbrW
ju7hibezm9YOoDV9dXiQcR2C0Lpll5TBcc3WHgLk5dmcY+SWlP12Os5oUiRWj2iYmxutpq1k
GjYJtD31CJvqpxvbb7PuipoEros8oHX/z5tK</vt:lpwstr>
  </property>
  <property fmtid="{D5CDD505-2E9C-101B-9397-08002B2CF9AE}" pid="4" name="_new_ms_pID_725432">
    <vt:lpwstr>F/jz9bweCcgat1zi7C8gghdlNoGAYzRcXnnW
oHmB21eOiz6KpJLQT71v1v+SAdfffM0sIY5EokxHTkuP/VKDRYatL+xe4Ct+kuEefKcfhkTq
Hs9C14RwACcpyscwY6yWCXwVQIXxMNhLGKo8RxgUZGO7gTHlwIq1ESyEQu2AAuuc</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1455987743</vt:lpwstr>
  </property>
</Properties>
</file>