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3" r:id="rId4"/>
    <p:sldId id="264" r:id="rId5"/>
    <p:sldId id="268" r:id="rId6"/>
    <p:sldId id="267" r:id="rId7"/>
    <p:sldId id="271" r:id="rId8"/>
    <p:sldId id="266" r:id="rId9"/>
    <p:sldId id="265" r:id="rId10"/>
    <p:sldId id="272" r:id="rId11"/>
    <p:sldId id="270" r:id="rId12"/>
    <p:sldId id="261" r:id="rId13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3"/>
            <p14:sldId id="264"/>
            <p14:sldId id="268"/>
            <p14:sldId id="267"/>
            <p14:sldId id="271"/>
            <p14:sldId id="266"/>
            <p14:sldId id="265"/>
            <p14:sldId id="272"/>
            <p14:sldId id="27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-1152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2016-02-19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984DB-FEAF-4703-A449-7DB094415E4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33E8ED-FA02-430E-85D6-38480B9C2808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56A6C3-9ABB-4290-9D37-8B3AA7521CF1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165C61-4177-46DD-BFB2-B658FCA183F8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619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A2189C-05E0-4878-9066-34327C7E7AA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A26CB3-A968-432D-B181-866DD0267654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7A1020-9D9B-4503-9CA0-D109AEAB17B8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25E328-7F09-4E9A-AB7C-7870A743FA72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64B278-4E81-4B1E-8326-5C9F77AF63A3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AC9A24-25EE-4F3D-B070-BF13E20F09F9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0412C-8A28-40A3-AD29-BEE029AB8C26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2016-02-19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3942E5-EBF3-40E5-A3E1-51C83BB71F93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81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Public  |  2016-02-19  |  Page </a:t>
            </a:r>
            <a:fld id="{87818F46-5DE5-4322-8C57-61CA26AE214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JVET-B0039 </a:t>
            </a:r>
            <a:br>
              <a:rPr lang="en-US" sz="3600" dirty="0" smtClean="0"/>
            </a:br>
            <a:r>
              <a:rPr lang="en-US" sz="3600" dirty="0" smtClean="0"/>
              <a:t>Non-normative JEM </a:t>
            </a:r>
            <a:r>
              <a:rPr lang="en-US" sz="3600" dirty="0"/>
              <a:t>encoder </a:t>
            </a:r>
            <a:r>
              <a:rPr lang="en-US" sz="3600" dirty="0" smtClean="0"/>
              <a:t>improvements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1600" dirty="0" smtClean="0"/>
              <a:t>Note: Results for SAME CHANGES on HM in JCTVC-W0062</a:t>
            </a:r>
            <a:endParaRPr lang="en-US" sz="1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dirty="0"/>
              <a:t>K. Andersson, P. Wennersten, R. Sjöberg, J. Samuelsson, J. Ström, P. Hermansson, M. Pettersson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80657"/>
            <a:ext cx="7494588" cy="108537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Extending </a:t>
            </a:r>
            <a:r>
              <a:rPr lang="en-US" sz="2400" dirty="0"/>
              <a:t>hierarchy for random </a:t>
            </a:r>
            <a:r>
              <a:rPr lang="en-US" sz="2400" dirty="0" smtClean="0"/>
              <a:t>access</a:t>
            </a:r>
            <a:br>
              <a:rPr lang="en-US" sz="2400" dirty="0" smtClean="0"/>
            </a:br>
            <a:r>
              <a:rPr lang="en-US" sz="2400" dirty="0" smtClean="0"/>
              <a:t>Difficult sequences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045176"/>
              </p:ext>
            </p:extLst>
          </p:nvPr>
        </p:nvGraphicFramePr>
        <p:xfrm>
          <a:off x="564801" y="1841159"/>
          <a:ext cx="4701464" cy="1920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9999"/>
                <a:gridCol w="929445"/>
                <a:gridCol w="1061010"/>
                <a:gridCol w="1061010"/>
              </a:tblGrid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GOP</a:t>
                      </a:r>
                      <a:r>
                        <a:rPr lang="en-CA" sz="1400" baseline="0" dirty="0" smtClean="0">
                          <a:effectLst/>
                        </a:rPr>
                        <a:t> 16</a:t>
                      </a:r>
                      <a:r>
                        <a:rPr lang="en-CA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Random Access HE10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Y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RedKayak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-5,94%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-24,45%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-22,09%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DucksTakeOff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-3,99%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-14,36%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-6,14%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Riverbed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-6,21%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-26,83%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-21,00%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CrowdRun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-2,77%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-12,17%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-11,83%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-4,73%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-19,45%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-15,27%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Enc Time[%]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98%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 dirty="0">
                          <a:effectLst/>
                        </a:rPr>
                        <a:t>Dec Time[%]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99%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368959"/>
              </p:ext>
            </p:extLst>
          </p:nvPr>
        </p:nvGraphicFramePr>
        <p:xfrm>
          <a:off x="613390" y="4155458"/>
          <a:ext cx="4652876" cy="19488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26340"/>
                <a:gridCol w="922392"/>
                <a:gridCol w="1052072"/>
                <a:gridCol w="1052072"/>
              </a:tblGrid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r>
                        <a:rPr lang="en-CA" sz="1400" dirty="0" smtClean="0">
                          <a:effectLst/>
                        </a:rPr>
                        <a:t>GOP 32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Random Access HE10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Y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RedKayak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-6,62%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-25,80%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-23,95%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0287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DucksTakeOff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>
                          <a:effectLst/>
                        </a:rPr>
                        <a:t>-4,29%</a:t>
                      </a:r>
                      <a:endParaRPr lang="sv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-14,61%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-6,73%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Riverbed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-6,62%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-27,67%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-22,29%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CrowdRun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-3,93%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-15,12%</a:t>
                      </a:r>
                      <a:endParaRPr lang="sv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-14,95%</a:t>
                      </a:r>
                      <a:endParaRPr lang="sv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-5,36%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-20,80%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kern="1200" dirty="0">
                          <a:effectLst/>
                        </a:rPr>
                        <a:t>-16,98%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Enc Time[%]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 dirty="0" smtClean="0">
                          <a:effectLst/>
                        </a:rPr>
                        <a:t>99%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400">
                          <a:effectLst/>
                        </a:rPr>
                        <a:t>Dec Time[%]</a:t>
                      </a:r>
                      <a:endParaRPr lang="sv-SE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400" dirty="0" smtClean="0">
                          <a:effectLst/>
                        </a:rPr>
                        <a:t>97%</a:t>
                      </a:r>
                      <a:endParaRPr lang="sv-SE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19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981120"/>
            <a:ext cx="8351839" cy="3852000"/>
          </a:xfrm>
        </p:spPr>
        <p:txBody>
          <a:bodyPr/>
          <a:lstStyle/>
          <a:p>
            <a:endParaRPr lang="en-US" sz="1600" dirty="0" smtClean="0"/>
          </a:p>
          <a:p>
            <a:r>
              <a:rPr lang="en-US" sz="1600" dirty="0" smtClean="0"/>
              <a:t>It’s proposed to fix the misalignment between lambda and QP in JEM for random access and low delay configurations. Doing that gives BD rate improvements of 1.65% for RA and 1.53% for LD-B and 1.57 for LD-P. No effect on all intra since that already have good alignment. Bit allocation between temporal layers is roughly the same.</a:t>
            </a:r>
          </a:p>
          <a:p>
            <a:endParaRPr lang="en-US" sz="1600" dirty="0" smtClean="0"/>
          </a:p>
          <a:p>
            <a:r>
              <a:rPr lang="en-US" sz="1600" dirty="0" smtClean="0"/>
              <a:t>A second aspect is to increase the hierarchy for random access from 8 to 16 pictures. For that together with the fix of the misalignment its reported BD rate improvements of 7.0%. On a set of difficult sequences BD rate improvements of 4.7% is reported. </a:t>
            </a:r>
            <a:r>
              <a:rPr lang="en-US" sz="1600" dirty="0"/>
              <a:t>GOP 32 gives BD rate improvements of 10.3% common sequences and 5.4% on difficult sequences </a:t>
            </a:r>
            <a:r>
              <a:rPr lang="en-US" sz="1600" dirty="0" smtClean="0"/>
              <a:t> Extension </a:t>
            </a:r>
            <a:r>
              <a:rPr lang="en-US" sz="1600" dirty="0" smtClean="0"/>
              <a:t>to a GOP of 32 pictures gives 9.7% BD rate improvements for HM.</a:t>
            </a:r>
          </a:p>
          <a:p>
            <a:endParaRPr lang="en-US" sz="1600" dirty="0" smtClean="0"/>
          </a:p>
          <a:p>
            <a:r>
              <a:rPr lang="en-US" sz="1600" dirty="0" smtClean="0"/>
              <a:t>It </a:t>
            </a:r>
            <a:r>
              <a:rPr lang="en-US" sz="1600" dirty="0"/>
              <a:t>is also reported that subjective quality improvements have been seen </a:t>
            </a:r>
            <a:r>
              <a:rPr lang="en-US" sz="1600" dirty="0" smtClean="0"/>
              <a:t>by the authors</a:t>
            </a:r>
            <a:r>
              <a:rPr lang="en-US" sz="1600" dirty="0"/>
              <a:t>. Planned to have a viewing on HM encodings using Samsung TV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sz="1600" dirty="0"/>
              <a:t>The contribution proposes that both the fix to the misalignment between QP and lambda and the extension to a hierarchy of 16 </a:t>
            </a:r>
            <a:r>
              <a:rPr lang="en-US" sz="1600" dirty="0" smtClean="0"/>
              <a:t>or 32 pictures </a:t>
            </a:r>
            <a:r>
              <a:rPr lang="en-US" sz="1600" dirty="0"/>
              <a:t>are included in the reference software for </a:t>
            </a:r>
            <a:r>
              <a:rPr lang="en-US" sz="1600" dirty="0" smtClean="0"/>
              <a:t>JEM </a:t>
            </a:r>
            <a:r>
              <a:rPr lang="en-US" sz="1600" dirty="0"/>
              <a:t>and used in the common test conditions.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/>
              <a:t>Thanks to HHI for cross-check JEM results in JVET-B0067 and Microsoft for cross-check HM results on GOP 32 in JCTVC-B0063.</a:t>
            </a:r>
            <a:endParaRPr lang="en-US" sz="1600" dirty="0" smtClean="0"/>
          </a:p>
          <a:p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Summary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122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994768"/>
            <a:ext cx="8351839" cy="3852000"/>
          </a:xfrm>
        </p:spPr>
        <p:txBody>
          <a:bodyPr/>
          <a:lstStyle/>
          <a:p>
            <a:endParaRPr lang="en-US" sz="1600" dirty="0" smtClean="0"/>
          </a:p>
          <a:p>
            <a:r>
              <a:rPr lang="en-US" sz="1600" dirty="0" smtClean="0"/>
              <a:t>It’s proposed to fix the misalignment between lambda and QP in JEM for random access and low delay configurations. Doing that gives BD rate improvements of 1.65% for RA and 1.53% for LD-B and 1.57 for LD-P. No effect on all intra since that already have good alignment. Bit allocation between temporal layers after the fix is roughly the same as before.</a:t>
            </a:r>
          </a:p>
          <a:p>
            <a:endParaRPr lang="en-US" sz="1600" dirty="0" smtClean="0"/>
          </a:p>
          <a:p>
            <a:r>
              <a:rPr lang="en-US" sz="1600" dirty="0" smtClean="0"/>
              <a:t>A second proposal is to increase the hierarchy for random access from 8 to 16 pictures. </a:t>
            </a:r>
            <a:r>
              <a:rPr lang="en-US" sz="1600" dirty="0"/>
              <a:t>T</a:t>
            </a:r>
            <a:r>
              <a:rPr lang="en-US" sz="1600" dirty="0" smtClean="0"/>
              <a:t>ogether with the fix the average BD rate improvement is 7.0%. On a set of difficult sequences, BD rate improvements of 4.7% is reported. </a:t>
            </a:r>
            <a:r>
              <a:rPr lang="en-US" sz="1600" dirty="0" smtClean="0"/>
              <a:t>GOP 32 gives BD rate improvements of 10.3% common sequences and 5.4% on difficult sequences. </a:t>
            </a:r>
            <a:r>
              <a:rPr lang="en-US" sz="1600" dirty="0" smtClean="0"/>
              <a:t>(Extension </a:t>
            </a:r>
            <a:r>
              <a:rPr lang="en-US" sz="1600" dirty="0" smtClean="0"/>
              <a:t>to a GOP of 32 pictures gives 9.7% BD rate improvements for HM</a:t>
            </a:r>
            <a:r>
              <a:rPr lang="en-US" sz="1600" dirty="0"/>
              <a:t>)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It </a:t>
            </a:r>
            <a:r>
              <a:rPr lang="en-US" sz="1600" dirty="0"/>
              <a:t>is also reported that subjective quality improvements have been seen </a:t>
            </a:r>
            <a:r>
              <a:rPr lang="en-US" sz="1600" dirty="0" smtClean="0"/>
              <a:t>by the authors. Planned to have a viewing on HM encodings using Samsung TV. </a:t>
            </a:r>
          </a:p>
          <a:p>
            <a:endParaRPr lang="en-US" sz="1600" dirty="0"/>
          </a:p>
          <a:p>
            <a:r>
              <a:rPr lang="en-US" sz="1600" dirty="0" smtClean="0"/>
              <a:t>We propose </a:t>
            </a:r>
            <a:r>
              <a:rPr lang="en-US" sz="1600" dirty="0"/>
              <a:t>that both the fix </a:t>
            </a:r>
            <a:r>
              <a:rPr lang="en-US" sz="1600" dirty="0" smtClean="0"/>
              <a:t>and </a:t>
            </a:r>
            <a:r>
              <a:rPr lang="en-US" sz="1600" dirty="0"/>
              <a:t>the extension to a hierarchy of 16 </a:t>
            </a:r>
            <a:r>
              <a:rPr lang="en-US" sz="1600" dirty="0" smtClean="0"/>
              <a:t>or 32 pictures </a:t>
            </a:r>
            <a:r>
              <a:rPr lang="en-US" sz="1600" dirty="0"/>
              <a:t>are included in the reference software for </a:t>
            </a:r>
            <a:r>
              <a:rPr lang="en-US" sz="1600" dirty="0" smtClean="0"/>
              <a:t>JEM </a:t>
            </a:r>
            <a:r>
              <a:rPr lang="en-US" sz="1600" dirty="0"/>
              <a:t>and used in the common test conditions</a:t>
            </a:r>
            <a:r>
              <a:rPr lang="en-US" sz="1600" dirty="0" smtClean="0"/>
              <a:t>.</a:t>
            </a:r>
          </a:p>
          <a:p>
            <a:endParaRPr lang="en-US" sz="1600" dirty="0" smtClean="0"/>
          </a:p>
          <a:p>
            <a:r>
              <a:rPr lang="en-US" sz="1600" dirty="0" smtClean="0"/>
              <a:t>Thanks to HHI for cross-check JEM results in JVET-B0067 and Microsoft for cross-check HM results on GOP 32 in JCTVC-B0063. </a:t>
            </a:r>
          </a:p>
          <a:p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Summary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JEM </a:t>
            </a:r>
            <a:r>
              <a:rPr lang="en-US" sz="1600" dirty="0"/>
              <a:t>uses a fixed QP setting while adjusting lambda according to the hierarchy length, the picture position in hierarchy and the QP value. For all intra coding the lambda is given by</a:t>
            </a:r>
          </a:p>
          <a:p>
            <a:r>
              <a:rPr lang="en-US" sz="1600" dirty="0"/>
              <a:t>    </a:t>
            </a:r>
            <a:r>
              <a:rPr lang="en-US" sz="1600" dirty="0" smtClean="0"/>
              <a:t>0.57*2^(QP-12</a:t>
            </a:r>
            <a:r>
              <a:rPr lang="en-US" sz="1600" dirty="0"/>
              <a:t>)/3 		(Eq. 1)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sz="1600" dirty="0"/>
              <a:t>It has previously been observed that the adjustment of lambda as in HM is suboptimal </a:t>
            </a:r>
            <a:r>
              <a:rPr lang="en-US" sz="1600" dirty="0" smtClean="0"/>
              <a:t>for random access and low delay configurations in JCTVC-J0242 </a:t>
            </a:r>
            <a:r>
              <a:rPr lang="en-US" sz="1600" dirty="0"/>
              <a:t>and HM therefore has a configuration file parameter “</a:t>
            </a:r>
            <a:r>
              <a:rPr lang="en-US" sz="1600" dirty="0" err="1"/>
              <a:t>RecalculateQPAccordingToLambda</a:t>
            </a:r>
            <a:r>
              <a:rPr lang="en-US" sz="1600" dirty="0"/>
              <a:t>” that when turned on recalculates QP for the given lambda</a:t>
            </a:r>
            <a:r>
              <a:rPr lang="en-US" sz="1600" dirty="0" smtClean="0"/>
              <a:t>.</a:t>
            </a:r>
          </a:p>
          <a:p>
            <a:endParaRPr lang="en-US" sz="1600" dirty="0" smtClean="0"/>
          </a:p>
          <a:p>
            <a:r>
              <a:rPr lang="en-US" sz="1600" dirty="0" smtClean="0"/>
              <a:t>A </a:t>
            </a:r>
            <a:r>
              <a:rPr lang="en-US" sz="1600" dirty="0"/>
              <a:t>hierarchical coding structure with length of 8 for random access coding has been used during HEVC development. In </a:t>
            </a:r>
            <a:r>
              <a:rPr lang="en-US" sz="1600" dirty="0" smtClean="0"/>
              <a:t>JVT-P014 </a:t>
            </a:r>
            <a:r>
              <a:rPr lang="en-US" sz="1600" dirty="0"/>
              <a:t>it was shown that performance can be improved by increasing the length of the hierarchy to 16, 32 and even 64. </a:t>
            </a:r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Background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148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8101" y="4898039"/>
            <a:ext cx="8351839" cy="2163798"/>
          </a:xfrm>
        </p:spPr>
        <p:txBody>
          <a:bodyPr/>
          <a:lstStyle/>
          <a:p>
            <a:endParaRPr lang="en-US" sz="1600" dirty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Fix </a:t>
            </a:r>
            <a:r>
              <a:rPr lang="en-US" sz="2400" dirty="0"/>
              <a:t>QP to better correspond to lambda 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549275" y="1451526"/>
            <a:ext cx="8351839" cy="126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Currently </a:t>
            </a:r>
            <a:r>
              <a:rPr lang="en-US" sz="1600" kern="0" dirty="0" smtClean="0"/>
              <a:t>JEM </a:t>
            </a:r>
            <a:r>
              <a:rPr lang="en-US" sz="1600" kern="0" dirty="0"/>
              <a:t>punishes pictures higher up in the hierarchy by using a higher lambda than what would correspond to the used QP. This produces a lot of skips since it is too expensive RD-wise to correct the distortion even if the distortion could have been corrected using a higher QP</a:t>
            </a:r>
            <a:r>
              <a:rPr lang="en-US" sz="1600" kern="0" dirty="0" smtClean="0"/>
              <a:t>.</a:t>
            </a:r>
          </a:p>
          <a:p>
            <a:endParaRPr lang="en-US" sz="1600" kern="0" dirty="0" smtClean="0"/>
          </a:p>
          <a:p>
            <a:r>
              <a:rPr lang="en-US" sz="1600" kern="0" dirty="0"/>
              <a:t>Numerical </a:t>
            </a:r>
            <a:r>
              <a:rPr lang="en-US" sz="1600" kern="0" dirty="0" smtClean="0"/>
              <a:t>example for top layer for highest and lowest QP:</a:t>
            </a:r>
          </a:p>
          <a:p>
            <a:endParaRPr lang="en-US" sz="1600" kern="0" dirty="0"/>
          </a:p>
          <a:p>
            <a:endParaRPr lang="en-US" sz="1600" kern="0" dirty="0" smtClean="0"/>
          </a:p>
          <a:p>
            <a:endParaRPr lang="en-US" sz="1600" kern="0" dirty="0" smtClean="0"/>
          </a:p>
          <a:p>
            <a:endParaRPr lang="en-US" sz="1600" kern="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852913"/>
              </p:ext>
            </p:extLst>
          </p:nvPr>
        </p:nvGraphicFramePr>
        <p:xfrm>
          <a:off x="2240756" y="3458799"/>
          <a:ext cx="3742817" cy="975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90547"/>
                <a:gridCol w="826135"/>
                <a:gridCol w="826135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QP=26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QP=41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JEM random access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475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3436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JEM all intra 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400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2307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Value 1 de-quantized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408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2304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0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8101" y="4898039"/>
            <a:ext cx="8351839" cy="2163798"/>
          </a:xfrm>
        </p:spPr>
        <p:txBody>
          <a:bodyPr/>
          <a:lstStyle/>
          <a:p>
            <a:endParaRPr lang="en-US" sz="1600" dirty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Fix </a:t>
            </a:r>
            <a:r>
              <a:rPr lang="en-US" sz="2400" dirty="0"/>
              <a:t>QP to better correspond to lambda 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549275" y="1028438"/>
            <a:ext cx="8351839" cy="126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600" kern="0" dirty="0" smtClean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521978" y="1325084"/>
            <a:ext cx="8351839" cy="126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We therefore suggest fix the misalignment between QP and lambda for random access and low delay configuration by recalculating the QP according to the given lambda using </a:t>
            </a:r>
            <a:r>
              <a:rPr lang="en-US" sz="1600" kern="0" dirty="0" smtClean="0"/>
              <a:t>same relation between lambda and QP as for all intra coding. </a:t>
            </a:r>
          </a:p>
          <a:p>
            <a:endParaRPr lang="en-US" sz="1600" kern="0" dirty="0" smtClean="0"/>
          </a:p>
          <a:p>
            <a:r>
              <a:rPr lang="en-US" sz="1600" kern="0" dirty="0" smtClean="0"/>
              <a:t>The suggested fix produces average value close to the expected value: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139104"/>
              </p:ext>
            </p:extLst>
          </p:nvPr>
        </p:nvGraphicFramePr>
        <p:xfrm>
          <a:off x="1556544" y="2832946"/>
          <a:ext cx="3742817" cy="7315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90547"/>
                <a:gridCol w="826135"/>
                <a:gridCol w="826135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QP=30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QP=48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JEM with QP fix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640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4719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Value 1 de-quantized</a:t>
                      </a:r>
                      <a:endParaRPr lang="sv-S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640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5120</a:t>
                      </a:r>
                      <a:endParaRPr lang="sv-S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Content Placeholder 4"/>
          <p:cNvSpPr txBox="1">
            <a:spLocks/>
          </p:cNvSpPr>
          <p:nvPr/>
        </p:nvSpPr>
        <p:spPr bwMode="auto">
          <a:xfrm>
            <a:off x="674378" y="4265854"/>
            <a:ext cx="8351839" cy="126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 smtClean="0"/>
              <a:t>In JCTVC-W0062 it was also shown that </a:t>
            </a:r>
            <a:r>
              <a:rPr lang="en-US" sz="1600" dirty="0"/>
              <a:t>“</a:t>
            </a:r>
            <a:r>
              <a:rPr lang="en-US" sz="1600" dirty="0" err="1"/>
              <a:t>RecalculateQPAccordingToLambda</a:t>
            </a:r>
            <a:r>
              <a:rPr lang="en-US" sz="1600" dirty="0"/>
              <a:t>” </a:t>
            </a:r>
            <a:r>
              <a:rPr lang="en-US" sz="1600" dirty="0" smtClean="0"/>
              <a:t>also improves the quantization.</a:t>
            </a:r>
            <a:endParaRPr lang="en-US" sz="1600" kern="0" dirty="0" smtClean="0"/>
          </a:p>
        </p:txBody>
      </p:sp>
    </p:spTree>
    <p:extLst>
      <p:ext uri="{BB962C8B-B14F-4D97-AF65-F5344CB8AC3E}">
        <p14:creationId xmlns:p14="http://schemas.microsoft.com/office/powerpoint/2010/main" val="337819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Below it is shown how much the PSNR increases after fixing the misalignment between QP and lambda using same lambda as JEM at an bitrate increase of 1.6%.  </a:t>
            </a:r>
            <a:endParaRPr lang="en-US" sz="1600" dirty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PSNR Differences per temporal layer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46585"/>
              </p:ext>
            </p:extLst>
          </p:nvPr>
        </p:nvGraphicFramePr>
        <p:xfrm>
          <a:off x="2885599" y="2831573"/>
          <a:ext cx="4197985" cy="1706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77645"/>
                <a:gridCol w="737235"/>
                <a:gridCol w="661035"/>
                <a:gridCol w="661035"/>
                <a:gridCol w="661035"/>
              </a:tblGrid>
              <a:tr h="161925">
                <a:tc>
                  <a:txBody>
                    <a:bodyPr/>
                    <a:lstStyle/>
                    <a:p>
                      <a:r>
                        <a:rPr lang="sv-SE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Temporal layer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0.37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0.05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0.09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0.13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class C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0.32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0.06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0.09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0.13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class B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0.28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0.03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0.06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0.09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class A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0.23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0.18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0.04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0.08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class F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0.51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0.31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0.31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0.34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avg all</a:t>
                      </a:r>
                      <a:endParaRPr lang="sv-S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0.34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0.05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0.11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0.12</a:t>
                      </a:r>
                      <a:endParaRPr lang="sv-S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32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As can be seen below the </a:t>
            </a:r>
            <a:r>
              <a:rPr lang="en-US" sz="1600" dirty="0" smtClean="0"/>
              <a:t>relative bit </a:t>
            </a:r>
            <a:r>
              <a:rPr lang="en-US" sz="1600" dirty="0"/>
              <a:t>allocation is similar between </a:t>
            </a:r>
            <a:r>
              <a:rPr lang="en-US" sz="1600" dirty="0" smtClean="0"/>
              <a:t>JEM-1.0 </a:t>
            </a:r>
            <a:r>
              <a:rPr lang="en-US" sz="1600" dirty="0"/>
              <a:t>and the proposal, its just that the QP better correspond to the used </a:t>
            </a:r>
            <a:r>
              <a:rPr lang="en-US" sz="1600" dirty="0" smtClean="0"/>
              <a:t>lambda in the proposal. </a:t>
            </a:r>
            <a:endParaRPr lang="en-US" sz="1600" dirty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Bit allocation per temporal layer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505953"/>
              </p:ext>
            </p:extLst>
          </p:nvPr>
        </p:nvGraphicFramePr>
        <p:xfrm>
          <a:off x="364067" y="2785232"/>
          <a:ext cx="7225430" cy="1539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71819"/>
                <a:gridCol w="693738"/>
                <a:gridCol w="693738"/>
                <a:gridCol w="693738"/>
                <a:gridCol w="693738"/>
                <a:gridCol w="609600"/>
                <a:gridCol w="787845"/>
                <a:gridCol w="693738"/>
                <a:gridCol w="693738"/>
                <a:gridCol w="693738"/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effectLst/>
                          <a:latin typeface="Arial"/>
                        </a:rPr>
                        <a:t>JEM-1.0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 dirty="0" smtClean="0">
                          <a:effectLst/>
                        </a:rPr>
                        <a:t>JEM-1.0 </a:t>
                      </a:r>
                      <a:r>
                        <a:rPr lang="sv-SE" sz="1200" u="none" strike="noStrike" dirty="0">
                          <a:effectLst/>
                        </a:rPr>
                        <a:t>with QP fix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0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1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3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0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1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 dirty="0">
                          <a:effectLst/>
                        </a:rPr>
                        <a:t>3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 dirty="0">
                          <a:effectLst/>
                        </a:rPr>
                        <a:t>avg ratio D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0,62413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0,14211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0,154765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0,078995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0,640696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0,13431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0,147462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0,077532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avg ratio C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0,581764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0,151373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0,173123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0,09374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0,599365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0,143155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0,164719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0,09276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avg ratio B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0,65856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0,135326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0,143548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0,062566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0,681713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0,124662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0,133157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0,060469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avg ratio A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0,581641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0,138853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0,170124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0,109383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0,609542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0,12971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0,159453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0,101296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>
                          <a:effectLst/>
                        </a:rPr>
                        <a:t>avg ratio F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0,669812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0,101462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0,130156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0,09857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0,683997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0,096188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0,123424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0,096392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u="none" strike="noStrike" dirty="0">
                          <a:effectLst/>
                        </a:rPr>
                        <a:t>avg all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0,624866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0,133896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0,153829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0,087408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0,644903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0,12556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>
                          <a:effectLst/>
                        </a:rPr>
                        <a:t>0,145048</a:t>
                      </a:r>
                      <a:endParaRPr lang="sv-SE" sz="12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v-SE" sz="1200" u="none" strike="noStrike" dirty="0">
                          <a:effectLst/>
                        </a:rPr>
                        <a:t>0,084489</a:t>
                      </a:r>
                      <a:endParaRPr lang="sv-SE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11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RESULTS for fix OF QP 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783663"/>
              </p:ext>
            </p:extLst>
          </p:nvPr>
        </p:nvGraphicFramePr>
        <p:xfrm>
          <a:off x="1569561" y="1054104"/>
          <a:ext cx="4246455" cy="53035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04145"/>
                <a:gridCol w="594533"/>
                <a:gridCol w="678670"/>
                <a:gridCol w="667367"/>
                <a:gridCol w="500870"/>
                <a:gridCol w="500870"/>
              </a:tblGrid>
              <a:tr h="137372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Random Access Main 10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Y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DecT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-1,40%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-10,84%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-11,22%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Class B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-1,44%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-8,33%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-8,27%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-2,04%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-7,67%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-7,81%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-1,78%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-7,44%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-7,15%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(Ref)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-1,65%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-8,55%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-8,59%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F (optional)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-1,49%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-5,81%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-5,19%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87%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91%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21"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sv-SE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Low delay B Main 10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Y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DecT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B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-1,54%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-4,45%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-4,91%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-1,64%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-5,24%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-5,57%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-1,36%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-3,67%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-4,27%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81%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86%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-1,58%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-2,52%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-4,47%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(Ref)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-1,53%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-4,09%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-4,83%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F (optional)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-1,75%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-4,24%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-4,67%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103%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Low delay P Main 10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372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37710" marR="3771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Y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DecT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B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-1,58%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-4,71%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-4,96%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118%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121%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-1,60%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-5,07%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-5,93%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120%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135%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-1,35%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-3,48%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-4,15%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116%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125%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-1,78%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-3,02%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-3,84%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115%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124%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(Ref)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-1,57%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-4,17%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-4,79%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  <a:tr h="137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Class F (optional)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-1,83%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-4,20%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-4,94%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92%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96%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710" marR="3771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13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5676" y="1588333"/>
            <a:ext cx="4228457" cy="3852000"/>
          </a:xfrm>
        </p:spPr>
        <p:txBody>
          <a:bodyPr/>
          <a:lstStyle/>
          <a:p>
            <a:r>
              <a:rPr lang="en-US" sz="1600" dirty="0" smtClean="0"/>
              <a:t>It’s proposed to increase the hierarchy to 16 or 32 pictures instead of 8.</a:t>
            </a:r>
          </a:p>
          <a:p>
            <a:endParaRPr lang="en-US" sz="1600" dirty="0"/>
          </a:p>
          <a:p>
            <a:r>
              <a:rPr lang="en-US" sz="1600" dirty="0" smtClean="0"/>
              <a:t>Impact of GOP 16:</a:t>
            </a:r>
          </a:p>
          <a:p>
            <a:pPr lvl="1"/>
            <a:r>
              <a:rPr lang="en-US" sz="1200" dirty="0" smtClean="0"/>
              <a:t>5 temporal layers instead of 4</a:t>
            </a:r>
          </a:p>
          <a:p>
            <a:pPr lvl="1"/>
            <a:r>
              <a:rPr lang="en-US" sz="1200" dirty="0" smtClean="0"/>
              <a:t>One additional frame store</a:t>
            </a:r>
          </a:p>
          <a:p>
            <a:pPr lvl="1"/>
            <a:r>
              <a:rPr lang="en-US" sz="1200" dirty="0" smtClean="0"/>
              <a:t>DPB size increased from 5 to 6 compared to a GOP 8 hierarchy</a:t>
            </a:r>
          </a:p>
          <a:p>
            <a:pPr lvl="1"/>
            <a:r>
              <a:rPr lang="en-US" sz="1200" dirty="0" smtClean="0"/>
              <a:t>Latency increase </a:t>
            </a:r>
            <a:r>
              <a:rPr lang="en-CA" sz="1200" dirty="0" smtClean="0"/>
              <a:t>8/60 </a:t>
            </a:r>
            <a:r>
              <a:rPr lang="en-CA" sz="1200" dirty="0"/>
              <a:t>second for a frame rate of 60 Hz and 8/24 second for a frame rate of 24 </a:t>
            </a:r>
            <a:r>
              <a:rPr lang="en-CA" sz="1200" dirty="0" smtClean="0"/>
              <a:t>Hz</a:t>
            </a:r>
          </a:p>
          <a:p>
            <a:pPr lvl="1"/>
            <a:endParaRPr lang="en-US" sz="1200" dirty="0" smtClean="0"/>
          </a:p>
          <a:p>
            <a:r>
              <a:rPr lang="en-US" sz="1600" dirty="0" smtClean="0"/>
              <a:t>Impact of GOP 32:</a:t>
            </a:r>
          </a:p>
          <a:p>
            <a:pPr lvl="1"/>
            <a:r>
              <a:rPr lang="en-US" sz="1200" dirty="0" smtClean="0"/>
              <a:t>6 </a:t>
            </a:r>
            <a:r>
              <a:rPr lang="en-US" sz="1200" dirty="0"/>
              <a:t>temporal layers instead of 4</a:t>
            </a:r>
          </a:p>
          <a:p>
            <a:pPr lvl="1"/>
            <a:r>
              <a:rPr lang="en-US" sz="1200" dirty="0" smtClean="0"/>
              <a:t>Two </a:t>
            </a:r>
            <a:r>
              <a:rPr lang="en-US" sz="1200" dirty="0"/>
              <a:t>additional frame store</a:t>
            </a:r>
          </a:p>
          <a:p>
            <a:pPr lvl="1"/>
            <a:r>
              <a:rPr lang="en-US" sz="1200" dirty="0"/>
              <a:t>DPB size increased from 5 to </a:t>
            </a:r>
            <a:r>
              <a:rPr lang="en-US" sz="1200" dirty="0" smtClean="0"/>
              <a:t>7 </a:t>
            </a:r>
            <a:r>
              <a:rPr lang="en-US" sz="1200" dirty="0"/>
              <a:t>compared to a GOP 8 hierarchy</a:t>
            </a:r>
          </a:p>
          <a:p>
            <a:pPr lvl="1"/>
            <a:r>
              <a:rPr lang="en-US" sz="1200" dirty="0"/>
              <a:t>Latency increase </a:t>
            </a:r>
            <a:r>
              <a:rPr lang="en-CA" sz="1200" dirty="0" smtClean="0"/>
              <a:t>24/60 </a:t>
            </a:r>
            <a:r>
              <a:rPr lang="en-CA" sz="1200" dirty="0"/>
              <a:t>second for a frame rate of 60 Hz and </a:t>
            </a:r>
            <a:r>
              <a:rPr lang="en-CA" sz="1200" dirty="0" smtClean="0"/>
              <a:t>24/24 </a:t>
            </a:r>
            <a:r>
              <a:rPr lang="en-CA" sz="1200" dirty="0"/>
              <a:t>second for a frame rate of 24 Hz</a:t>
            </a:r>
          </a:p>
          <a:p>
            <a:endParaRPr lang="en-US" sz="1600" dirty="0" smtClean="0"/>
          </a:p>
          <a:p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80657"/>
            <a:ext cx="7494588" cy="108537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Extending </a:t>
            </a:r>
            <a:r>
              <a:rPr lang="en-US" sz="2400" dirty="0"/>
              <a:t>hierarchy for random access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789353"/>
              </p:ext>
            </p:extLst>
          </p:nvPr>
        </p:nvGraphicFramePr>
        <p:xfrm>
          <a:off x="4525330" y="1655764"/>
          <a:ext cx="4338638" cy="1645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7625"/>
                <a:gridCol w="608013"/>
                <a:gridCol w="692150"/>
                <a:gridCol w="692150"/>
                <a:gridCol w="514350"/>
                <a:gridCol w="514350"/>
              </a:tblGrid>
              <a:tr h="161925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Random Access Main 10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sv-SE" sz="12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Y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DecT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-4,98%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-20,99%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-21,52%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112%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113%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B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-7,04%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-22,49%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-24,43%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-8,26%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-18,76%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-18,06%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-7,90%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-20,52%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-19,97%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103%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2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(Ref)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-7,04%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-20,80%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-21,20%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107%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105%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F (optional)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-7,82%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-14,29%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-13,74%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108%</a:t>
                      </a:r>
                      <a:endParaRPr lang="sv-SE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105%</a:t>
                      </a:r>
                      <a:endParaRPr lang="sv-SE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239032"/>
              </p:ext>
            </p:extLst>
          </p:nvPr>
        </p:nvGraphicFramePr>
        <p:xfrm>
          <a:off x="4525330" y="4117916"/>
          <a:ext cx="4398962" cy="17164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7625"/>
                <a:gridCol w="692150"/>
                <a:gridCol w="692150"/>
                <a:gridCol w="692150"/>
                <a:gridCol w="514350"/>
                <a:gridCol w="490537"/>
              </a:tblGrid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Random Access Main 10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Y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DecT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-6,48%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-28,46%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-28,45%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Class B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200" kern="1200" dirty="0">
                          <a:effectLst/>
                        </a:rPr>
                        <a:t>-11,46%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200" kern="1200" dirty="0">
                          <a:effectLst/>
                        </a:rPr>
                        <a:t>-29,71%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200" kern="1200" dirty="0">
                          <a:effectLst/>
                        </a:rPr>
                        <a:t>-30,93%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200" kern="1200" dirty="0">
                          <a:effectLst/>
                        </a:rPr>
                        <a:t>106%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200" kern="1200" dirty="0">
                          <a:effectLst/>
                        </a:rPr>
                        <a:t>96%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dirty="0">
                          <a:effectLst/>
                        </a:rPr>
                        <a:t>-11,74%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dirty="0">
                          <a:effectLst/>
                        </a:rPr>
                        <a:t>-24,49%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-23,66%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dirty="0">
                          <a:effectLst/>
                        </a:rPr>
                        <a:t>105%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-11,27%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dirty="0">
                          <a:effectLst/>
                        </a:rPr>
                        <a:t>-26,02%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-25,78%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89%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91%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(Ref)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-10,31%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-27,32%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-27,42%</a:t>
                      </a:r>
                      <a:endParaRPr lang="sv-S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44450" marR="4445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F (optional)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-13,30%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-19,96%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-19,29%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828040" algn="l"/>
                        </a:tabLst>
                      </a:pPr>
                      <a:r>
                        <a:rPr lang="en-US" sz="1200" dirty="0">
                          <a:effectLst/>
                        </a:rPr>
                        <a:t>88%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62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7145</TotalTime>
  <Words>1741</Words>
  <Application>Microsoft Office PowerPoint</Application>
  <PresentationFormat>On-screen Show (4:3)</PresentationFormat>
  <Paragraphs>525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Ericsson Capital TT</vt:lpstr>
      <vt:lpstr>Times New Roman</vt:lpstr>
      <vt:lpstr>PresentationTemplate2011</vt:lpstr>
      <vt:lpstr>JVET-B0039  Non-normative JEM encoder improvements  Note: Results for SAME CHANGES on HM in JCTVC-W0062</vt:lpstr>
      <vt:lpstr>Summary</vt:lpstr>
      <vt:lpstr>Background</vt:lpstr>
      <vt:lpstr>Fix QP to better correspond to lambda </vt:lpstr>
      <vt:lpstr>Fix QP to better correspond to lambda </vt:lpstr>
      <vt:lpstr>PSNR Differences per temporal layer</vt:lpstr>
      <vt:lpstr>Bit allocation per temporal layer</vt:lpstr>
      <vt:lpstr>RESULTS for fix OF QP </vt:lpstr>
      <vt:lpstr>Extending hierarchy for random access</vt:lpstr>
      <vt:lpstr>Extending hierarchy for random access Difficult sequences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JVET-B0039  Non-normative JEM encoder improvements  Note: Results for SAME CHANGES on HM in JCTVC-W0062</dc:title>
  <dc:creator/>
  <cp:keywords/>
  <dc:description>Rev PA1</dc:description>
  <cp:lastModifiedBy>Kenneth Andersson R</cp:lastModifiedBy>
  <cp:revision>153</cp:revision>
  <dcterms:created xsi:type="dcterms:W3CDTF">2011-05-24T09:22:48Z</dcterms:created>
  <dcterms:modified xsi:type="dcterms:W3CDTF">2016-02-24T03:31:20Z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Public</vt:lpwstr>
  </property>
  <property fmtid="{D5CDD505-2E9C-101B-9397-08002B2CF9AE}" pid="30" name="RightFooterField">
    <vt:lpwstr/>
  </property>
  <property fmtid="{D5CDD505-2E9C-101B-9397-08002B2CF9AE}" pid="31" name="RightFooterField2">
    <vt:lpwstr>2016-02-19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2016-02-19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