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47.xml" ContentType="application/vnd.openxmlformats-officedocument.presentationml.slideLayout+xml"/>
  <Override PartName="/ppt/slideLayouts/slideLayout165.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slideLayouts/slideLayout161.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11.xml" ContentType="application/vnd.openxmlformats-officedocument.theme+xml"/>
  <Override PartName="/ppt/slideLayouts/slideLayout159.xml" ContentType="application/vnd.openxmlformats-officedocument.presentationml.slideLayout+xml"/>
  <Override PartName="/docProps/core.xml" ContentType="application/vnd.openxmlformats-package.core-properties+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 id="2147483681" r:id="rId2"/>
    <p:sldMasterId id="2147483695" r:id="rId3"/>
    <p:sldMasterId id="2147483750" r:id="rId4"/>
    <p:sldMasterId id="2147483764" r:id="rId5"/>
    <p:sldMasterId id="2147483777" r:id="rId6"/>
    <p:sldMasterId id="2147483791" r:id="rId7"/>
    <p:sldMasterId id="2147483860" r:id="rId8"/>
    <p:sldMasterId id="2147483875" r:id="rId9"/>
    <p:sldMasterId id="2147483944" r:id="rId10"/>
    <p:sldMasterId id="2147483959" r:id="rId11"/>
    <p:sldMasterId id="2147483972" r:id="rId12"/>
    <p:sldMasterId id="2147483987" r:id="rId13"/>
  </p:sldMasterIdLst>
  <p:notesMasterIdLst>
    <p:notesMasterId r:id="rId19"/>
  </p:notesMasterIdLst>
  <p:handoutMasterIdLst>
    <p:handoutMasterId r:id="rId20"/>
  </p:handoutMasterIdLst>
  <p:sldIdLst>
    <p:sldId id="256" r:id="rId14"/>
    <p:sldId id="334" r:id="rId15"/>
    <p:sldId id="352" r:id="rId16"/>
    <p:sldId id="355" r:id="rId17"/>
    <p:sldId id="347"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Bright" id="{249D3D62-42EC-7D4B-A785-9FCDE9665DE0}">
          <p14:sldIdLst>
            <p14:sldId id="256"/>
            <p14:sldId id="257"/>
            <p14:sldId id="258"/>
          </p14:sldIdLst>
        </p14:section>
        <p14:section name="Dark" id="{61F0A51D-4E0D-F44C-B380-AF589D050558}">
          <p14:sldIdLst>
            <p14:sldId id="259"/>
            <p14:sldId id="260"/>
            <p14:sldId id="26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56" autoAdjust="0"/>
    <p:restoredTop sz="94713" autoAdjust="0"/>
  </p:normalViewPr>
  <p:slideViewPr>
    <p:cSldViewPr snapToGrid="0" snapToObjects="1">
      <p:cViewPr>
        <p:scale>
          <a:sx n="70" d="100"/>
          <a:sy n="70" d="100"/>
        </p:scale>
        <p:origin x="-690" y="-192"/>
      </p:cViewPr>
      <p:guideLst>
        <p:guide orient="horz" pos="2160"/>
        <p:guide pos="2880"/>
      </p:guideLst>
    </p:cSldViewPr>
  </p:slideViewPr>
  <p:outlineViewPr>
    <p:cViewPr>
      <p:scale>
        <a:sx n="33" d="100"/>
        <a:sy n="33" d="100"/>
      </p:scale>
      <p:origin x="0" y="579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573C0EF-2B70-1E48-AAF4-38D0D60449B7}" type="datetimeFigureOut">
              <a:rPr lang="en-US" smtClean="0"/>
              <a:pPr/>
              <a:t>2/18/2016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4E9E92-CACA-7641-8DB3-7C90210B1D41}" type="slidenum">
              <a:rPr lang="en-US" smtClean="0"/>
              <a:pPr/>
              <a:t>‹#›</a:t>
            </a:fld>
            <a:endParaRPr lang="en-US"/>
          </a:p>
        </p:txBody>
      </p:sp>
    </p:spTree>
    <p:extLst>
      <p:ext uri="{BB962C8B-B14F-4D97-AF65-F5344CB8AC3E}">
        <p14:creationId xmlns="" xmlns:p14="http://schemas.microsoft.com/office/powerpoint/2010/main" val="16867115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2DFA7-3CB6-2C4B-A973-ECD2AB5618B3}" type="datetimeFigureOut">
              <a:rPr lang="en-US" smtClean="0"/>
              <a:pPr/>
              <a:t>2/18/2016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2A2320-C23A-B148-88B1-360D5FA97CA7}" type="slidenum">
              <a:rPr lang="en-US" smtClean="0"/>
              <a:pPr/>
              <a:t>‹#›</a:t>
            </a:fld>
            <a:endParaRPr lang="en-US"/>
          </a:p>
        </p:txBody>
      </p:sp>
    </p:spTree>
    <p:extLst>
      <p:ext uri="{BB962C8B-B14F-4D97-AF65-F5344CB8AC3E}">
        <p14:creationId xmlns="" xmlns:p14="http://schemas.microsoft.com/office/powerpoint/2010/main" val="334129078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6" name="Picture 5"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8"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smtClean="0"/>
              <a:t>Click to edit Master subtitle style</a:t>
            </a:r>
            <a:endParaRPr lang="en-US" dirty="0"/>
          </a:p>
        </p:txBody>
      </p:sp>
      <p:sp>
        <p:nvSpPr>
          <p:cNvPr id="10" name="Title 8"/>
          <p:cNvSpPr>
            <a:spLocks noGrp="1"/>
          </p:cNvSpPr>
          <p:nvPr>
            <p:ph type="title"/>
          </p:nvPr>
        </p:nvSpPr>
        <p:spPr>
          <a:xfrm>
            <a:off x="3594100" y="1463066"/>
            <a:ext cx="5092700" cy="2372337"/>
          </a:xfrm>
          <a:prstGeom prst="rect">
            <a:avLst/>
          </a:prstGeom>
        </p:spPr>
        <p:txBody>
          <a:bodyPr anchor="t"/>
          <a:lstStyle>
            <a:lvl1pPr algn="l">
              <a:lnSpc>
                <a:spcPct val="80000"/>
              </a:lnSpc>
              <a:defRPr b="1" spc="-150">
                <a:solidFill>
                  <a:schemeClr val="bg1"/>
                </a:solidFill>
              </a:defRPr>
            </a:lvl1pPr>
          </a:lstStyle>
          <a:p>
            <a:r>
              <a:rPr lang="sv-SE" dirty="0" smtClean="0"/>
              <a:t>Click to edit Master title style</a:t>
            </a:r>
            <a:endParaRPr lang="en-US" dirty="0"/>
          </a:p>
        </p:txBody>
      </p:sp>
      <p:pic>
        <p:nvPicPr>
          <p:cNvPr id="11" name="Picture 10"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9" name="TextBox 8"/>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18602996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439384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8992082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0453482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440472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94655541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1860299664"/>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122830526"/>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15137133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987931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a:prstGeom prst="rect">
            <a:avLst/>
          </a:prstGeo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5356992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3022139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1597682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8013617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6591770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376381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2155952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4393842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535699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734833536"/>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12"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2194240593"/>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2591194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1715173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504124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732258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955667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8992082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04534829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440472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946555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1860299664"/>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122830526"/>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1513713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98793119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30221397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15976821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80136177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659177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3763819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2155952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4393842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535699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hf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734833536"/>
      </p:ext>
    </p:extLst>
  </p:cSld>
  <p:clrMapOvr>
    <a:masterClrMapping/>
  </p:clrMapOvr>
  <p:timing>
    <p:tnLst>
      <p:par>
        <p:cTn id="1" dur="indefinite" restart="never" nodeType="tmRoot"/>
      </p:par>
    </p:tnLst>
  </p:timing>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25911944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1715173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50412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9" name="Picture 8" descr="tagline-logo.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3537390068"/>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7322582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955667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899208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04534829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4404729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94655541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dirty="0"/>
          </a:p>
        </p:txBody>
      </p:sp>
      <p:sp>
        <p:nvSpPr>
          <p:cNvPr id="8" name="Content Placeholder 7"/>
          <p:cNvSpPr>
            <a:spLocks noGrp="1"/>
          </p:cNvSpPr>
          <p:nvPr>
            <p:ph sz="quarter" idx="13"/>
          </p:nvPr>
        </p:nvSpPr>
        <p:spPr>
          <a:xfrm>
            <a:off x="457200" y="1845733"/>
            <a:ext cx="8229600" cy="4331760"/>
          </a:xfrm>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1860299664"/>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1228305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6" name="Picture 5"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8"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smtClean="0"/>
              <a:t>Click to edit Master subtitle style</a:t>
            </a:r>
            <a:endParaRPr lang="en-US" dirty="0"/>
          </a:p>
        </p:txBody>
      </p:sp>
      <p:sp>
        <p:nvSpPr>
          <p:cNvPr id="10" name="Title 8"/>
          <p:cNvSpPr>
            <a:spLocks noGrp="1"/>
          </p:cNvSpPr>
          <p:nvPr>
            <p:ph type="title"/>
          </p:nvPr>
        </p:nvSpPr>
        <p:spPr>
          <a:xfrm>
            <a:off x="3594100" y="1463066"/>
            <a:ext cx="5092700" cy="2372337"/>
          </a:xfrm>
          <a:prstGeom prst="rect">
            <a:avLst/>
          </a:prstGeom>
        </p:spPr>
        <p:txBody>
          <a:bodyPr anchor="t"/>
          <a:lstStyle>
            <a:lvl1pPr algn="l">
              <a:lnSpc>
                <a:spcPct val="80000"/>
              </a:lnSpc>
              <a:defRPr b="1" spc="-150">
                <a:solidFill>
                  <a:schemeClr val="bg1"/>
                </a:solidFill>
              </a:defRPr>
            </a:lvl1pPr>
          </a:lstStyle>
          <a:p>
            <a:r>
              <a:rPr lang="sv-SE" dirty="0" smtClean="0"/>
              <a:t>Click to edit Master title style</a:t>
            </a:r>
            <a:endParaRPr lang="en-US" dirty="0"/>
          </a:p>
        </p:txBody>
      </p:sp>
      <p:pic>
        <p:nvPicPr>
          <p:cNvPr id="11" name="Picture 10"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9" name="TextBox 8"/>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1860299664"/>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15137133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98793119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3022139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15976821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80136177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65917705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3763819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21559520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4393842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53569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5"/>
            <a:ext cx="2370836" cy="584454"/>
          </a:xfrm>
          <a:prstGeom prst="rect">
            <a:avLst/>
          </a:prstGeom>
          <a:effectLst/>
        </p:spPr>
      </p:pic>
      <p:pic>
        <p:nvPicPr>
          <p:cNvPr id="6" name="Picture 5"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pic>
        <p:nvPicPr>
          <p:cNvPr id="8" name="Picture 7"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0" name="TextBox 9"/>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xmlns:mv="urn:schemas-microsoft-com:mac:vml" xmlns:mc="http://schemas.openxmlformats.org/markup-compatibility/2006" val="20702152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4539365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259119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43000"/>
          </a:xfrm>
          <a:prstGeom prst="rect">
            <a:avLst/>
          </a:prstGeom>
        </p:spPr>
        <p:txBody>
          <a:bodyPr tIns="0" anchor="t"/>
          <a:lstStyle/>
          <a:p>
            <a:r>
              <a:rPr lang="sv-SE" dirty="0" smtClean="0"/>
              <a:t>Click to edit Master title style</a:t>
            </a:r>
            <a:endParaRPr lang="en-US" dirty="0"/>
          </a:p>
        </p:txBody>
      </p:sp>
      <p:sp>
        <p:nvSpPr>
          <p:cNvPr id="3" name="Content Placeholder 2"/>
          <p:cNvSpPr>
            <a:spLocks noGrp="1"/>
          </p:cNvSpPr>
          <p:nvPr>
            <p:ph idx="1"/>
          </p:nvPr>
        </p:nvSpPr>
        <p:spPr>
          <a:xfrm>
            <a:off x="457200" y="1515533"/>
            <a:ext cx="8229600" cy="4665772"/>
          </a:xfrm>
          <a:prstGeom prst="rect">
            <a:avLst/>
          </a:prstGeom>
        </p:spPr>
        <p:txBody>
          <a:bodyPr/>
          <a:lstStyle/>
          <a:p>
            <a:pPr lvl="0"/>
            <a:r>
              <a:rPr lang="sv-SE" dirty="0" smtClean="0"/>
              <a:t>Click to edit Master text styles</a:t>
            </a:r>
          </a:p>
          <a:p>
            <a:pPr lvl="1"/>
            <a:r>
              <a:rPr lang="sv-SE" dirty="0" smtClean="0"/>
              <a:t>Second level</a:t>
            </a:r>
          </a:p>
          <a:p>
            <a:pPr lvl="2"/>
            <a:r>
              <a:rPr lang="sv-SE" dirty="0" smtClean="0"/>
              <a:t>Third level</a:t>
            </a:r>
          </a:p>
          <a:p>
            <a:pPr lvl="3"/>
            <a:r>
              <a:rPr lang="sv-SE" dirty="0" smtClean="0"/>
              <a:t>Fourth level</a:t>
            </a:r>
          </a:p>
          <a:p>
            <a:pPr lvl="4"/>
            <a:r>
              <a:rPr lang="sv-SE" dirty="0" smtClean="0"/>
              <a:t>Fifth level</a:t>
            </a:r>
            <a:endParaRPr lang="en-US" dirty="0"/>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1513713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171517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504124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732258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9556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899208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045348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44047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9465554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a:prstGeom prst="rect">
            <a:avLst/>
          </a:prstGeo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9879311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8"/>
            <a:ext cx="2370836" cy="584454"/>
          </a:xfrm>
          <a:prstGeom prst="rect">
            <a:avLst/>
          </a:prstGeom>
          <a:effectLst/>
        </p:spPr>
      </p:pic>
    </p:spTree>
    <p:extLst>
      <p:ext uri="{BB962C8B-B14F-4D97-AF65-F5344CB8AC3E}">
        <p14:creationId xmlns="" xmlns:p14="http://schemas.microsoft.com/office/powerpoint/2010/main" xmlns:mv="urn:schemas-microsoft-com:mac:vml" xmlns:mc="http://schemas.openxmlformats.org/markup-compatibility/2006" val="18602996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993595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1513713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9879311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3022139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1597682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013617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6591770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376381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215595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302213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439384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53569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5"/>
            <a:ext cx="2370836" cy="584454"/>
          </a:xfrm>
          <a:prstGeom prst="rect">
            <a:avLst/>
          </a:prstGeom>
          <a:effectLst/>
        </p:spPr>
      </p:pic>
    </p:spTree>
    <p:extLst>
      <p:ext uri="{BB962C8B-B14F-4D97-AF65-F5344CB8AC3E}">
        <p14:creationId xmlns="" xmlns:p14="http://schemas.microsoft.com/office/powerpoint/2010/main" xmlns:mv="urn:schemas-microsoft-com:mac:vml" xmlns:mc="http://schemas.openxmlformats.org/markup-compatibility/2006" val="2070215287"/>
      </p:ext>
    </p:extLst>
  </p:cSld>
  <p:clrMapOvr>
    <a:masterClrMapping/>
  </p:clrMapOvr>
  <p:timing>
    <p:tnLst>
      <p:par>
        <p:cTn id="1" dur="indefinite" restart="never" nodeType="tmRoot"/>
      </p:par>
    </p:tn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45393654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2591194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171517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504124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732258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95566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89920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10"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11"/>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1597682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045348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440472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9465554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8"/>
            <a:ext cx="2370836" cy="584454"/>
          </a:xfrm>
          <a:prstGeom prst="rect">
            <a:avLst/>
          </a:prstGeom>
          <a:effectLst/>
        </p:spPr>
      </p:pic>
    </p:spTree>
    <p:extLst>
      <p:ext uri="{BB962C8B-B14F-4D97-AF65-F5344CB8AC3E}">
        <p14:creationId xmlns="" xmlns:p14="http://schemas.microsoft.com/office/powerpoint/2010/main" xmlns:mv="urn:schemas-microsoft-com:mac:vml" xmlns:mc="http://schemas.openxmlformats.org/markup-compatibility/2006" val="186029966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993595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1513713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9879311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302213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6"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7"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8"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8013617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1597682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013617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6591770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376381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2155952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439384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5356992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5"/>
            <a:ext cx="2370836" cy="584454"/>
          </a:xfrm>
          <a:prstGeom prst="rect">
            <a:avLst/>
          </a:prstGeom>
          <a:effectLst/>
        </p:spPr>
      </p:pic>
    </p:spTree>
    <p:extLst>
      <p:ext uri="{BB962C8B-B14F-4D97-AF65-F5344CB8AC3E}">
        <p14:creationId xmlns="" xmlns:p14="http://schemas.microsoft.com/office/powerpoint/2010/main" xmlns:mv="urn:schemas-microsoft-com:mac:vml" xmlns:mc="http://schemas.openxmlformats.org/markup-compatibility/2006" val="2070215287"/>
      </p:ext>
    </p:extLst>
  </p:cSld>
  <p:clrMapOvr>
    <a:masterClrMapping/>
  </p:clrMapOvr>
  <p:timing>
    <p:tnLst>
      <p:par>
        <p:cTn id="1" dur="indefinite" restart="never" nodeType="tmRoot"/>
      </p:par>
    </p:tnLst>
  </p:timing>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453936549"/>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259119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6"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7"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6591770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171517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504124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732258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95566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6899208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0453482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44047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9465554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a:prstGeom prst="rect">
            <a:avLst/>
          </a:prstGeom>
        </p:spPr>
        <p:txBody>
          <a:bodyPr anchor="b"/>
          <a:lstStyle>
            <a:lvl1pPr algn="l">
              <a:defRPr sz="2000" b="1" spc="0"/>
            </a:lvl1pPr>
          </a:lstStyle>
          <a:p>
            <a:r>
              <a:rPr lang="sv-SE"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376381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941012" y="1539268"/>
            <a:ext cx="2370836" cy="584454"/>
          </a:xfrm>
          <a:prstGeom prst="rect">
            <a:avLst/>
          </a:prstGeom>
          <a:effectLst/>
        </p:spPr>
      </p:pic>
    </p:spTree>
    <p:extLst>
      <p:ext uri="{BB962C8B-B14F-4D97-AF65-F5344CB8AC3E}">
        <p14:creationId xmlns="" xmlns:p14="http://schemas.microsoft.com/office/powerpoint/2010/main" xmlns:mv="urn:schemas-microsoft-com:mac:vml" xmlns:mc="http://schemas.openxmlformats.org/markup-compatibility/2006" val="186029966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993595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11513713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9879311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30221397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31597682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8013617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6591770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376381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2215595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a:prstGeom prst="rect">
            <a:avLst/>
          </a:prstGeo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2155952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40439384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2016-02-18</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xmlns:mv="urn:schemas-microsoft-com:mac:vml" xmlns:mc="http://schemas.openxmlformats.org/markup-compatibility/2006" val="7535699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1734833536"/>
      </p:ext>
    </p:extLst>
  </p:cSld>
  <p:clrMapOvr>
    <a:masterClrMapping/>
  </p:clrMapOvr>
  <p:timing>
    <p:tnLst>
      <p:par>
        <p:cTn id="1" dur="indefinite" restart="never" nodeType="tmRoot"/>
      </p:par>
    </p:tnLst>
  </p:timing>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2591194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61715173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504124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732258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9556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6" Type="http://schemas.openxmlformats.org/officeDocument/2006/relationships/image" Target="../media/image5.png"/><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theme" Target="../theme/theme10.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theme" Target="../theme/theme11.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6" Type="http://schemas.openxmlformats.org/officeDocument/2006/relationships/image" Target="../media/image5.png"/><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theme" Target="../theme/theme12.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theme" Target="../theme/theme13.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5.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image" Target="../media/image5.png"/><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theme" Target="../theme/theme5.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5.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6" Type="http://schemas.openxmlformats.org/officeDocument/2006/relationships/image" Target="../media/image5.png"/><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theme" Target="../theme/theme8.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theme" Target="../theme/theme9.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1"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15" name="Picture 14" descr="Logotype.png"/>
          <p:cNvPicPr>
            <a:picLocks noChangeAspect="1"/>
          </p:cNvPicPr>
          <p:nvPr/>
        </p:nvPicPr>
        <p:blipFill>
          <a:blip r:embed="rId18"/>
          <a:stretch>
            <a:fillRect/>
          </a:stretch>
        </p:blipFill>
        <p:spPr>
          <a:xfrm>
            <a:off x="438623" y="6361221"/>
            <a:ext cx="773010" cy="190561"/>
          </a:xfrm>
          <a:prstGeom prst="rect">
            <a:avLst/>
          </a:prstGeom>
        </p:spPr>
      </p:pic>
      <p:sp>
        <p:nvSpPr>
          <p:cNvPr id="10"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sv-SE" smtClean="0"/>
              <a:t>Click to edit Master title style</a:t>
            </a:r>
            <a:endParaRPr lang="en-US"/>
          </a:p>
        </p:txBody>
      </p:sp>
      <p:sp>
        <p:nvSpPr>
          <p:cNvPr id="16"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sv-SE" dirty="0" smtClean="0"/>
              <a:t>Click to edit Master text styles</a:t>
            </a:r>
          </a:p>
          <a:p>
            <a:pPr lvl="1"/>
            <a:r>
              <a:rPr lang="sv-SE" dirty="0" smtClean="0"/>
              <a:t>Second level</a:t>
            </a:r>
          </a:p>
          <a:p>
            <a:pPr lvl="2"/>
            <a:r>
              <a:rPr lang="sv-SE" dirty="0" smtClean="0"/>
              <a:t>Third level</a:t>
            </a:r>
          </a:p>
          <a:p>
            <a:pPr lvl="3"/>
            <a:r>
              <a:rPr lang="sv-SE" dirty="0" smtClean="0"/>
              <a:t>Fourth level</a:t>
            </a:r>
          </a:p>
          <a:p>
            <a:pPr lvl="4"/>
            <a:r>
              <a:rPr lang="sv-SE" dirty="0" smtClean="0"/>
              <a:t>Fifth level</a:t>
            </a:r>
            <a:endParaRPr lang="en-US" dirty="0"/>
          </a:p>
        </p:txBody>
      </p:sp>
      <p:sp>
        <p:nvSpPr>
          <p:cNvPr id="9" name="TextBox 8"/>
          <p:cNvSpPr txBox="1"/>
          <p:nvPr/>
        </p:nvSpPr>
        <p:spPr>
          <a:xfrm>
            <a:off x="2832238" y="6315247"/>
            <a:ext cx="444224" cy="276999"/>
          </a:xfrm>
          <a:prstGeom prst="rect">
            <a:avLst/>
          </a:prstGeom>
          <a:noFill/>
        </p:spPr>
        <p:txBody>
          <a:bodyPr wrap="none" rtlCol="0">
            <a:spAutoFit/>
          </a:bodyPr>
          <a:lstStyle/>
          <a:p>
            <a:r>
              <a:rPr lang="en-US" sz="1200" b="1" dirty="0" smtClean="0">
                <a:solidFill>
                  <a:schemeClr val="bg1"/>
                </a:solidFill>
              </a:rPr>
              <a:t>CTO</a:t>
            </a:r>
            <a:endParaRPr lang="en-US" sz="1200" b="1" dirty="0">
              <a:solidFill>
                <a:schemeClr val="bg1"/>
              </a:solidFill>
            </a:endParaRPr>
          </a:p>
        </p:txBody>
      </p:sp>
    </p:spTree>
    <p:extLst>
      <p:ext uri="{BB962C8B-B14F-4D97-AF65-F5344CB8AC3E}">
        <p14:creationId xmlns="" xmlns:p14="http://schemas.microsoft.com/office/powerpoint/2010/main" val="2693870709"/>
      </p:ext>
    </p:extLst>
  </p:cSld>
  <p:clrMap bg1="lt1" tx1="dk1" bg2="lt2" tx2="dk2" accent1="accent1" accent2="accent2" accent3="accent3" accent4="accent4" accent5="accent5" accent6="accent6" hlink="hlink" folHlink="folHlink"/>
  <p:sldLayoutIdLst>
    <p:sldLayoutId id="2147483675"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7" r:id="rId12"/>
    <p:sldLayoutId id="2147483679" r:id="rId13"/>
    <p:sldLayoutId id="2147483680" r:id="rId14"/>
    <p:sldLayoutId id="2147483676" r:id="rId15"/>
    <p:sldLayoutId id="2147483678" r:id="rId16"/>
  </p:sldLayoutIdLst>
  <p:timing>
    <p:tnLst>
      <p:par>
        <p:cTn id="1" dur="indefinite" restart="never" nodeType="tmRoot"/>
      </p:par>
    </p:tnLst>
  </p:timing>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spTree>
    <p:extLst>
      <p:ext uri="{BB962C8B-B14F-4D97-AF65-F5344CB8AC3E}">
        <p14:creationId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7531100" y="244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1800" b="1" dirty="0" smtClean="0">
                <a:solidFill>
                  <a:srgbClr val="F3821E"/>
                </a:solidFill>
              </a:rPr>
              <a:t>JCTVC-W0077</a:t>
            </a:r>
            <a:endParaRPr lang="en-US" altLang="zh-TW" sz="1800" b="1" dirty="0">
              <a:solidFill>
                <a:srgbClr val="F3821E"/>
              </a:solidFill>
            </a:endParaRPr>
          </a:p>
        </p:txBody>
      </p:sp>
    </p:spTree>
    <p:extLst>
      <p:ext uri="{BB962C8B-B14F-4D97-AF65-F5344CB8AC3E}">
        <p14:creationId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 id="2147483986"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 xmlns:p14="http://schemas.microsoft.com/office/powerpoint/2010/main" xmlns:mv="urn:schemas-microsoft-com:mac:vml" xmlns:mc="http://schemas.openxmlformats.org/markup-compatibility/2006" val="30978528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2016-02-18</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69387070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 xmlns:p14="http://schemas.microsoft.com/office/powerpoint/2010/main" xmlns:mv="urn:schemas-microsoft-com:mac:vml" xmlns:mc="http://schemas.openxmlformats.org/markup-compatibility/2006" val="309785283"/>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2016-02-18</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69387070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 xmlns:p14="http://schemas.microsoft.com/office/powerpoint/2010/main" xmlns:mv="urn:schemas-microsoft-com:mac:vml" xmlns:mc="http://schemas.openxmlformats.org/markup-compatibility/2006" val="30978528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2016-02-18</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693870709"/>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spTree>
    <p:extLst>
      <p:ext uri="{BB962C8B-B14F-4D97-AF65-F5344CB8AC3E}">
        <p14:creationId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872" r:id="rId12"/>
    <p:sldLayoutId id="2147483873" r:id="rId13"/>
    <p:sldLayoutId id="2147483874"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402006" y="4039737"/>
            <a:ext cx="6284795" cy="853996"/>
          </a:xfrm>
        </p:spPr>
        <p:txBody>
          <a:bodyPr>
            <a:normAutofit/>
          </a:bodyPr>
          <a:lstStyle/>
          <a:p>
            <a:r>
              <a:rPr lang="en-US" u="sng" dirty="0" smtClean="0"/>
              <a:t>Xiaozhong Xu</a:t>
            </a:r>
            <a:r>
              <a:rPr lang="en-US" dirty="0" smtClean="0"/>
              <a:t>, S</a:t>
            </a:r>
            <a:r>
              <a:rPr lang="en-US" altLang="zh-CN" dirty="0" smtClean="0"/>
              <a:t>han Liu and Shawmin Lei</a:t>
            </a:r>
            <a:endParaRPr lang="en-US" dirty="0"/>
          </a:p>
        </p:txBody>
      </p:sp>
      <p:sp>
        <p:nvSpPr>
          <p:cNvPr id="3" name="Title 2"/>
          <p:cNvSpPr>
            <a:spLocks noGrp="1"/>
          </p:cNvSpPr>
          <p:nvPr>
            <p:ph type="title"/>
          </p:nvPr>
        </p:nvSpPr>
        <p:spPr/>
        <p:txBody>
          <a:bodyPr>
            <a:normAutofit/>
          </a:bodyPr>
          <a:lstStyle/>
          <a:p>
            <a:r>
              <a:rPr lang="en-US" sz="3600" smtClean="0"/>
              <a:t>JCTVC-W0077: </a:t>
            </a:r>
            <a:r>
              <a:rPr lang="en-CA" sz="3600" dirty="0" smtClean="0"/>
              <a:t>Bug fix for DPB operations when current picture is a reference picture</a:t>
            </a:r>
            <a:endParaRPr lang="en-US" sz="3600" dirty="0"/>
          </a:p>
        </p:txBody>
      </p:sp>
    </p:spTree>
    <p:extLst>
      <p:ext uri="{BB962C8B-B14F-4D97-AF65-F5344CB8AC3E}">
        <p14:creationId xmlns="" xmlns:p14="http://schemas.microsoft.com/office/powerpoint/2010/main" val="2230816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Introduction</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2</a:t>
            </a:fld>
            <a:endParaRPr lang="en-US"/>
          </a:p>
        </p:txBody>
      </p:sp>
      <p:sp>
        <p:nvSpPr>
          <p:cNvPr id="4" name="Content Placeholder 3"/>
          <p:cNvSpPr>
            <a:spLocks noGrp="1"/>
          </p:cNvSpPr>
          <p:nvPr>
            <p:ph sz="quarter" idx="13"/>
          </p:nvPr>
        </p:nvSpPr>
        <p:spPr/>
        <p:txBody>
          <a:bodyPr>
            <a:normAutofit fontScale="85000" lnSpcReduction="10000"/>
          </a:bodyPr>
          <a:lstStyle/>
          <a:p>
            <a:r>
              <a:rPr lang="en-US" dirty="0" smtClean="0"/>
              <a:t>After the unification of </a:t>
            </a:r>
            <a:r>
              <a:rPr lang="en-US" dirty="0" err="1" smtClean="0"/>
              <a:t>IntraBC</a:t>
            </a:r>
            <a:r>
              <a:rPr lang="en-US" dirty="0" smtClean="0"/>
              <a:t> and HEVC inter mode, the (unfiltered) current picture is regarded as a reference picture.</a:t>
            </a:r>
          </a:p>
          <a:p>
            <a:r>
              <a:rPr lang="en-US" dirty="0" smtClean="0"/>
              <a:t>It is required in HEVC that all reference pictures should be put in decoded picture buffer (DPB) and managed accordingly, such that both filtered and unfiltered version of the current picture is put in DPB</a:t>
            </a:r>
          </a:p>
          <a:p>
            <a:r>
              <a:rPr lang="en-US" dirty="0" smtClean="0"/>
              <a:t>When two versions of current decoded picture both exist, two empty picture </a:t>
            </a:r>
            <a:r>
              <a:rPr lang="en-US" dirty="0" smtClean="0"/>
              <a:t>buffers, instead of just one, </a:t>
            </a:r>
            <a:r>
              <a:rPr lang="en-US" dirty="0" smtClean="0"/>
              <a:t>need to be created before the decoding of current picture starts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bug fix</a:t>
            </a:r>
            <a:endParaRPr lang="en-GB"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3</a:t>
            </a:fld>
            <a:endParaRPr lang="en-US" dirty="0"/>
          </a:p>
        </p:txBody>
      </p:sp>
      <p:sp>
        <p:nvSpPr>
          <p:cNvPr id="4" name="Content Placeholder 3"/>
          <p:cNvSpPr>
            <a:spLocks noGrp="1"/>
          </p:cNvSpPr>
          <p:nvPr>
            <p:ph sz="quarter" idx="13"/>
          </p:nvPr>
        </p:nvSpPr>
        <p:spPr>
          <a:xfrm>
            <a:off x="457200" y="1349225"/>
            <a:ext cx="8229600" cy="4929446"/>
          </a:xfrm>
        </p:spPr>
        <p:txBody>
          <a:bodyPr>
            <a:normAutofit/>
          </a:bodyPr>
          <a:lstStyle/>
          <a:p>
            <a:r>
              <a:rPr lang="en-US" dirty="0" smtClean="0"/>
              <a:t>Before decoding current picture</a:t>
            </a:r>
          </a:p>
          <a:p>
            <a:pPr lvl="1"/>
            <a:r>
              <a:rPr lang="en-US" dirty="0" smtClean="0"/>
              <a:t>If </a:t>
            </a:r>
            <a:r>
              <a:rPr lang="en-US" dirty="0" err="1" smtClean="0"/>
              <a:t>TwoVersionsOfCurrDecPicFlag</a:t>
            </a:r>
            <a:r>
              <a:rPr lang="en-US" dirty="0" smtClean="0"/>
              <a:t> is 0, remove unnecessary pictures from DPB until the DPB fullness is &lt;= </a:t>
            </a:r>
            <a:r>
              <a:rPr lang="en-US" dirty="0" err="1" smtClean="0"/>
              <a:t>maxDPBsize</a:t>
            </a:r>
            <a:r>
              <a:rPr lang="en-US" dirty="0" smtClean="0"/>
              <a:t> - 1</a:t>
            </a:r>
          </a:p>
          <a:p>
            <a:pPr lvl="1"/>
            <a:endParaRPr lang="en-US" dirty="0" smtClean="0"/>
          </a:p>
          <a:p>
            <a:pPr lvl="1"/>
            <a:endParaRPr lang="en-US" dirty="0" smtClean="0"/>
          </a:p>
          <a:p>
            <a:pPr lvl="1"/>
            <a:r>
              <a:rPr lang="en-US" dirty="0" smtClean="0"/>
              <a:t>If </a:t>
            </a:r>
            <a:r>
              <a:rPr lang="en-US" dirty="0" err="1" smtClean="0"/>
              <a:t>TwoVersionsOfCurrDecPicFlag</a:t>
            </a:r>
            <a:r>
              <a:rPr lang="en-US" dirty="0" smtClean="0"/>
              <a:t> is 1, remove unnecessary pictures from DPB until the DPB fullness is &lt;= </a:t>
            </a:r>
            <a:r>
              <a:rPr lang="en-US" dirty="0" err="1" smtClean="0"/>
              <a:t>maxDPBsize</a:t>
            </a:r>
            <a:r>
              <a:rPr lang="en-US" dirty="0" smtClean="0"/>
              <a:t> – 1 – 1</a:t>
            </a:r>
          </a:p>
          <a:p>
            <a:endParaRPr lang="en-US" dirty="0" smtClean="0"/>
          </a:p>
          <a:p>
            <a:pPr lvl="1"/>
            <a:endParaRPr lang="en-GB" dirty="0"/>
          </a:p>
        </p:txBody>
      </p:sp>
      <p:graphicFrame>
        <p:nvGraphicFramePr>
          <p:cNvPr id="5" name="Table 4"/>
          <p:cNvGraphicFramePr>
            <a:graphicFrameLocks noGrp="1"/>
          </p:cNvGraphicFramePr>
          <p:nvPr/>
        </p:nvGraphicFramePr>
        <p:xfrm>
          <a:off x="1578592" y="3384645"/>
          <a:ext cx="6096000" cy="67746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6774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7" name="Straight Arrow Connector 6"/>
          <p:cNvCxnSpPr/>
          <p:nvPr/>
        </p:nvCxnSpPr>
        <p:spPr>
          <a:xfrm flipH="1">
            <a:off x="7626684" y="3043451"/>
            <a:ext cx="466438" cy="3411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7929349" y="2429301"/>
            <a:ext cx="757451" cy="1200329"/>
          </a:xfrm>
          <a:prstGeom prst="rect">
            <a:avLst/>
          </a:prstGeom>
          <a:noFill/>
        </p:spPr>
        <p:txBody>
          <a:bodyPr wrap="square" rtlCol="0">
            <a:spAutoFit/>
          </a:bodyPr>
          <a:lstStyle/>
          <a:p>
            <a:r>
              <a:rPr lang="en-US" dirty="0" smtClean="0"/>
              <a:t>Cur. </a:t>
            </a:r>
            <a:r>
              <a:rPr lang="en-US" dirty="0" err="1" smtClean="0"/>
              <a:t>Pic</a:t>
            </a:r>
            <a:r>
              <a:rPr lang="en-US" dirty="0" smtClean="0"/>
              <a:t>.</a:t>
            </a:r>
          </a:p>
          <a:p>
            <a:r>
              <a:rPr lang="en-US" dirty="0" smtClean="0"/>
              <a:t>After</a:t>
            </a:r>
          </a:p>
          <a:p>
            <a:r>
              <a:rPr lang="en-US" dirty="0" smtClean="0"/>
              <a:t>Filter</a:t>
            </a:r>
            <a:endParaRPr lang="en-US" dirty="0"/>
          </a:p>
        </p:txBody>
      </p:sp>
      <p:graphicFrame>
        <p:nvGraphicFramePr>
          <p:cNvPr id="10" name="Table 9"/>
          <p:cNvGraphicFramePr>
            <a:graphicFrameLocks noGrp="1"/>
          </p:cNvGraphicFramePr>
          <p:nvPr/>
        </p:nvGraphicFramePr>
        <p:xfrm>
          <a:off x="1539920" y="5734373"/>
          <a:ext cx="6096000" cy="67746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6774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11" name="Straight Arrow Connector 10"/>
          <p:cNvCxnSpPr/>
          <p:nvPr/>
        </p:nvCxnSpPr>
        <p:spPr>
          <a:xfrm flipH="1" flipV="1">
            <a:off x="7674592" y="5979358"/>
            <a:ext cx="650542"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8386549" y="5443467"/>
            <a:ext cx="757451" cy="1200329"/>
          </a:xfrm>
          <a:prstGeom prst="rect">
            <a:avLst/>
          </a:prstGeom>
          <a:noFill/>
        </p:spPr>
        <p:txBody>
          <a:bodyPr wrap="square" rtlCol="0">
            <a:spAutoFit/>
          </a:bodyPr>
          <a:lstStyle/>
          <a:p>
            <a:r>
              <a:rPr lang="en-US" dirty="0" smtClean="0"/>
              <a:t>Cur. </a:t>
            </a:r>
            <a:r>
              <a:rPr lang="en-US" dirty="0" err="1" smtClean="0"/>
              <a:t>Pic</a:t>
            </a:r>
            <a:r>
              <a:rPr lang="en-US" dirty="0" smtClean="0"/>
              <a:t>.</a:t>
            </a:r>
          </a:p>
          <a:p>
            <a:r>
              <a:rPr lang="en-US" dirty="0" smtClean="0"/>
              <a:t>After</a:t>
            </a:r>
          </a:p>
          <a:p>
            <a:r>
              <a:rPr lang="en-US" dirty="0" smtClean="0"/>
              <a:t>Filter</a:t>
            </a:r>
            <a:endParaRPr lang="en-US" dirty="0"/>
          </a:p>
        </p:txBody>
      </p:sp>
      <p:cxnSp>
        <p:nvCxnSpPr>
          <p:cNvPr id="15" name="Straight Arrow Connector 14"/>
          <p:cNvCxnSpPr/>
          <p:nvPr/>
        </p:nvCxnSpPr>
        <p:spPr>
          <a:xfrm flipH="1">
            <a:off x="6714699" y="4862495"/>
            <a:ext cx="1612708" cy="8718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325135" y="4326603"/>
            <a:ext cx="821138" cy="1200329"/>
          </a:xfrm>
          <a:prstGeom prst="rect">
            <a:avLst/>
          </a:prstGeom>
          <a:noFill/>
        </p:spPr>
        <p:txBody>
          <a:bodyPr wrap="square" rtlCol="0">
            <a:spAutoFit/>
          </a:bodyPr>
          <a:lstStyle/>
          <a:p>
            <a:r>
              <a:rPr lang="en-US" dirty="0" smtClean="0">
                <a:solidFill>
                  <a:srgbClr val="FF0000"/>
                </a:solidFill>
              </a:rPr>
              <a:t>Cur. </a:t>
            </a:r>
            <a:r>
              <a:rPr lang="en-US" dirty="0" err="1" smtClean="0">
                <a:solidFill>
                  <a:srgbClr val="FF0000"/>
                </a:solidFill>
              </a:rPr>
              <a:t>Pic</a:t>
            </a:r>
            <a:r>
              <a:rPr lang="en-US" dirty="0" smtClean="0">
                <a:solidFill>
                  <a:srgbClr val="FF0000"/>
                </a:solidFill>
              </a:rPr>
              <a:t>.</a:t>
            </a:r>
          </a:p>
          <a:p>
            <a:r>
              <a:rPr lang="en-US" dirty="0" smtClean="0">
                <a:solidFill>
                  <a:srgbClr val="FF0000"/>
                </a:solidFill>
              </a:rPr>
              <a:t>Before</a:t>
            </a:r>
          </a:p>
          <a:p>
            <a:r>
              <a:rPr lang="en-US" dirty="0" smtClean="0">
                <a:solidFill>
                  <a:srgbClr val="FF0000"/>
                </a:solidFill>
              </a:rPr>
              <a:t>Filter</a:t>
            </a:r>
            <a:endParaRPr lang="en-US"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Corresponding Text Change</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4</a:t>
            </a:fld>
            <a:endParaRPr lang="en-US" dirty="0"/>
          </a:p>
        </p:txBody>
      </p:sp>
      <p:sp>
        <p:nvSpPr>
          <p:cNvPr id="4" name="Content Placeholder 3"/>
          <p:cNvSpPr>
            <a:spLocks noGrp="1"/>
          </p:cNvSpPr>
          <p:nvPr>
            <p:ph sz="quarter" idx="13"/>
          </p:nvPr>
        </p:nvSpPr>
        <p:spPr>
          <a:xfrm>
            <a:off x="232013" y="1269242"/>
            <a:ext cx="8625384" cy="5009429"/>
          </a:xfrm>
        </p:spPr>
        <p:txBody>
          <a:bodyPr>
            <a:normAutofit fontScale="55000" lnSpcReduction="20000"/>
          </a:bodyPr>
          <a:lstStyle/>
          <a:p>
            <a:pPr hangingPunct="0">
              <a:buNone/>
            </a:pPr>
            <a:r>
              <a:rPr lang="en-GB" b="1" dirty="0" smtClean="0"/>
              <a:t>C 5.2.2 Output and removal of pictures from the DPB</a:t>
            </a:r>
            <a:endParaRPr lang="en-US" b="1" dirty="0" smtClean="0"/>
          </a:p>
          <a:p>
            <a:pPr algn="just">
              <a:buNone/>
            </a:pPr>
            <a:r>
              <a:rPr lang="en-GB" dirty="0" smtClean="0"/>
              <a:t>......</a:t>
            </a:r>
            <a:endParaRPr lang="en-US" dirty="0" smtClean="0"/>
          </a:p>
          <a:p>
            <a:pPr marL="0" algn="just">
              <a:spcAft>
                <a:spcPts val="1800"/>
              </a:spcAft>
              <a:buNone/>
            </a:pPr>
            <a:r>
              <a:rPr lang="en-US" dirty="0" smtClean="0"/>
              <a:t>Otherwise (the current picture is not an IRAP picture with </a:t>
            </a:r>
            <a:r>
              <a:rPr lang="en-US" dirty="0" err="1" smtClean="0"/>
              <a:t>NoRaslOutputFlag</a:t>
            </a:r>
            <a:r>
              <a:rPr lang="en-US" dirty="0" smtClean="0"/>
              <a:t> equal to 1), all picture storage buffers containing a picture which are marked as "not needed for output" and "unused for reference" are emptied (without output). For each picture storage buffer that is emptied, the DPB fullness is decremented by one. When one or more of the following conditions are true, the "bumping" process specified in clause C.5.2.4 is invoked repeatedly while further decrementing the DPB fullness by one for each additional picture storage buffer that is emptied, until none of the following conditions are true:</a:t>
            </a:r>
          </a:p>
          <a:p>
            <a:pPr algn="just" fontAlgn="base" hangingPunct="0">
              <a:buFont typeface="Arial" pitchFamily="34" charset="0"/>
              <a:buChar char="•"/>
            </a:pPr>
            <a:r>
              <a:rPr lang="en-US" dirty="0" smtClean="0"/>
              <a:t>The number of pictures in the DPB that are marked as "needed for output" is greater than </a:t>
            </a:r>
            <a:r>
              <a:rPr lang="en-US" dirty="0" err="1" smtClean="0"/>
              <a:t>sps_max_num_reorder_pics</a:t>
            </a:r>
            <a:r>
              <a:rPr lang="en-US" dirty="0" smtClean="0"/>
              <a:t>[ </a:t>
            </a:r>
            <a:r>
              <a:rPr lang="en-US" dirty="0" err="1" smtClean="0"/>
              <a:t>HighestTid</a:t>
            </a:r>
            <a:r>
              <a:rPr lang="en-US" dirty="0" smtClean="0"/>
              <a:t> ]</a:t>
            </a:r>
            <a:r>
              <a:rPr lang="en-CA" dirty="0" smtClean="0"/>
              <a:t>.</a:t>
            </a:r>
            <a:endParaRPr lang="en-US" dirty="0" smtClean="0"/>
          </a:p>
          <a:p>
            <a:pPr algn="just" fontAlgn="base" hangingPunct="0">
              <a:buFont typeface="Arial" pitchFamily="34" charset="0"/>
              <a:buChar char="•"/>
            </a:pPr>
            <a:r>
              <a:rPr lang="en-US" dirty="0" smtClean="0"/>
              <a:t>sps_max_latency_increase_plus1[ </a:t>
            </a:r>
            <a:r>
              <a:rPr lang="en-US" dirty="0" err="1" smtClean="0"/>
              <a:t>HighestTid</a:t>
            </a:r>
            <a:r>
              <a:rPr lang="en-US" dirty="0" smtClean="0"/>
              <a:t> ] is not equal to 0 and there is at least one picture in the DPB that is marked as "needed for output" for which the associated variable </a:t>
            </a:r>
            <a:r>
              <a:rPr lang="en-US" dirty="0" err="1" smtClean="0"/>
              <a:t>PicLatencyCount</a:t>
            </a:r>
            <a:r>
              <a:rPr lang="en-US" dirty="0" smtClean="0"/>
              <a:t> is greater than or equal to </a:t>
            </a:r>
            <a:r>
              <a:rPr lang="en-US" dirty="0" err="1" smtClean="0"/>
              <a:t>SpsMaxLatencyPictures</a:t>
            </a:r>
            <a:r>
              <a:rPr lang="en-US" dirty="0" smtClean="0"/>
              <a:t>[ </a:t>
            </a:r>
            <a:r>
              <a:rPr lang="en-US" dirty="0" err="1" smtClean="0"/>
              <a:t>HighestTid</a:t>
            </a:r>
            <a:r>
              <a:rPr lang="en-US" dirty="0" smtClean="0"/>
              <a:t> ].</a:t>
            </a:r>
          </a:p>
          <a:p>
            <a:pPr algn="just" fontAlgn="base" hangingPunct="0">
              <a:buFont typeface="Arial" pitchFamily="34" charset="0"/>
              <a:buChar char="•"/>
            </a:pPr>
            <a:r>
              <a:rPr lang="en-US" dirty="0" smtClean="0"/>
              <a:t>The number of pictures in the DPB is greater than or equal to sps_max_dec_pic_buffering_minus1[ </a:t>
            </a:r>
            <a:r>
              <a:rPr lang="en-US" dirty="0" err="1" smtClean="0"/>
              <a:t>HighestTid</a:t>
            </a:r>
            <a:r>
              <a:rPr lang="en-US" dirty="0" smtClean="0"/>
              <a:t> ] + 1 </a:t>
            </a:r>
            <a:r>
              <a:rPr lang="en-US" dirty="0" smtClean="0">
                <a:solidFill>
                  <a:srgbClr val="FF0000"/>
                </a:solidFill>
              </a:rPr>
              <a:t>– </a:t>
            </a:r>
            <a:r>
              <a:rPr lang="en-US" dirty="0" err="1" smtClean="0">
                <a:solidFill>
                  <a:srgbClr val="FF0000"/>
                </a:solidFill>
              </a:rPr>
              <a:t>TwoVersionsOfCurrDecPicFlag</a:t>
            </a:r>
            <a:r>
              <a:rPr lang="en-US" dirty="0" smtClean="0"/>
              <a: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5</a:t>
            </a:fld>
            <a:endParaRPr lang="en-US"/>
          </a:p>
        </p:txBody>
      </p:sp>
      <p:sp>
        <p:nvSpPr>
          <p:cNvPr id="4" name="Content Placeholder 3"/>
          <p:cNvSpPr>
            <a:spLocks noGrp="1"/>
          </p:cNvSpPr>
          <p:nvPr>
            <p:ph sz="quarter" idx="13"/>
          </p:nvPr>
        </p:nvSpPr>
        <p:spPr/>
        <p:txBody>
          <a:bodyPr/>
          <a:lstStyle/>
          <a:p>
            <a:r>
              <a:rPr lang="en-US" dirty="0" smtClean="0"/>
              <a:t>A bug fix is proposed to the DPB operation when IBC is used for current picture.</a:t>
            </a:r>
          </a:p>
          <a:p>
            <a:r>
              <a:rPr lang="en-US" dirty="0" smtClean="0"/>
              <a:t>When updating the DPB according to current buffer fullness, the existence of two versions of current picture is considered</a:t>
            </a:r>
          </a:p>
          <a:p>
            <a:pPr lvl="1"/>
            <a:r>
              <a:rPr lang="en-US" dirty="0" smtClean="0"/>
              <a:t>Indicated by “</a:t>
            </a:r>
            <a:r>
              <a:rPr lang="en-US" dirty="0" err="1" smtClean="0"/>
              <a:t>TwoVersionsOfCurrDecPicFlag</a:t>
            </a:r>
            <a:r>
              <a:rPr lang="en-US" dirty="0" smtClean="0"/>
              <a:t>”</a:t>
            </a:r>
          </a:p>
          <a:p>
            <a:r>
              <a:rPr lang="en-US" dirty="0" smtClean="0"/>
              <a:t>Suggest to include this fix into HEVC SCC text</a:t>
            </a:r>
            <a:endParaRPr lang="en-US" dirty="0"/>
          </a:p>
        </p:txBody>
      </p:sp>
    </p:spTree>
  </p:cSld>
  <p:clrMapOvr>
    <a:masterClrMapping/>
  </p:clrMapOvr>
</p:sld>
</file>

<file path=ppt/theme/theme1.xml><?xml version="1.0" encoding="utf-8"?>
<a:theme xmlns:a="http://schemas.openxmlformats.org/drawingml/2006/main" name="MediaTek-Confidential_B_CTO_Dar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4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5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5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3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24448</TotalTime>
  <Words>331</Words>
  <Application>Microsoft Office PowerPoint</Application>
  <PresentationFormat>On-screen Show (4:3)</PresentationFormat>
  <Paragraphs>37</Paragraphs>
  <Slides>5</Slides>
  <Notes>0</Notes>
  <HiddenSlides>0</HiddenSlides>
  <MMClips>0</MMClips>
  <ScaleCrop>false</ScaleCrop>
  <HeadingPairs>
    <vt:vector size="4" baseType="variant">
      <vt:variant>
        <vt:lpstr>Theme</vt:lpstr>
      </vt:variant>
      <vt:variant>
        <vt:i4>13</vt:i4>
      </vt:variant>
      <vt:variant>
        <vt:lpstr>Slide Titles</vt:lpstr>
      </vt:variant>
      <vt:variant>
        <vt:i4>5</vt:i4>
      </vt:variant>
    </vt:vector>
  </HeadingPairs>
  <TitlesOfParts>
    <vt:vector size="18" baseType="lpstr">
      <vt:lpstr>MediaTek-Confidential_B_CTO_Dark</vt:lpstr>
      <vt:lpstr>MediaTek</vt:lpstr>
      <vt:lpstr>Custom Design</vt:lpstr>
      <vt:lpstr>1_MediaTek</vt:lpstr>
      <vt:lpstr>1_Custom Design</vt:lpstr>
      <vt:lpstr>2_MediaTek</vt:lpstr>
      <vt:lpstr>2_Custom Design</vt:lpstr>
      <vt:lpstr>3_MediaTek</vt:lpstr>
      <vt:lpstr>3_Custom Design</vt:lpstr>
      <vt:lpstr>4_MediaTek</vt:lpstr>
      <vt:lpstr>4_Custom Design</vt:lpstr>
      <vt:lpstr>5_MediaTek</vt:lpstr>
      <vt:lpstr>5_Custom Design</vt:lpstr>
      <vt:lpstr>JCTVC-W0077: Bug fix for DPB operations when current picture is a reference picture</vt:lpstr>
      <vt:lpstr>Introduction</vt:lpstr>
      <vt:lpstr>Proposed bug fix</vt:lpstr>
      <vt:lpstr>Corresponding Text Change</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Mediatek</dc:creator>
  <cp:lastModifiedBy>Xiaozhong Xu</cp:lastModifiedBy>
  <cp:revision>1093</cp:revision>
  <dcterms:created xsi:type="dcterms:W3CDTF">2014-04-10T07:05:11Z</dcterms:created>
  <dcterms:modified xsi:type="dcterms:W3CDTF">2016-02-19T00:16:47Z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