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6" r:id="rId5"/>
    <p:sldId id="274" r:id="rId6"/>
    <p:sldId id="275" r:id="rId7"/>
    <p:sldId id="268" r:id="rId8"/>
    <p:sldId id="269" r:id="rId9"/>
    <p:sldId id="272" r:id="rId10"/>
    <p:sldId id="273" r:id="rId11"/>
    <p:sldId id="267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95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9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212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51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706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403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5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48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43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38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23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25852-996A-4D14-9513-2740E25ADAA0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4B743-C025-471D-81A7-79B5D181E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01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yi-chu.wang@intel.com" TargetMode="External"/><Relationship Id="rId13" Type="http://schemas.openxmlformats.org/officeDocument/2006/relationships/hyperlink" Target="mailto:jinosoul@etri.re.kr" TargetMode="External"/><Relationship Id="rId18" Type="http://schemas.openxmlformats.org/officeDocument/2006/relationships/hyperlink" Target="mailto:Sebastien.lasserre@technicolor.com" TargetMode="External"/><Relationship Id="rId3" Type="http://schemas.openxmlformats.org/officeDocument/2006/relationships/hyperlink" Target="mailto:Koohyar.Minoo@arris.com" TargetMode="External"/><Relationship Id="rId21" Type="http://schemas.openxmlformats.org/officeDocument/2006/relationships/hyperlink" Target="mailto:elena_a.alshina@samsung.com" TargetMode="External"/><Relationship Id="rId7" Type="http://schemas.openxmlformats.org/officeDocument/2006/relationships/hyperlink" Target="mailto:yi-jen.chiu@intel.com" TargetMode="External"/><Relationship Id="rId12" Type="http://schemas.openxmlformats.org/officeDocument/2006/relationships/hyperlink" Target="mailto:jungwon@etri.re.kr" TargetMode="External"/><Relationship Id="rId17" Type="http://schemas.openxmlformats.org/officeDocument/2006/relationships/hyperlink" Target="mailto:dmytro.rusanovskyy@ieee.org" TargetMode="External"/><Relationship Id="rId2" Type="http://schemas.openxmlformats.org/officeDocument/2006/relationships/hyperlink" Target="mailto:Zhouye.Gu@arris.com" TargetMode="External"/><Relationship Id="rId16" Type="http://schemas.openxmlformats.org/officeDocument/2006/relationships/hyperlink" Target="mailto:lsungwon@qti.qualcomm.com" TargetMode="External"/><Relationship Id="rId20" Type="http://schemas.openxmlformats.org/officeDocument/2006/relationships/hyperlink" Target="mailto:edouard.francois@technicolor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jacob.strom@ericsson.com" TargetMode="External"/><Relationship Id="rId11" Type="http://schemas.openxmlformats.org/officeDocument/2006/relationships/hyperlink" Target="mailto:Yan.ye@interdigital.com" TargetMode="External"/><Relationship Id="rId5" Type="http://schemas.openxmlformats.org/officeDocument/2006/relationships/hyperlink" Target="mailto:pyin@dolby.com" TargetMode="External"/><Relationship Id="rId15" Type="http://schemas.openxmlformats.org/officeDocument/2006/relationships/hyperlink" Target="mailto:robert.brondijk@philips.com" TargetMode="External"/><Relationship Id="rId23" Type="http://schemas.openxmlformats.org/officeDocument/2006/relationships/hyperlink" Target="mailto:zhengzk@xidian.edu.cn" TargetMode="External"/><Relationship Id="rId10" Type="http://schemas.openxmlformats.org/officeDocument/2006/relationships/hyperlink" Target="mailto:Louis.kerofsky@interdigital.com" TargetMode="External"/><Relationship Id="rId19" Type="http://schemas.openxmlformats.org/officeDocument/2006/relationships/hyperlink" Target="mailto:Fabrice.leleannec@technicolor.com" TargetMode="External"/><Relationship Id="rId4" Type="http://schemas.openxmlformats.org/officeDocument/2006/relationships/hyperlink" Target="mailto:tlu@dolby.com" TargetMode="External"/><Relationship Id="rId9" Type="http://schemas.openxmlformats.org/officeDocument/2006/relationships/hyperlink" Target="mailto:Yuwen.he@interdigital.com" TargetMode="External"/><Relationship Id="rId14" Type="http://schemas.openxmlformats.org/officeDocument/2006/relationships/hyperlink" Target="mailto:rocco.goris@philips.com" TargetMode="External"/><Relationship Id="rId22" Type="http://schemas.openxmlformats.org/officeDocument/2006/relationships/hyperlink" Target="mailto:youngo.park@samsung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g11.sc29.org/conten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CE2 </a:t>
            </a:r>
            <a:r>
              <a:rPr lang="fr-FR" dirty="0" err="1" smtClean="0"/>
              <a:t>status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en-US" sz="3100" dirty="0"/>
              <a:t>4:2:0 </a:t>
            </a:r>
            <a:r>
              <a:rPr lang="en-US" sz="3100" dirty="0" err="1"/>
              <a:t>YCbCr</a:t>
            </a:r>
            <a:r>
              <a:rPr lang="en-US" sz="3100" dirty="0"/>
              <a:t> NCL fixed point for HDR Video Coding</a:t>
            </a:r>
            <a:br>
              <a:rPr lang="en-US" sz="3100" dirty="0"/>
            </a:b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914400"/>
          </a:xfrm>
        </p:spPr>
        <p:txBody>
          <a:bodyPr>
            <a:normAutofit/>
          </a:bodyPr>
          <a:lstStyle/>
          <a:p>
            <a:r>
              <a:rPr lang="en-GB" sz="1800" dirty="0" err="1" smtClean="0"/>
              <a:t>D.Rusanovskyy</a:t>
            </a:r>
            <a:r>
              <a:rPr lang="en-GB" sz="1800" dirty="0" smtClean="0"/>
              <a:t>, </a:t>
            </a:r>
            <a:r>
              <a:rPr lang="en-GB" sz="1800" dirty="0"/>
              <a:t>E. </a:t>
            </a:r>
            <a:r>
              <a:rPr lang="en-GB" sz="1800" dirty="0" smtClean="0"/>
              <a:t>François, </a:t>
            </a:r>
            <a:r>
              <a:rPr lang="en-GB" sz="1800" dirty="0"/>
              <a:t>L. </a:t>
            </a:r>
            <a:r>
              <a:rPr lang="en-GB" sz="1800" dirty="0" smtClean="0"/>
              <a:t>Kerofsky, </a:t>
            </a:r>
            <a:r>
              <a:rPr lang="en-GB" sz="1800" dirty="0"/>
              <a:t>T. </a:t>
            </a:r>
            <a:r>
              <a:rPr lang="en-GB" sz="1800" dirty="0" smtClean="0"/>
              <a:t>Lu, </a:t>
            </a:r>
            <a:r>
              <a:rPr lang="en-GB" sz="1800" dirty="0"/>
              <a:t>K. </a:t>
            </a:r>
            <a:r>
              <a:rPr lang="en-GB" sz="1800" dirty="0" smtClean="0"/>
              <a:t>Minoo</a:t>
            </a:r>
          </a:p>
          <a:p>
            <a:r>
              <a:rPr lang="en-GB" sz="2000" dirty="0" smtClean="0"/>
              <a:t>Jan 2016, 12-14, Vancouver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2543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ETM </a:t>
            </a:r>
            <a:r>
              <a:rPr lang="fr-FR" sz="3600" dirty="0" err="1" smtClean="0"/>
              <a:t>obj</a:t>
            </a:r>
            <a:r>
              <a:rPr lang="fr-FR" sz="3600" dirty="0" smtClean="0"/>
              <a:t>. </a:t>
            </a:r>
            <a:r>
              <a:rPr lang="fr-FR" sz="3600" dirty="0" err="1" smtClean="0"/>
              <a:t>results</a:t>
            </a:r>
            <a:r>
              <a:rPr lang="fr-FR" sz="3600" dirty="0" smtClean="0"/>
              <a:t> – mode 1 Standard Range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57" y="1645920"/>
            <a:ext cx="8601286" cy="382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4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Planned</a:t>
            </a:r>
            <a:r>
              <a:rPr lang="fr-FR" dirty="0" smtClean="0"/>
              <a:t> </a:t>
            </a:r>
            <a:r>
              <a:rPr lang="fr-FR" dirty="0" err="1" smtClean="0"/>
              <a:t>experiments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0543235"/>
              </p:ext>
            </p:extLst>
          </p:nvPr>
        </p:nvGraphicFramePr>
        <p:xfrm>
          <a:off x="457200" y="1689947"/>
          <a:ext cx="8153400" cy="3947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00600"/>
                <a:gridCol w="1447800"/>
                <a:gridCol w="990600"/>
                <a:gridCol w="914400"/>
              </a:tblGrid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Planed sub-test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Proponents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X-checker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 smtClean="0">
                          <a:effectLst/>
                        </a:rPr>
                        <a:t>Status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CE2.a-1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Luma </a:t>
                      </a:r>
                      <a:r>
                        <a:rPr lang="en-GB" sz="1400" dirty="0">
                          <a:effectLst/>
                        </a:rPr>
                        <a:t>ATF with LCS (</a:t>
                      </a:r>
                      <a:r>
                        <a:rPr lang="en-US" sz="1400" dirty="0" smtClean="0">
                          <a:effectLst/>
                        </a:rPr>
                        <a:t>m37245)</a:t>
                      </a:r>
                      <a:r>
                        <a:rPr lang="en-US" sz="1400" baseline="0" dirty="0" smtClean="0">
                          <a:effectLst/>
                        </a:rPr>
                        <a:t> – mode </a:t>
                      </a:r>
                      <a:r>
                        <a:rPr lang="en-US" sz="1400" dirty="0" smtClean="0">
                          <a:effectLst/>
                        </a:rPr>
                        <a:t>0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Qualcomm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CE2.a-2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Automatic reshaping </a:t>
                      </a:r>
                      <a:r>
                        <a:rPr lang="en-GB" sz="1400" dirty="0">
                          <a:effectLst/>
                        </a:rPr>
                        <a:t>(m37267</a:t>
                      </a:r>
                      <a:r>
                        <a:rPr lang="en-GB" sz="1400" dirty="0" smtClean="0">
                          <a:effectLst/>
                        </a:rPr>
                        <a:t>) – mode 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Dolby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CE2.a-3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ATF for different </a:t>
                      </a:r>
                      <a:r>
                        <a:rPr lang="en-GB" sz="1400" dirty="0" err="1" smtClean="0">
                          <a:effectLst/>
                        </a:rPr>
                        <a:t>color</a:t>
                      </a:r>
                      <a:r>
                        <a:rPr lang="en-GB" sz="1400" dirty="0" smtClean="0">
                          <a:effectLst/>
                        </a:rPr>
                        <a:t> spaces (m37091) – mode2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 err="1">
                          <a:effectLst/>
                        </a:rPr>
                        <a:t>Arris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CE2.b-1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Cross-channel </a:t>
                      </a:r>
                      <a:r>
                        <a:rPr lang="en-US" sz="1400" dirty="0" smtClean="0">
                          <a:effectLst/>
                        </a:rPr>
                        <a:t>reshaping (m37088/m37285) – mode 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Technicolor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CE2.b-2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SDR backward compatibility</a:t>
                      </a:r>
                      <a:r>
                        <a:rPr lang="en-GB" sz="1400" dirty="0">
                          <a:effectLst/>
                        </a:rPr>
                        <a:t> study (m37092</a:t>
                      </a:r>
                      <a:r>
                        <a:rPr lang="en-GB" sz="1400" dirty="0" smtClean="0">
                          <a:effectLst/>
                        </a:rPr>
                        <a:t>) – mode 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 err="1">
                          <a:effectLst/>
                        </a:rPr>
                        <a:t>Arris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217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CE2.c</a:t>
                      </a:r>
                      <a:r>
                        <a:rPr lang="en-GB" sz="1400" dirty="0">
                          <a:effectLst/>
                        </a:rPr>
                        <a:t> Chroma QP offset (m37179</a:t>
                      </a:r>
                      <a:r>
                        <a:rPr lang="en-GB" sz="1400" dirty="0" smtClean="0">
                          <a:effectLst/>
                        </a:rPr>
                        <a:t>) – mode 0,1,2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Qualcomm, </a:t>
                      </a:r>
                      <a:r>
                        <a:rPr lang="en-GB" sz="1400" dirty="0" err="1" smtClean="0">
                          <a:effectLst/>
                        </a:rPr>
                        <a:t>Arris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52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CE2.d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err="1">
                          <a:effectLst/>
                        </a:rPr>
                        <a:t>DeltaQP</a:t>
                      </a:r>
                      <a:r>
                        <a:rPr lang="en-GB" sz="1400" dirty="0">
                          <a:effectLst/>
                        </a:rPr>
                        <a:t> adjustment for </a:t>
                      </a:r>
                      <a:r>
                        <a:rPr lang="en-GB" sz="1400" dirty="0" smtClean="0">
                          <a:effectLst/>
                        </a:rPr>
                        <a:t>Luma – mode 0,1,2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Dolby, </a:t>
                      </a:r>
                      <a:r>
                        <a:rPr lang="en-GB" sz="1400" dirty="0" err="1" smtClean="0">
                          <a:effectLst/>
                        </a:rPr>
                        <a:t>Arris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5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</a:rPr>
                        <a:t>CE2.e-1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ETM enhancement (PW models, signalling …) – mode 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Qualcomm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65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CE2.e-2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Harmonizing Y-</a:t>
                      </a:r>
                      <a:r>
                        <a:rPr lang="en-GB" sz="1400" dirty="0" err="1" smtClean="0">
                          <a:effectLst/>
                        </a:rPr>
                        <a:t>CbCr</a:t>
                      </a:r>
                      <a:r>
                        <a:rPr lang="en-GB" sz="1400" dirty="0" smtClean="0">
                          <a:effectLst/>
                        </a:rPr>
                        <a:t> reshaping </a:t>
                      </a:r>
                      <a:r>
                        <a:rPr lang="en-GB" sz="1400" dirty="0">
                          <a:effectLst/>
                        </a:rPr>
                        <a:t>(m37332</a:t>
                      </a:r>
                      <a:r>
                        <a:rPr lang="en-GB" sz="1400" dirty="0" smtClean="0">
                          <a:effectLst/>
                        </a:rPr>
                        <a:t>) – mode 0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 err="1">
                          <a:effectLst/>
                        </a:rPr>
                        <a:t>Arris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652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CE2.e-3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Automatic </a:t>
                      </a:r>
                      <a:r>
                        <a:rPr lang="en-GB" sz="1400" dirty="0">
                          <a:effectLst/>
                        </a:rPr>
                        <a:t>selection of ETM </a:t>
                      </a:r>
                      <a:r>
                        <a:rPr lang="en-GB" sz="1400" dirty="0" smtClean="0">
                          <a:effectLst/>
                        </a:rPr>
                        <a:t>parameters – mode 0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Interdigital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fr-FR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88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noProof="1" smtClean="0"/>
              <a:t>Recommendations from Jan12-14 AHG meeting</a:t>
            </a:r>
            <a:endParaRPr lang="en-US" sz="3200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230563"/>
          </a:xfrm>
        </p:spPr>
        <p:txBody>
          <a:bodyPr>
            <a:normAutofit fontScale="47500" lnSpcReduction="20000"/>
          </a:bodyPr>
          <a:lstStyle/>
          <a:p>
            <a:r>
              <a:rPr lang="en-US" noProof="1" smtClean="0"/>
              <a:t>Decision regarding CE2 experiments in FR / SR</a:t>
            </a:r>
          </a:p>
          <a:p>
            <a:pPr lvl="1"/>
            <a:r>
              <a:rPr lang="en-US" noProof="1" smtClean="0"/>
              <a:t>Configs non-BC (reshaper_mode 0)</a:t>
            </a:r>
          </a:p>
          <a:p>
            <a:pPr lvl="2"/>
            <a:r>
              <a:rPr lang="en-US" noProof="1" smtClean="0">
                <a:sym typeface="Wingdings" panose="05000000000000000000" pitchFamily="2" charset="2"/>
              </a:rPr>
              <a:t>output of inverse reshaper (point B) in SR (cf SMPTE RP 2077) </a:t>
            </a:r>
          </a:p>
          <a:p>
            <a:pPr lvl="1"/>
            <a:r>
              <a:rPr lang="en-US" noProof="1" smtClean="0"/>
              <a:t>Configs BC (reshaper_mode 1 &amp; 2)</a:t>
            </a:r>
            <a:endParaRPr lang="en-US" noProof="1" smtClean="0">
              <a:sym typeface="Wingdings" panose="05000000000000000000" pitchFamily="2" charset="2"/>
            </a:endParaRPr>
          </a:p>
          <a:p>
            <a:pPr lvl="2"/>
            <a:r>
              <a:rPr lang="en-US" noProof="1" smtClean="0">
                <a:sym typeface="Wingdings" panose="05000000000000000000" pitchFamily="2" charset="2"/>
              </a:rPr>
              <a:t>output of decoder (point A) in SR (cf SMPTE RP 2077)</a:t>
            </a:r>
          </a:p>
          <a:p>
            <a:pPr lvl="2"/>
            <a:r>
              <a:rPr lang="en-US" noProof="1" smtClean="0">
                <a:sym typeface="Wingdings" panose="05000000000000000000" pitchFamily="2" charset="2"/>
              </a:rPr>
              <a:t>output of inverse reshaper (point B) in SR (cf SMPTE RP 2077)</a:t>
            </a:r>
          </a:p>
          <a:p>
            <a:pPr lvl="3"/>
            <a:endParaRPr lang="en-US" noProof="1" smtClean="0">
              <a:sym typeface="Wingdings" panose="05000000000000000000" pitchFamily="2" charset="2"/>
            </a:endParaRPr>
          </a:p>
          <a:p>
            <a:r>
              <a:rPr lang="en-US" noProof="1" smtClean="0">
                <a:sym typeface="Wingdings" panose="05000000000000000000" pitchFamily="2" charset="2"/>
              </a:rPr>
              <a:t>Comparisons</a:t>
            </a:r>
          </a:p>
          <a:p>
            <a:pPr lvl="1"/>
            <a:r>
              <a:rPr lang="en-US" noProof="1" smtClean="0">
                <a:sym typeface="Wingdings" panose="05000000000000000000" pitchFamily="2" charset="2"/>
              </a:rPr>
              <a:t>Reshaper_mode 0: </a:t>
            </a:r>
          </a:p>
          <a:p>
            <a:pPr lvl="2"/>
            <a:r>
              <a:rPr lang="en-US" noProof="1" smtClean="0">
                <a:sym typeface="Wingdings" panose="05000000000000000000" pitchFamily="2" charset="2"/>
              </a:rPr>
              <a:t>point B to be compared to CE1 v3.2</a:t>
            </a:r>
          </a:p>
          <a:p>
            <a:pPr lvl="1"/>
            <a:r>
              <a:rPr lang="en-US" noProof="1" smtClean="0">
                <a:sym typeface="Wingdings" panose="05000000000000000000" pitchFamily="2" charset="2"/>
              </a:rPr>
              <a:t>Reshaper_mode 1 and 2:</a:t>
            </a:r>
          </a:p>
          <a:p>
            <a:pPr lvl="2"/>
            <a:r>
              <a:rPr lang="en-US" noProof="1" smtClean="0">
                <a:sym typeface="Wingdings" panose="05000000000000000000" pitchFamily="2" charset="2"/>
              </a:rPr>
              <a:t>Could we test Point A and B independently ?</a:t>
            </a:r>
          </a:p>
          <a:p>
            <a:pPr lvl="3"/>
            <a:r>
              <a:rPr lang="fr-FR" noProof="1" smtClean="0">
                <a:sym typeface="Wingdings" panose="05000000000000000000" pitchFamily="2" charset="2"/>
              </a:rPr>
              <a:t>The  way SDR is generated has huge impact on HDR compression efficiency</a:t>
            </a:r>
            <a:endParaRPr lang="en-US" noProof="1" smtClean="0">
              <a:sym typeface="Wingdings" panose="05000000000000000000" pitchFamily="2" charset="2"/>
            </a:endParaRPr>
          </a:p>
          <a:p>
            <a:pPr lvl="2"/>
            <a:r>
              <a:rPr lang="fr-FR" noProof="1" smtClean="0">
                <a:sym typeface="Wingdings" panose="05000000000000000000" pitchFamily="2" charset="2"/>
              </a:rPr>
              <a:t>For point A, what should the reference A ? </a:t>
            </a:r>
          </a:p>
          <a:p>
            <a:pPr lvl="3"/>
            <a:r>
              <a:rPr lang="fr-FR" noProof="1" smtClean="0">
                <a:sym typeface="Wingdings" panose="05000000000000000000" pitchFamily="2" charset="2"/>
              </a:rPr>
              <a:t>Maybe speak rather of examples than reference for point A (a manually graded version cannot be considered as the only reference, since it depends on the artist)</a:t>
            </a:r>
            <a:endParaRPr lang="en-US" noProof="1" smtClean="0">
              <a:sym typeface="Wingdings" panose="05000000000000000000" pitchFamily="2" charset="2"/>
            </a:endParaRPr>
          </a:p>
          <a:p>
            <a:pPr lvl="1"/>
            <a:endParaRPr lang="en-US" noProof="1" smtClean="0"/>
          </a:p>
          <a:p>
            <a:pPr lvl="1"/>
            <a:endParaRPr lang="en-US" noProof="1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17500"/>
              </p:ext>
            </p:extLst>
          </p:nvPr>
        </p:nvGraphicFramePr>
        <p:xfrm>
          <a:off x="611187" y="1253632"/>
          <a:ext cx="8228013" cy="1794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Visio" r:id="rId3" imgW="7494573" imgH="1634787" progId="Visio.Drawing.11">
                  <p:embed/>
                </p:oleObj>
              </mc:Choice>
              <mc:Fallback>
                <p:oleObj name="Visio" r:id="rId3" imgW="7494573" imgH="163478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187" y="1253632"/>
                        <a:ext cx="8228013" cy="1794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930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CE2 Mandates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Develop fully automated encoder/reshaper algorithm as a reference for CE2</a:t>
            </a:r>
          </a:p>
          <a:p>
            <a:pPr lvl="0"/>
            <a:r>
              <a:rPr lang="en-US" sz="2800" dirty="0"/>
              <a:t>Further investigate improvements over the reference code (</a:t>
            </a:r>
            <a:r>
              <a:rPr lang="en-US" sz="2800" dirty="0" smtClean="0"/>
              <a:t>H2M)</a:t>
            </a:r>
            <a:endParaRPr lang="en-US" sz="2800" dirty="0"/>
          </a:p>
          <a:p>
            <a:pPr lvl="0"/>
            <a:r>
              <a:rPr lang="en-US" sz="2800" dirty="0"/>
              <a:t>Report results to interim F2F meeting, Jan.2016</a:t>
            </a:r>
          </a:p>
          <a:p>
            <a:pPr lvl="0"/>
            <a:r>
              <a:rPr lang="en-US" sz="2800" dirty="0"/>
              <a:t>Refine CE description if necessary by a resolution of F2F meeting of Jan.2016</a:t>
            </a:r>
          </a:p>
          <a:p>
            <a:pPr lvl="0"/>
            <a:r>
              <a:rPr lang="en-US" sz="2800" dirty="0"/>
              <a:t>Report results of CE to JCT meeting, Feb.2016</a:t>
            </a:r>
          </a:p>
        </p:txBody>
      </p:sp>
    </p:spTree>
    <p:extLst>
      <p:ext uri="{BB962C8B-B14F-4D97-AF65-F5344CB8AC3E}">
        <p14:creationId xmlns:p14="http://schemas.microsoft.com/office/powerpoint/2010/main" val="166946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Participants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533335"/>
              </p:ext>
            </p:extLst>
          </p:nvPr>
        </p:nvGraphicFramePr>
        <p:xfrm>
          <a:off x="533400" y="1623897"/>
          <a:ext cx="8077200" cy="4319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0431"/>
                <a:gridCol w="2174369"/>
                <a:gridCol w="3962400"/>
              </a:tblGrid>
              <a:tr h="18196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Participants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Affiliation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Email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Z. Gu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K. Minoo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Arris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2"/>
                        </a:rPr>
                        <a:t>Zhouye.Gu@arris.com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3"/>
                        </a:rPr>
                        <a:t>Koohyar.Minoo@arris.com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T. Lu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P. Yin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Dolby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4"/>
                        </a:rPr>
                        <a:t>tlu@dolby.com</a:t>
                      </a:r>
                      <a:r>
                        <a:rPr lang="en-GB" sz="1200">
                          <a:effectLst/>
                        </a:rPr>
                        <a:t> </a:t>
                      </a:r>
                      <a:endParaRPr lang="en-US" sz="12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5"/>
                        </a:rPr>
                        <a:t>pyin@dolby.com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18196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J. Ström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Ericsson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6"/>
                        </a:rPr>
                        <a:t>jacob.strom@ericsson.com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Yi-Jen Chiu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Yi-Chu Wang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Intel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7"/>
                        </a:rPr>
                        <a:t>yi-jen.chiu@intel.com</a:t>
                      </a: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u="sng" dirty="0">
                          <a:effectLst/>
                          <a:hlinkClick r:id="rId8"/>
                        </a:rPr>
                        <a:t>yi-chu.wang@intel.com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54589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Y. He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L. Kerofsky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Y. Ye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InterDigital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9"/>
                        </a:rPr>
                        <a:t>Yuwen.he@interdigital.com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0"/>
                        </a:rPr>
                        <a:t>Louis.kerofsky@interdigital.com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1"/>
                        </a:rPr>
                        <a:t>Yan.ye@interdigital.com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Jung Won </a:t>
                      </a:r>
                      <a:r>
                        <a:rPr lang="en-GB" sz="1200" dirty="0" smtClean="0">
                          <a:effectLst/>
                        </a:rPr>
                        <a:t>Kang</a:t>
                      </a:r>
                      <a:r>
                        <a:rPr lang="en-GB" sz="1200" dirty="0">
                          <a:effectLst/>
                        </a:rPr>
                        <a:t/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 err="1">
                          <a:effectLst/>
                        </a:rPr>
                        <a:t>Jinho</a:t>
                      </a:r>
                      <a:r>
                        <a:rPr lang="en-GB" sz="1200" dirty="0">
                          <a:effectLst/>
                        </a:rPr>
                        <a:t> Lee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ETRI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12"/>
                        </a:rPr>
                        <a:t>jungwon@etri.re.kr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13"/>
                        </a:rPr>
                        <a:t>jinosoul@etri.re.kr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R. Goris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R. </a:t>
                      </a:r>
                      <a:r>
                        <a:rPr lang="en-GB" sz="1200" dirty="0" err="1">
                          <a:effectLst/>
                        </a:rPr>
                        <a:t>Brondjik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Philips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4"/>
                        </a:rPr>
                        <a:t>rocco.goris@philips.com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5"/>
                        </a:rPr>
                        <a:t>robert.brondijk@philips.com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Sungwon</a:t>
                      </a:r>
                      <a:r>
                        <a:rPr lang="en-GB" sz="1200" dirty="0">
                          <a:effectLst/>
                        </a:rPr>
                        <a:t> Lee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D. Rusanovskyy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Qualcomm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6"/>
                        </a:rPr>
                        <a:t>lsungwon@qti.qualcomm.com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7"/>
                        </a:rPr>
                        <a:t>dmytro.rusanovskyy@ieee.org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57066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S. Lasserre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F. Le </a:t>
                      </a:r>
                      <a:r>
                        <a:rPr lang="en-GB" sz="1200" dirty="0" err="1">
                          <a:effectLst/>
                        </a:rPr>
                        <a:t>Leannec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E. Francois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Technicolor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8"/>
                        </a:rPr>
                        <a:t>Sebastien.lasserre@technicolor.com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19"/>
                        </a:rPr>
                        <a:t>Fabrice.leleannec@technicolor.com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20"/>
                        </a:rPr>
                        <a:t>edouard.francois@technicolor.com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36393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Elena </a:t>
                      </a:r>
                      <a:r>
                        <a:rPr lang="en-GB" sz="1200" dirty="0" err="1" smtClean="0">
                          <a:effectLst/>
                        </a:rPr>
                        <a:t>Alshina</a:t>
                      </a:r>
                      <a:endParaRPr lang="en-GB" sz="1200" dirty="0" smtClean="0">
                        <a:effectLst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Youngo </a:t>
                      </a:r>
                      <a:r>
                        <a:rPr lang="en-GB" sz="1200" dirty="0">
                          <a:effectLst/>
                        </a:rPr>
                        <a:t>Park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Samsung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 smtClean="0">
                          <a:effectLst/>
                          <a:hlinkClick r:id="rId21"/>
                        </a:rPr>
                        <a:t>elena_a.alshina@samsung.com</a:t>
                      </a:r>
                      <a:r>
                        <a:rPr lang="en-US" sz="1200" u="sng" dirty="0">
                          <a:effectLst/>
                        </a:rPr>
                        <a:t/>
                      </a:r>
                      <a:br>
                        <a:rPr lang="en-US" sz="1200" u="sng" dirty="0">
                          <a:effectLst/>
                        </a:rPr>
                      </a:br>
                      <a:r>
                        <a:rPr lang="en-US" sz="1200" u="sng" dirty="0">
                          <a:effectLst/>
                          <a:hlinkClick r:id="rId22"/>
                        </a:rPr>
                        <a:t>youngo.park@samsung.com</a:t>
                      </a:r>
                      <a:r>
                        <a:rPr lang="en-US" sz="1200" u="sng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  <a:tr h="18196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Cheolkon</a:t>
                      </a:r>
                      <a:r>
                        <a:rPr lang="en-GB" sz="1200" dirty="0">
                          <a:effectLst/>
                        </a:rPr>
                        <a:t> Jung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Xidian University(China)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23"/>
                        </a:rPr>
                        <a:t>zhengzk@xidian.edu.cn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5278" marR="6527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84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Timeline</a:t>
            </a:r>
            <a:r>
              <a:rPr lang="fr-FR" dirty="0" smtClean="0"/>
              <a:t> / </a:t>
            </a:r>
            <a:r>
              <a:rPr lang="fr-FR" dirty="0" err="1" smtClean="0"/>
              <a:t>Status</a:t>
            </a:r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5791200"/>
            <a:ext cx="8229600" cy="76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200" dirty="0" smtClean="0"/>
              <a:t>* Software and data </a:t>
            </a:r>
            <a:r>
              <a:rPr lang="fr-FR" sz="1200" dirty="0" err="1" smtClean="0"/>
              <a:t>available</a:t>
            </a:r>
            <a:r>
              <a:rPr lang="fr-FR" sz="1200" dirty="0" smtClean="0"/>
              <a:t> on MPEG ftp site, </a:t>
            </a:r>
            <a:r>
              <a:rPr lang="fr-FR" sz="1200" dirty="0" err="1" smtClean="0"/>
              <a:t>using</a:t>
            </a:r>
            <a:r>
              <a:rPr lang="fr-FR" sz="1200" dirty="0" smtClean="0"/>
              <a:t> </a:t>
            </a:r>
            <a:r>
              <a:rPr lang="fr-FR" sz="1200" dirty="0" err="1" smtClean="0"/>
              <a:t>usual</a:t>
            </a:r>
            <a:r>
              <a:rPr lang="fr-FR" sz="1200" dirty="0" smtClean="0"/>
              <a:t> MPEG </a:t>
            </a:r>
            <a:r>
              <a:rPr lang="fr-FR" sz="1200" dirty="0" err="1" smtClean="0"/>
              <a:t>credentials</a:t>
            </a:r>
            <a:r>
              <a:rPr lang="fr-FR" sz="1200" dirty="0" smtClean="0"/>
              <a:t> </a:t>
            </a:r>
          </a:p>
          <a:p>
            <a:pPr marL="0" indent="0">
              <a:buNone/>
            </a:pPr>
            <a:r>
              <a:rPr lang="en-US" sz="1200" dirty="0" smtClean="0"/>
              <a:t>	</a:t>
            </a:r>
            <a:r>
              <a:rPr lang="en-US" sz="1200" dirty="0" smtClean="0">
                <a:hlinkClick r:id="rId2"/>
              </a:rPr>
              <a:t>http</a:t>
            </a:r>
            <a:r>
              <a:rPr lang="en-US" sz="1200" dirty="0">
                <a:hlinkClick r:id="rId2"/>
              </a:rPr>
              <a:t>://wg11.sc29.org/content</a:t>
            </a:r>
            <a:r>
              <a:rPr lang="en-US" sz="1200" dirty="0" smtClean="0">
                <a:hlinkClick r:id="rId2"/>
              </a:rPr>
              <a:t>/</a:t>
            </a:r>
            <a:endParaRPr lang="en-US" sz="1200" dirty="0" smtClean="0"/>
          </a:p>
          <a:p>
            <a:pPr marL="0" indent="0">
              <a:buNone/>
            </a:pPr>
            <a:r>
              <a:rPr lang="fr-FR" sz="1200" dirty="0"/>
              <a:t>	/Explorations/HDR/CEs_Software_113/CE2</a:t>
            </a:r>
            <a:endParaRPr lang="en-US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495151"/>
              </p:ext>
            </p:extLst>
          </p:nvPr>
        </p:nvGraphicFramePr>
        <p:xfrm>
          <a:off x="304800" y="1295535"/>
          <a:ext cx="8610600" cy="4343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419600"/>
              </a:tblGrid>
              <a:tr h="289545">
                <a:tc>
                  <a:txBody>
                    <a:bodyPr/>
                    <a:lstStyle/>
                    <a:p>
                      <a:r>
                        <a:rPr lang="en-US" sz="1200" noProof="1" smtClean="0"/>
                        <a:t>Timeline 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noProof="1" smtClean="0"/>
                        <a:t>Status </a:t>
                      </a:r>
                      <a:endParaRPr lang="en-US" sz="1200" noProof="1"/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11/27/2015 – refined CE2 description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noProof="1" smtClean="0"/>
                        <a:t>delivered on 11/21/2015 (</a:t>
                      </a:r>
                      <a:r>
                        <a:rPr lang="en-US" sz="1200" noProof="1" smtClean="0"/>
                        <a:t>w15795</a:t>
                      </a:r>
                      <a:r>
                        <a:rPr lang="en-US" sz="1200" baseline="0" noProof="1" smtClean="0"/>
                        <a:t> v8.1)</a:t>
                      </a:r>
                      <a:endParaRPr lang="en-US" sz="1200" noProof="1"/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12/06/2015 – ETM software (base</a:t>
                      </a:r>
                      <a:r>
                        <a:rPr lang="en-US" sz="1200" kern="1200" baseline="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ETM)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1" smtClean="0"/>
                        <a:t>delivered </a:t>
                      </a:r>
                      <a:r>
                        <a:rPr lang="en-US" sz="1200" baseline="0" noProof="1" smtClean="0"/>
                        <a:t>on 12/12/2015 *</a:t>
                      </a:r>
                      <a:endParaRPr lang="en-US" sz="1200" noProof="1" smtClean="0"/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01/12/2016 – Description reshaper</a:t>
                      </a:r>
                      <a:r>
                        <a:rPr lang="en-US" sz="1200" kern="1200" baseline="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tuning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1" smtClean="0"/>
                        <a:t>delivered </a:t>
                      </a:r>
                      <a:r>
                        <a:rPr lang="en-US" sz="1200" baseline="0" noProof="1" smtClean="0"/>
                        <a:t>on 01/12/2016 (JCTVC-W0031/m37536)</a:t>
                      </a:r>
                      <a:endParaRPr lang="en-US" sz="1200" noProof="1" smtClean="0"/>
                    </a:p>
                  </a:txBody>
                  <a:tcPr/>
                </a:tc>
              </a:tr>
              <a:tr h="499762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01/12/2016 – Results reference ETM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noProof="1" smtClean="0"/>
                        <a:t>initial results </a:t>
                      </a:r>
                      <a:r>
                        <a:rPr lang="fr-FR" sz="1200" baseline="0" noProof="1" smtClean="0"/>
                        <a:t>delivered on </a:t>
                      </a:r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12/12/2015 *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noProof="1" smtClean="0"/>
                        <a:t>updated results </a:t>
                      </a:r>
                      <a:r>
                        <a:rPr lang="fr-FR" sz="1200" baseline="0" noProof="1" smtClean="0"/>
                        <a:t>delivered on </a:t>
                      </a:r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01/12/2016 *</a:t>
                      </a:r>
                    </a:p>
                    <a:p>
                      <a:r>
                        <a:rPr lang="fr-FR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cross-checking ongoing</a:t>
                      </a:r>
                      <a:endParaRPr lang="fr-FR" sz="1200" kern="1200" baseline="0" noProof="1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56973">
                <a:tc>
                  <a:txBody>
                    <a:bodyPr/>
                    <a:lstStyle/>
                    <a:p>
                      <a:r>
                        <a:rPr lang="fr-FR" sz="1200" noProof="1" smtClean="0">
                          <a:solidFill>
                            <a:srgbClr val="FF0000"/>
                          </a:solidFill>
                        </a:rPr>
                        <a:t>01/20/2016 (tentative)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kern="1200" baseline="0" noProof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Cleaned version of ETM</a:t>
                      </a:r>
                    </a:p>
                    <a:p>
                      <a:r>
                        <a:rPr lang="fr-FR" sz="1200" kern="1200" baseline="0" noProof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(removing useless lines, fixing warnings, fixing some bugs)</a:t>
                      </a:r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r>
                        <a:rPr lang="fr-FR" sz="1200" noProof="1" smtClean="0">
                          <a:solidFill>
                            <a:srgbClr val="FF0000"/>
                          </a:solidFill>
                        </a:rPr>
                        <a:t>01/20/2016 (tentative)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kern="1200" baseline="0" noProof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Fully automatic version of ETM reshaper_mode 0</a:t>
                      </a:r>
                    </a:p>
                  </a:txBody>
                  <a:tcPr/>
                </a:tc>
              </a:tr>
              <a:tr h="499762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02/01/2016 – Software of CE2 tests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noProof="1" smtClean="0">
                          <a:solidFill>
                            <a:srgbClr val="FF0000"/>
                          </a:solidFill>
                        </a:rPr>
                        <a:t>Delivery of </a:t>
                      </a:r>
                      <a:r>
                        <a:rPr lang="fr-FR" sz="1200" baseline="0" noProof="1" smtClean="0">
                          <a:solidFill>
                            <a:srgbClr val="FF0000"/>
                          </a:solidFill>
                        </a:rPr>
                        <a:t>CE2 software (only changes from CE2 experiments allowed – cf </a:t>
                      </a:r>
                      <a:r>
                        <a:rPr lang="en-US" sz="1200" noProof="1" smtClean="0">
                          <a:solidFill>
                            <a:srgbClr val="FF0000"/>
                          </a:solidFill>
                        </a:rPr>
                        <a:t>w15795</a:t>
                      </a:r>
                      <a:r>
                        <a:rPr lang="en-US" sz="1200" baseline="0" noProof="1" smtClean="0">
                          <a:solidFill>
                            <a:srgbClr val="FF0000"/>
                          </a:solidFill>
                        </a:rPr>
                        <a:t> v8.1</a:t>
                      </a:r>
                      <a:r>
                        <a:rPr lang="fr-FR" sz="1200" baseline="0" noProof="1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r>
                        <a:rPr lang="fr-FR" sz="1200" baseline="0" noProof="1" smtClean="0">
                          <a:solidFill>
                            <a:srgbClr val="FF0000"/>
                          </a:solidFill>
                        </a:rPr>
                        <a:t>Other changes considered as CE2-related contributions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02/04/2016 – CE2 tests simulation results 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noProof="1" smtClean="0">
                          <a:solidFill>
                            <a:srgbClr val="FF0000"/>
                          </a:solidFill>
                        </a:rPr>
                        <a:t>Aligned</a:t>
                      </a:r>
                      <a:r>
                        <a:rPr lang="fr-FR" sz="1200" baseline="0" noProof="1" smtClean="0">
                          <a:solidFill>
                            <a:srgbClr val="FF0000"/>
                          </a:solidFill>
                        </a:rPr>
                        <a:t> bitrates required 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02/09/2016 – CE2 results and description 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noProof="1"/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02/19/2016 – CE2 cross-checking</a:t>
                      </a:r>
                      <a:r>
                        <a:rPr lang="en-US" sz="1200" kern="1200" baseline="0" noProof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report</a:t>
                      </a:r>
                      <a:endParaRPr lang="en-US" sz="1200" noProof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noProof="1" smtClean="0">
                          <a:solidFill>
                            <a:srgbClr val="FF0000"/>
                          </a:solidFill>
                        </a:rPr>
                        <a:t>Include</a:t>
                      </a:r>
                      <a:r>
                        <a:rPr lang="fr-FR" sz="1200" baseline="0" noProof="1" smtClean="0">
                          <a:solidFill>
                            <a:srgbClr val="FF0000"/>
                          </a:solidFill>
                        </a:rPr>
                        <a:t> visual check report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895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02/26/2016 – decision by JCTVC on final ETM SW version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noProof="1" smtClean="0">
                          <a:solidFill>
                            <a:srgbClr val="FF0000"/>
                          </a:solidFill>
                        </a:rPr>
                        <a:t>Testing done using only fully automatic ETM</a:t>
                      </a:r>
                      <a:endParaRPr lang="en-US" sz="1200" noProof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16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ETM SW </a:t>
            </a:r>
            <a:r>
              <a:rPr lang="en-US" noProof="1" smtClean="0"/>
              <a:t>delivered on 12/12/2015 </a:t>
            </a:r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Inverse reshaper </a:t>
            </a:r>
            <a:r>
              <a:rPr lang="fr-FR" dirty="0" err="1" smtClean="0"/>
              <a:t>models</a:t>
            </a:r>
            <a:r>
              <a:rPr lang="fr-FR" dirty="0" smtClean="0"/>
              <a:t> (</a:t>
            </a:r>
            <a:r>
              <a:rPr lang="fr-FR" dirty="0" err="1" smtClean="0"/>
              <a:t>cf</a:t>
            </a:r>
            <a:r>
              <a:rPr lang="fr-FR" dirty="0"/>
              <a:t> document </a:t>
            </a:r>
            <a:r>
              <a:rPr lang="fr-FR" dirty="0" smtClean="0"/>
              <a:t>MPEG N15792)</a:t>
            </a:r>
          </a:p>
          <a:p>
            <a:pPr lvl="1"/>
            <a:r>
              <a:rPr lang="fr-FR" dirty="0" smtClean="0"/>
              <a:t>Luma : </a:t>
            </a:r>
          </a:p>
          <a:p>
            <a:pPr lvl="2"/>
            <a:r>
              <a:rPr lang="en-CA" dirty="0" smtClean="0"/>
              <a:t>piece-wise </a:t>
            </a:r>
            <a:r>
              <a:rPr lang="en-CA" dirty="0"/>
              <a:t>polynomial (PWP) model, with 8 </a:t>
            </a:r>
            <a:r>
              <a:rPr lang="en-CA" dirty="0" smtClean="0"/>
              <a:t>pieces</a:t>
            </a:r>
          </a:p>
          <a:p>
            <a:pPr lvl="3"/>
            <a:r>
              <a:rPr lang="en-CA" dirty="0" err="1"/>
              <a:t>Y</a:t>
            </a:r>
            <a:r>
              <a:rPr lang="en-CA" baseline="-25000" dirty="0" err="1"/>
              <a:t>invr</a:t>
            </a:r>
            <a:r>
              <a:rPr lang="en-CA" dirty="0"/>
              <a:t> = a</a:t>
            </a:r>
            <a:r>
              <a:rPr lang="en-CA" baseline="-25000" dirty="0"/>
              <a:t>0j</a:t>
            </a:r>
            <a:r>
              <a:rPr lang="en-CA" dirty="0"/>
              <a:t> + a</a:t>
            </a:r>
            <a:r>
              <a:rPr lang="en-CA" baseline="-25000" dirty="0"/>
              <a:t>1j</a:t>
            </a:r>
            <a:r>
              <a:rPr lang="en-CA" dirty="0"/>
              <a:t> . </a:t>
            </a:r>
            <a:r>
              <a:rPr lang="en-CA" dirty="0" err="1"/>
              <a:t>Y</a:t>
            </a:r>
            <a:r>
              <a:rPr lang="en-CA" baseline="-25000" dirty="0" err="1"/>
              <a:t>dec</a:t>
            </a:r>
            <a:r>
              <a:rPr lang="en-CA" dirty="0"/>
              <a:t> + a</a:t>
            </a:r>
            <a:r>
              <a:rPr lang="en-CA" baseline="-25000" dirty="0"/>
              <a:t>2j</a:t>
            </a:r>
            <a:r>
              <a:rPr lang="en-CA" dirty="0"/>
              <a:t> . </a:t>
            </a:r>
            <a:r>
              <a:rPr lang="en-CA" dirty="0" smtClean="0"/>
              <a:t>Y</a:t>
            </a:r>
            <a:r>
              <a:rPr lang="en-CA" baseline="-25000" dirty="0" smtClean="0"/>
              <a:t>dec</a:t>
            </a:r>
            <a:r>
              <a:rPr lang="en-CA" baseline="30000" dirty="0" smtClean="0"/>
              <a:t>2</a:t>
            </a:r>
          </a:p>
          <a:p>
            <a:pPr lvl="4"/>
            <a:endParaRPr lang="en-CA" dirty="0" smtClean="0"/>
          </a:p>
          <a:p>
            <a:pPr lvl="1"/>
            <a:r>
              <a:rPr lang="en-CA" dirty="0" smtClean="0"/>
              <a:t>Chroma :</a:t>
            </a:r>
          </a:p>
          <a:p>
            <a:pPr lvl="2"/>
            <a:r>
              <a:rPr lang="en-CA" dirty="0"/>
              <a:t>piece-wise </a:t>
            </a:r>
            <a:r>
              <a:rPr lang="en-CA" dirty="0" smtClean="0"/>
              <a:t>linear (PWL) </a:t>
            </a:r>
            <a:r>
              <a:rPr lang="en-CA" dirty="0"/>
              <a:t>model, </a:t>
            </a:r>
            <a:r>
              <a:rPr lang="en-CA" dirty="0" smtClean="0"/>
              <a:t>up to 32 pieces</a:t>
            </a:r>
          </a:p>
          <a:p>
            <a:pPr lvl="3"/>
            <a:endParaRPr lang="en-CA" dirty="0"/>
          </a:p>
          <a:p>
            <a:pPr lvl="2"/>
            <a:r>
              <a:rPr lang="en-CA" dirty="0" smtClean="0"/>
              <a:t>mode 0 </a:t>
            </a:r>
            <a:r>
              <a:rPr lang="en-CA" smtClean="0"/>
              <a:t>(</a:t>
            </a:r>
            <a:r>
              <a:rPr lang="en-CA" smtClean="0"/>
              <a:t>intra</a:t>
            </a:r>
            <a:r>
              <a:rPr lang="en-CA" smtClean="0"/>
              <a:t>-plane</a:t>
            </a:r>
            <a:r>
              <a:rPr lang="en-CA" dirty="0" smtClean="0"/>
              <a:t>) : </a:t>
            </a:r>
          </a:p>
          <a:p>
            <a:pPr lvl="3"/>
            <a:r>
              <a:rPr lang="en-GB" dirty="0" err="1" smtClean="0"/>
              <a:t>C</a:t>
            </a:r>
            <a:r>
              <a:rPr lang="en-GB" baseline="-25000" dirty="0" err="1" smtClean="0"/>
              <a:t>invr</a:t>
            </a:r>
            <a:r>
              <a:rPr lang="en-GB" dirty="0" smtClean="0"/>
              <a:t> </a:t>
            </a:r>
            <a:r>
              <a:rPr lang="en-GB" dirty="0"/>
              <a:t>= </a:t>
            </a:r>
            <a:r>
              <a:rPr lang="en-GB" dirty="0" err="1"/>
              <a:t>C</a:t>
            </a:r>
            <a:r>
              <a:rPr lang="en-GB" baseline="-25000" dirty="0" err="1"/>
              <a:t>dec</a:t>
            </a:r>
            <a:r>
              <a:rPr lang="en-GB" dirty="0"/>
              <a:t> * Scale[</a:t>
            </a:r>
            <a:r>
              <a:rPr lang="en-US" dirty="0"/>
              <a:t> </a:t>
            </a:r>
            <a:r>
              <a:rPr lang="en-GB" dirty="0"/>
              <a:t>i</a:t>
            </a:r>
            <a:r>
              <a:rPr lang="en-US" dirty="0"/>
              <a:t> </a:t>
            </a:r>
            <a:r>
              <a:rPr lang="en-GB" dirty="0"/>
              <a:t>] + Offset[</a:t>
            </a:r>
            <a:r>
              <a:rPr lang="en-US" dirty="0"/>
              <a:t> </a:t>
            </a:r>
            <a:r>
              <a:rPr lang="en-GB" dirty="0"/>
              <a:t>i</a:t>
            </a:r>
            <a:r>
              <a:rPr lang="en-US" dirty="0"/>
              <a:t> </a:t>
            </a:r>
            <a:r>
              <a:rPr lang="en-GB" dirty="0" smtClean="0"/>
              <a:t>]</a:t>
            </a:r>
          </a:p>
          <a:p>
            <a:pPr lvl="4"/>
            <a:endParaRPr lang="en-GB" dirty="0" smtClean="0"/>
          </a:p>
          <a:p>
            <a:pPr lvl="2"/>
            <a:r>
              <a:rPr lang="en-GB" dirty="0"/>
              <a:t>m</a:t>
            </a:r>
            <a:r>
              <a:rPr lang="en-GB" dirty="0" smtClean="0"/>
              <a:t>ode 1 (cross-plane) : </a:t>
            </a:r>
          </a:p>
          <a:p>
            <a:pPr lvl="3"/>
            <a:r>
              <a:rPr lang="en-GB" dirty="0" err="1" smtClean="0"/>
              <a:t>sc</a:t>
            </a:r>
            <a:r>
              <a:rPr lang="en-GB" dirty="0" smtClean="0"/>
              <a:t> </a:t>
            </a:r>
            <a:r>
              <a:rPr lang="en-GB" dirty="0"/>
              <a:t>=</a:t>
            </a:r>
            <a:r>
              <a:rPr lang="en-US" dirty="0"/>
              <a:t> </a:t>
            </a:r>
            <a:r>
              <a:rPr lang="en-GB" dirty="0" err="1"/>
              <a:t>Y</a:t>
            </a:r>
            <a:r>
              <a:rPr lang="en-GB" baseline="-25000" dirty="0" err="1"/>
              <a:t>dn</a:t>
            </a:r>
            <a:r>
              <a:rPr lang="en-GB" dirty="0"/>
              <a:t>* Scale[</a:t>
            </a:r>
            <a:r>
              <a:rPr lang="en-US" dirty="0"/>
              <a:t> </a:t>
            </a:r>
            <a:r>
              <a:rPr lang="en-GB" dirty="0"/>
              <a:t>i</a:t>
            </a:r>
            <a:r>
              <a:rPr lang="en-US" dirty="0"/>
              <a:t> </a:t>
            </a:r>
            <a:r>
              <a:rPr lang="en-GB" dirty="0"/>
              <a:t>] + Offset[</a:t>
            </a:r>
            <a:r>
              <a:rPr lang="en-US" dirty="0"/>
              <a:t> </a:t>
            </a:r>
            <a:r>
              <a:rPr lang="en-GB" dirty="0"/>
              <a:t>i</a:t>
            </a:r>
            <a:r>
              <a:rPr lang="en-US" dirty="0"/>
              <a:t> </a:t>
            </a:r>
            <a:r>
              <a:rPr lang="en-GB" dirty="0" smtClean="0"/>
              <a:t>]</a:t>
            </a:r>
          </a:p>
          <a:p>
            <a:pPr lvl="3"/>
            <a:r>
              <a:rPr lang="en-GB" dirty="0" err="1"/>
              <a:t>C</a:t>
            </a:r>
            <a:r>
              <a:rPr lang="en-GB" baseline="-25000" dirty="0" err="1"/>
              <a:t>invr</a:t>
            </a:r>
            <a:r>
              <a:rPr lang="en-US" dirty="0"/>
              <a:t> = offset</a:t>
            </a:r>
            <a:r>
              <a:rPr lang="en-US" baseline="-25000" dirty="0"/>
              <a:t>1</a:t>
            </a:r>
            <a:r>
              <a:rPr lang="en-US" dirty="0"/>
              <a:t> + </a:t>
            </a:r>
            <a:r>
              <a:rPr lang="en-US" dirty="0" err="1"/>
              <a:t>sc</a:t>
            </a:r>
            <a:r>
              <a:rPr lang="en-US" dirty="0"/>
              <a:t> * ( </a:t>
            </a:r>
            <a:r>
              <a:rPr lang="en-GB" dirty="0" err="1"/>
              <a:t>C</a:t>
            </a:r>
            <a:r>
              <a:rPr lang="en-GB" baseline="-25000" dirty="0" err="1"/>
              <a:t>invr</a:t>
            </a:r>
            <a:r>
              <a:rPr lang="en-US" dirty="0"/>
              <a:t> – offset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dirty="0" smtClean="0"/>
              <a:t>)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9690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ETM SW </a:t>
            </a:r>
            <a:r>
              <a:rPr lang="en-US" noProof="1" smtClean="0"/>
              <a:t>delivered </a:t>
            </a:r>
            <a:r>
              <a:rPr lang="en-US" noProof="1"/>
              <a:t>on 12/12/2015 </a:t>
            </a:r>
            <a:r>
              <a:rPr lang="fr-F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/>
              <a:t>3 reshaper </a:t>
            </a:r>
            <a:r>
              <a:rPr lang="fr-FR" dirty="0" err="1" smtClean="0"/>
              <a:t>tuning</a:t>
            </a:r>
            <a:r>
              <a:rPr lang="fr-FR" dirty="0" smtClean="0"/>
              <a:t> configurations </a:t>
            </a:r>
            <a:r>
              <a:rPr lang="fr-FR" dirty="0" err="1" smtClean="0"/>
              <a:t>implemented</a:t>
            </a:r>
            <a:r>
              <a:rPr lang="fr-FR" dirty="0" smtClean="0"/>
              <a:t> (</a:t>
            </a:r>
            <a:r>
              <a:rPr lang="fr-FR" dirty="0" err="1" smtClean="0"/>
              <a:t>cf</a:t>
            </a:r>
            <a:r>
              <a:rPr lang="fr-FR" dirty="0" smtClean="0"/>
              <a:t> </a:t>
            </a:r>
            <a:r>
              <a:rPr lang="fr-FR" dirty="0"/>
              <a:t>document JCTVC-W0031 / m37536 </a:t>
            </a:r>
            <a:r>
              <a:rPr lang="fr-FR" dirty="0" smtClean="0"/>
              <a:t>)</a:t>
            </a:r>
          </a:p>
          <a:p>
            <a:pPr lvl="5"/>
            <a:endParaRPr lang="fr-FR" dirty="0" smtClean="0"/>
          </a:p>
          <a:p>
            <a:pPr lvl="1"/>
            <a:r>
              <a:rPr lang="fr-FR" dirty="0" smtClean="0"/>
              <a:t>Config </a:t>
            </a:r>
            <a:r>
              <a:rPr lang="fr-FR" dirty="0" err="1" smtClean="0"/>
              <a:t>reshaper_mode</a:t>
            </a:r>
            <a:r>
              <a:rPr lang="fr-FR" dirty="0" smtClean="0"/>
              <a:t> 0 – HDR </a:t>
            </a:r>
            <a:r>
              <a:rPr lang="fr-FR" dirty="0" err="1" smtClean="0"/>
              <a:t>only</a:t>
            </a:r>
            <a:endParaRPr lang="fr-FR" dirty="0" smtClean="0"/>
          </a:p>
          <a:p>
            <a:pPr lvl="2"/>
            <a:r>
              <a:rPr lang="fr-FR" dirty="0" smtClean="0"/>
              <a:t>Luma PWP 8 </a:t>
            </a:r>
            <a:r>
              <a:rPr lang="fr-FR" dirty="0" err="1" smtClean="0"/>
              <a:t>pieces</a:t>
            </a:r>
            <a:endParaRPr lang="fr-FR" dirty="0" smtClean="0"/>
          </a:p>
          <a:p>
            <a:pPr lvl="2"/>
            <a:r>
              <a:rPr lang="fr-FR" dirty="0" smtClean="0"/>
              <a:t>Chroma mode 0 (intra-plane), PWL 1 </a:t>
            </a:r>
            <a:r>
              <a:rPr lang="fr-FR" dirty="0" err="1" smtClean="0"/>
              <a:t>piece</a:t>
            </a:r>
            <a:r>
              <a:rPr lang="fr-FR" dirty="0" smtClean="0"/>
              <a:t> for Cb / </a:t>
            </a:r>
            <a:r>
              <a:rPr lang="fr-FR" dirty="0" err="1" smtClean="0"/>
              <a:t>channel</a:t>
            </a:r>
            <a:r>
              <a:rPr lang="fr-FR" dirty="0" smtClean="0"/>
              <a:t> + </a:t>
            </a:r>
            <a:r>
              <a:rPr lang="fr-FR" dirty="0"/>
              <a:t>PWL </a:t>
            </a:r>
            <a:r>
              <a:rPr lang="fr-FR" dirty="0" smtClean="0"/>
              <a:t>1 </a:t>
            </a:r>
            <a:r>
              <a:rPr lang="fr-FR" dirty="0" err="1"/>
              <a:t>piece</a:t>
            </a:r>
            <a:r>
              <a:rPr lang="fr-FR" dirty="0"/>
              <a:t> for </a:t>
            </a:r>
            <a:r>
              <a:rPr lang="fr-FR" dirty="0" smtClean="0"/>
              <a:t>Cr </a:t>
            </a:r>
            <a:r>
              <a:rPr lang="fr-FR" dirty="0"/>
              <a:t>/ 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3"/>
            <a:endParaRPr lang="fr-FR" dirty="0" smtClean="0"/>
          </a:p>
          <a:p>
            <a:pPr lvl="1"/>
            <a:r>
              <a:rPr lang="fr-FR" dirty="0"/>
              <a:t>Config </a:t>
            </a:r>
            <a:r>
              <a:rPr lang="fr-FR" dirty="0" err="1" smtClean="0"/>
              <a:t>reshaper_mode</a:t>
            </a:r>
            <a:r>
              <a:rPr lang="fr-FR" dirty="0" smtClean="0"/>
              <a:t> 1 </a:t>
            </a:r>
            <a:r>
              <a:rPr lang="fr-FR" dirty="0"/>
              <a:t>– </a:t>
            </a:r>
            <a:r>
              <a:rPr lang="fr-FR" dirty="0" smtClean="0"/>
              <a:t>SDR </a:t>
            </a:r>
            <a:r>
              <a:rPr lang="fr-FR" dirty="0" err="1" smtClean="0"/>
              <a:t>backward</a:t>
            </a:r>
            <a:r>
              <a:rPr lang="fr-FR" dirty="0" smtClean="0"/>
              <a:t> compatible</a:t>
            </a:r>
            <a:endParaRPr lang="fr-FR" dirty="0"/>
          </a:p>
          <a:p>
            <a:pPr lvl="2"/>
            <a:r>
              <a:rPr lang="fr-FR" dirty="0"/>
              <a:t>Luma PWP 8 </a:t>
            </a:r>
            <a:r>
              <a:rPr lang="fr-FR" dirty="0" err="1"/>
              <a:t>pieces</a:t>
            </a:r>
            <a:endParaRPr lang="fr-FR" dirty="0"/>
          </a:p>
          <a:p>
            <a:pPr lvl="2"/>
            <a:r>
              <a:rPr lang="fr-FR" dirty="0"/>
              <a:t>Chroma mode </a:t>
            </a:r>
            <a:r>
              <a:rPr lang="fr-FR" dirty="0" smtClean="0"/>
              <a:t>1 (cross-plane), </a:t>
            </a:r>
            <a:r>
              <a:rPr lang="fr-FR" dirty="0"/>
              <a:t>PWL </a:t>
            </a:r>
            <a:r>
              <a:rPr lang="fr-FR" dirty="0" smtClean="0"/>
              <a:t>8 </a:t>
            </a:r>
            <a:r>
              <a:rPr lang="fr-FR" dirty="0" err="1" smtClean="0"/>
              <a:t>pieces</a:t>
            </a:r>
            <a:r>
              <a:rPr lang="fr-FR" dirty="0" smtClean="0"/>
              <a:t> </a:t>
            </a:r>
            <a:r>
              <a:rPr lang="fr-FR" dirty="0"/>
              <a:t>for Cb / </a:t>
            </a:r>
            <a:r>
              <a:rPr lang="fr-FR" dirty="0" err="1"/>
              <a:t>channel</a:t>
            </a:r>
            <a:r>
              <a:rPr lang="fr-FR" dirty="0"/>
              <a:t> + PWL </a:t>
            </a:r>
            <a:r>
              <a:rPr lang="fr-FR" dirty="0" smtClean="0"/>
              <a:t>8 </a:t>
            </a:r>
            <a:r>
              <a:rPr lang="fr-FR" dirty="0" err="1" smtClean="0"/>
              <a:t>pieces</a:t>
            </a:r>
            <a:r>
              <a:rPr lang="fr-FR" dirty="0" smtClean="0"/>
              <a:t> </a:t>
            </a:r>
            <a:r>
              <a:rPr lang="fr-FR" dirty="0"/>
              <a:t>for Cr / </a:t>
            </a:r>
            <a:r>
              <a:rPr lang="fr-FR" dirty="0" err="1" smtClean="0"/>
              <a:t>channel</a:t>
            </a:r>
            <a:r>
              <a:rPr lang="fr-FR" dirty="0" smtClean="0"/>
              <a:t> </a:t>
            </a:r>
          </a:p>
          <a:p>
            <a:pPr lvl="3"/>
            <a:endParaRPr lang="fr-FR" dirty="0" smtClean="0"/>
          </a:p>
          <a:p>
            <a:pPr lvl="1"/>
            <a:r>
              <a:rPr lang="fr-FR" dirty="0"/>
              <a:t>Config </a:t>
            </a:r>
            <a:r>
              <a:rPr lang="fr-FR" dirty="0" err="1" smtClean="0"/>
              <a:t>reshaper_mode</a:t>
            </a:r>
            <a:r>
              <a:rPr lang="fr-FR" dirty="0" smtClean="0"/>
              <a:t> 2 </a:t>
            </a:r>
            <a:r>
              <a:rPr lang="fr-FR" dirty="0"/>
              <a:t>– SDR </a:t>
            </a:r>
            <a:r>
              <a:rPr lang="fr-FR" dirty="0" err="1"/>
              <a:t>backward</a:t>
            </a:r>
            <a:r>
              <a:rPr lang="fr-FR" dirty="0"/>
              <a:t> compatible</a:t>
            </a:r>
          </a:p>
          <a:p>
            <a:pPr lvl="2"/>
            <a:r>
              <a:rPr lang="fr-FR" dirty="0"/>
              <a:t>Luma PWP 8 </a:t>
            </a:r>
            <a:r>
              <a:rPr lang="fr-FR" dirty="0" err="1"/>
              <a:t>pieces</a:t>
            </a:r>
            <a:endParaRPr lang="fr-FR" dirty="0"/>
          </a:p>
          <a:p>
            <a:pPr lvl="2"/>
            <a:r>
              <a:rPr lang="fr-FR" dirty="0"/>
              <a:t>Chroma mode 1 (</a:t>
            </a:r>
            <a:r>
              <a:rPr lang="fr-FR" dirty="0" smtClean="0"/>
              <a:t>cross-plane), </a:t>
            </a:r>
            <a:r>
              <a:rPr lang="fr-FR" dirty="0"/>
              <a:t>PWL 8 </a:t>
            </a:r>
            <a:r>
              <a:rPr lang="fr-FR" dirty="0" err="1"/>
              <a:t>pieces</a:t>
            </a:r>
            <a:r>
              <a:rPr lang="fr-FR" dirty="0"/>
              <a:t> for Cb </a:t>
            </a:r>
            <a:r>
              <a:rPr lang="fr-FR" dirty="0" smtClean="0"/>
              <a:t>and Cr </a:t>
            </a:r>
          </a:p>
        </p:txBody>
      </p:sp>
    </p:spTree>
    <p:extLst>
      <p:ext uri="{BB962C8B-B14F-4D97-AF65-F5344CB8AC3E}">
        <p14:creationId xmlns:p14="http://schemas.microsoft.com/office/powerpoint/2010/main" val="36538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ETM </a:t>
            </a:r>
            <a:r>
              <a:rPr lang="fr-FR" sz="3600" dirty="0" err="1"/>
              <a:t>obj</a:t>
            </a:r>
            <a:r>
              <a:rPr lang="fr-FR" sz="3600" dirty="0"/>
              <a:t>. </a:t>
            </a:r>
            <a:r>
              <a:rPr lang="fr-FR" sz="3600" dirty="0" err="1"/>
              <a:t>results</a:t>
            </a:r>
            <a:r>
              <a:rPr lang="fr-FR" sz="3600" dirty="0"/>
              <a:t> – mode 0 </a:t>
            </a:r>
            <a:r>
              <a:rPr lang="fr-FR" sz="3600" dirty="0" smtClean="0"/>
              <a:t>Full Range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57" y="1645920"/>
            <a:ext cx="8601286" cy="38201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5943600"/>
            <a:ext cx="6588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Reference: </a:t>
            </a:r>
            <a:r>
              <a:rPr lang="fr-FR" dirty="0" err="1" smtClean="0"/>
              <a:t>current</a:t>
            </a:r>
            <a:r>
              <a:rPr lang="fr-FR" dirty="0" smtClean="0"/>
              <a:t> CE1 </a:t>
            </a:r>
            <a:r>
              <a:rPr lang="fr-FR" dirty="0" err="1" smtClean="0"/>
              <a:t>anchors</a:t>
            </a:r>
            <a:r>
              <a:rPr lang="fr-FR" dirty="0" smtClean="0"/>
              <a:t> </a:t>
            </a:r>
            <a:r>
              <a:rPr lang="fr-FR" dirty="0" err="1" smtClean="0"/>
              <a:t>delivered</a:t>
            </a:r>
            <a:r>
              <a:rPr lang="fr-FR" dirty="0" smtClean="0"/>
              <a:t> on </a:t>
            </a:r>
            <a:r>
              <a:rPr lang="fr-FR" dirty="0" err="1" smtClean="0"/>
              <a:t>Nov</a:t>
            </a:r>
            <a:r>
              <a:rPr lang="fr-FR" dirty="0" smtClean="0"/>
              <a:t> 10, 2015 (CE1 v2.1)</a:t>
            </a:r>
          </a:p>
          <a:p>
            <a:r>
              <a:rPr lang="fr-FR" dirty="0" smtClean="0"/>
              <a:t>Test: Constant </a:t>
            </a:r>
            <a:r>
              <a:rPr lang="fr-FR" dirty="0" err="1" smtClean="0"/>
              <a:t>QPs</a:t>
            </a:r>
            <a:r>
              <a:rPr lang="fr-FR" dirty="0" smtClean="0"/>
              <a:t> (</a:t>
            </a:r>
            <a:r>
              <a:rPr lang="fr-FR" dirty="0" err="1" smtClean="0"/>
              <a:t>bitrates</a:t>
            </a:r>
            <a:r>
              <a:rPr lang="fr-FR" dirty="0" smtClean="0"/>
              <a:t> not </a:t>
            </a:r>
            <a:r>
              <a:rPr lang="fr-FR" dirty="0" err="1" smtClean="0"/>
              <a:t>exactly</a:t>
            </a:r>
            <a:r>
              <a:rPr lang="fr-FR" dirty="0" smtClean="0"/>
              <a:t> </a:t>
            </a:r>
            <a:r>
              <a:rPr lang="fr-FR" dirty="0" err="1" smtClean="0"/>
              <a:t>matched</a:t>
            </a:r>
            <a:r>
              <a:rPr lang="fr-FR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84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 smtClean="0"/>
              <a:t>ETM </a:t>
            </a:r>
            <a:r>
              <a:rPr lang="fr-FR" sz="3600" dirty="0" err="1" smtClean="0"/>
              <a:t>obj</a:t>
            </a:r>
            <a:r>
              <a:rPr lang="fr-FR" sz="3600" dirty="0" smtClean="0"/>
              <a:t>. </a:t>
            </a:r>
            <a:r>
              <a:rPr lang="fr-FR" sz="3600" dirty="0" err="1" smtClean="0"/>
              <a:t>results</a:t>
            </a:r>
            <a:r>
              <a:rPr lang="fr-FR" sz="3600" dirty="0" smtClean="0"/>
              <a:t> – mode 0 Standard Range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1645920"/>
            <a:ext cx="8601286" cy="382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57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ETM </a:t>
            </a:r>
            <a:r>
              <a:rPr lang="fr-FR" sz="3600" dirty="0" err="1"/>
              <a:t>obj</a:t>
            </a:r>
            <a:r>
              <a:rPr lang="fr-FR" sz="3600" dirty="0"/>
              <a:t>. </a:t>
            </a:r>
            <a:r>
              <a:rPr lang="fr-FR" sz="3600" dirty="0" err="1"/>
              <a:t>results</a:t>
            </a:r>
            <a:r>
              <a:rPr lang="fr-FR" sz="3600" dirty="0"/>
              <a:t> – mode </a:t>
            </a:r>
            <a:r>
              <a:rPr lang="fr-FR" sz="3600" dirty="0" smtClean="0"/>
              <a:t>1 Full Range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57" y="1645920"/>
            <a:ext cx="8601286" cy="382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5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3309</TotalTime>
  <Words>865</Words>
  <Application>Microsoft Office PowerPoint</Application>
  <PresentationFormat>On-screen Show (4:3)</PresentationFormat>
  <Paragraphs>192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MS Mincho</vt:lpstr>
      <vt:lpstr>Arial</vt:lpstr>
      <vt:lpstr>Calibri</vt:lpstr>
      <vt:lpstr>Times New Roman</vt:lpstr>
      <vt:lpstr>Wingdings</vt:lpstr>
      <vt:lpstr>Office Theme</vt:lpstr>
      <vt:lpstr>Visio</vt:lpstr>
      <vt:lpstr>CE2 status 4:2:0 YCbCr NCL fixed point for HDR Video Coding </vt:lpstr>
      <vt:lpstr>CE2 Mandates</vt:lpstr>
      <vt:lpstr>Participants </vt:lpstr>
      <vt:lpstr>Timeline / Status </vt:lpstr>
      <vt:lpstr>ETM SW delivered on 12/12/2015  </vt:lpstr>
      <vt:lpstr>ETM SW delivered on 12/12/2015  </vt:lpstr>
      <vt:lpstr>ETM obj. results – mode 0 Full Range</vt:lpstr>
      <vt:lpstr>ETM obj. results – mode 0 Standard Range</vt:lpstr>
      <vt:lpstr>ETM obj. results – mode 1 Full Range</vt:lpstr>
      <vt:lpstr>ETM obj. results – mode 1 Standard Range</vt:lpstr>
      <vt:lpstr>Planned experiments</vt:lpstr>
      <vt:lpstr>Recommendations from Jan12-14 AHG meeting</vt:lpstr>
    </vt:vector>
  </TitlesOfParts>
  <Company>Technicolor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Francois Edouard</dc:creator>
  <cp:lastModifiedBy>Francois Edouard</cp:lastModifiedBy>
  <cp:revision>123</cp:revision>
  <dcterms:created xsi:type="dcterms:W3CDTF">2015-09-01T20:03:59Z</dcterms:created>
  <dcterms:modified xsi:type="dcterms:W3CDTF">2016-01-13T18:04:57Z</dcterms:modified>
</cp:coreProperties>
</file>