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2" d="100"/>
          <a:sy n="82" d="100"/>
        </p:scale>
        <p:origin x="864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7CACF5-4A34-45B9-876C-6F350A6A4B2D}" type="datetimeFigureOut">
              <a:rPr lang="en-US" smtClean="0"/>
              <a:t>10/14/2015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F7933B-FA42-48F3-809D-8BD58626C5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92029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7CACF5-4A34-45B9-876C-6F350A6A4B2D}" type="datetimeFigureOut">
              <a:rPr lang="en-US" smtClean="0"/>
              <a:t>10/14/2015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F7933B-FA42-48F3-809D-8BD58626C5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71226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7CACF5-4A34-45B9-876C-6F350A6A4B2D}" type="datetimeFigureOut">
              <a:rPr lang="en-US" smtClean="0"/>
              <a:t>10/14/2015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F7933B-FA42-48F3-809D-8BD58626C5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74812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7CACF5-4A34-45B9-876C-6F350A6A4B2D}" type="datetimeFigureOut">
              <a:rPr lang="en-US" smtClean="0"/>
              <a:t>10/14/2015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F7933B-FA42-48F3-809D-8BD58626C5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47850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7CACF5-4A34-45B9-876C-6F350A6A4B2D}" type="datetimeFigureOut">
              <a:rPr lang="en-US" smtClean="0"/>
              <a:t>10/14/2015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F7933B-FA42-48F3-809D-8BD58626C5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70834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7CACF5-4A34-45B9-876C-6F350A6A4B2D}" type="datetimeFigureOut">
              <a:rPr lang="en-US" smtClean="0"/>
              <a:t>10/14/2015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F7933B-FA42-48F3-809D-8BD58626C5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2517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7CACF5-4A34-45B9-876C-6F350A6A4B2D}" type="datetimeFigureOut">
              <a:rPr lang="en-US" smtClean="0"/>
              <a:t>10/14/2015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F7933B-FA42-48F3-809D-8BD58626C5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6800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7CACF5-4A34-45B9-876C-6F350A6A4B2D}" type="datetimeFigureOut">
              <a:rPr lang="en-US" smtClean="0"/>
              <a:t>10/14/2015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F7933B-FA42-48F3-809D-8BD58626C5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63557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7CACF5-4A34-45B9-876C-6F350A6A4B2D}" type="datetimeFigureOut">
              <a:rPr lang="en-US" smtClean="0"/>
              <a:t>10/14/2015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F7933B-FA42-48F3-809D-8BD58626C5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31571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7CACF5-4A34-45B9-876C-6F350A6A4B2D}" type="datetimeFigureOut">
              <a:rPr lang="en-US" smtClean="0"/>
              <a:t>10/14/2015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F7933B-FA42-48F3-809D-8BD58626C5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62140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7CACF5-4A34-45B9-876C-6F350A6A4B2D}" type="datetimeFigureOut">
              <a:rPr lang="en-US" smtClean="0"/>
              <a:t>10/14/2015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F7933B-FA42-48F3-809D-8BD58626C5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16500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7CACF5-4A34-45B9-876C-6F350A6A4B2D}" type="datetimeFigureOut">
              <a:rPr lang="en-US" smtClean="0"/>
              <a:t>10/14/2015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AF7933B-FA42-48F3-809D-8BD58626C5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52300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CA" b="1" dirty="0"/>
              <a:t>On bi-prediction restriction when intra block copy is enabled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CA" dirty="0" smtClean="0"/>
              <a:t>JCTVC-V0048</a:t>
            </a:r>
          </a:p>
          <a:p>
            <a:r>
              <a:rPr lang="en-CA" dirty="0" smtClean="0"/>
              <a:t>K</a:t>
            </a:r>
            <a:r>
              <a:rPr lang="en-CA" dirty="0"/>
              <a:t>. </a:t>
            </a:r>
            <a:r>
              <a:rPr lang="en-CA" dirty="0" smtClean="0"/>
              <a:t>Rapaka, V</a:t>
            </a:r>
            <a:r>
              <a:rPr lang="en-CA" dirty="0"/>
              <a:t>. </a:t>
            </a:r>
            <a:r>
              <a:rPr lang="en-CA" dirty="0" smtClean="0"/>
              <a:t>Seregin, R</a:t>
            </a:r>
            <a:r>
              <a:rPr lang="en-CA" dirty="0"/>
              <a:t>. </a:t>
            </a:r>
            <a:r>
              <a:rPr lang="en-CA" dirty="0" smtClean="0"/>
              <a:t>Joshi, M</a:t>
            </a:r>
            <a:r>
              <a:rPr lang="en-CA" dirty="0"/>
              <a:t>. </a:t>
            </a:r>
            <a:r>
              <a:rPr lang="en-CA" dirty="0" smtClean="0"/>
              <a:t>Karczewicz (Qualcomm)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43451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Introduction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In the current WD, an </a:t>
            </a:r>
            <a:r>
              <a:rPr lang="en-CA" dirty="0" smtClean="0"/>
              <a:t>8x8 </a:t>
            </a:r>
            <a:r>
              <a:rPr lang="en-CA" dirty="0"/>
              <a:t>bi-prediction restriction </a:t>
            </a:r>
            <a:r>
              <a:rPr lang="en-CA" dirty="0" smtClean="0"/>
              <a:t>is applied </a:t>
            </a:r>
          </a:p>
          <a:p>
            <a:pPr lvl="1"/>
            <a:r>
              <a:rPr lang="en-CA" dirty="0" smtClean="0"/>
              <a:t>when </a:t>
            </a:r>
            <a:r>
              <a:rPr lang="en-CA" dirty="0"/>
              <a:t>IBC is enabled (</a:t>
            </a:r>
            <a:r>
              <a:rPr lang="en-CA" dirty="0" err="1"/>
              <a:t>i.e</a:t>
            </a:r>
            <a:r>
              <a:rPr lang="en-CA" dirty="0"/>
              <a:t> </a:t>
            </a:r>
            <a:r>
              <a:rPr lang="en-CA" dirty="0" err="1"/>
              <a:t>curr_pic_as_ref_enabled_flag</a:t>
            </a:r>
            <a:r>
              <a:rPr lang="en-CA" dirty="0"/>
              <a:t> is equal to 1) </a:t>
            </a:r>
            <a:r>
              <a:rPr lang="en-CA" dirty="0" smtClean="0"/>
              <a:t>or</a:t>
            </a:r>
          </a:p>
          <a:p>
            <a:pPr lvl="1"/>
            <a:r>
              <a:rPr lang="en-CA" dirty="0" smtClean="0"/>
              <a:t>adaptive </a:t>
            </a:r>
            <a:r>
              <a:rPr lang="en-CA" dirty="0"/>
              <a:t>motion vector resolution is enabled (</a:t>
            </a:r>
            <a:r>
              <a:rPr lang="en-CA" dirty="0" err="1"/>
              <a:t>i.e</a:t>
            </a:r>
            <a:r>
              <a:rPr lang="en-CA" dirty="0"/>
              <a:t> </a:t>
            </a:r>
            <a:r>
              <a:rPr lang="en-CA" dirty="0" err="1"/>
              <a:t>use_integer_mv</a:t>
            </a:r>
            <a:r>
              <a:rPr lang="en-CA" dirty="0"/>
              <a:t> equal to 1</a:t>
            </a:r>
            <a:r>
              <a:rPr lang="en-CA" dirty="0" smtClean="0"/>
              <a:t>)</a:t>
            </a:r>
          </a:p>
          <a:p>
            <a:r>
              <a:rPr lang="en-CA" dirty="0" smtClean="0"/>
              <a:t>This restriction reduces worst-case memory </a:t>
            </a:r>
            <a:r>
              <a:rPr lang="en-CA" dirty="0" smtClean="0"/>
              <a:t>accesses </a:t>
            </a:r>
            <a:r>
              <a:rPr lang="en-CA" dirty="0" smtClean="0"/>
              <a:t>by 7-9% when IBC is used.</a:t>
            </a:r>
          </a:p>
          <a:p>
            <a:r>
              <a:rPr lang="en-CA" dirty="0" smtClean="0"/>
              <a:t>This proposal, proposes </a:t>
            </a:r>
            <a:r>
              <a:rPr lang="en-CA" dirty="0"/>
              <a:t>to relax </a:t>
            </a:r>
            <a:r>
              <a:rPr lang="en-CA" dirty="0" smtClean="0"/>
              <a:t>existing </a:t>
            </a:r>
            <a:r>
              <a:rPr lang="en-CA" dirty="0"/>
              <a:t>8x8 bi-prediction restriction </a:t>
            </a:r>
            <a:r>
              <a:rPr lang="en-CA" dirty="0" smtClean="0"/>
              <a:t>based on the characteristic of the motion vector.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599510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hangingPunct="0"/>
            <a:r>
              <a:rPr lang="en-CA" dirty="0"/>
              <a:t>In this contribution, it is proposed to improve the current bi-prediction restriction for intra block copy as </a:t>
            </a:r>
            <a:r>
              <a:rPr lang="en-CA" dirty="0" smtClean="0"/>
              <a:t>follows:</a:t>
            </a:r>
            <a:endParaRPr lang="en-US" dirty="0"/>
          </a:p>
          <a:p>
            <a:pPr lvl="1" hangingPunct="0"/>
            <a:r>
              <a:rPr lang="en-CA" dirty="0"/>
              <a:t>The 8x8 bi-prediction is restricted when all of the following conditions are true:</a:t>
            </a:r>
            <a:endParaRPr lang="en-US" dirty="0"/>
          </a:p>
          <a:p>
            <a:pPr lvl="2"/>
            <a:r>
              <a:rPr lang="en-CA" dirty="0"/>
              <a:t>IBC is enabled for the current block based on slice, picture or sequence level IBC control</a:t>
            </a:r>
            <a:endParaRPr lang="en-US" dirty="0"/>
          </a:p>
          <a:p>
            <a:pPr lvl="2"/>
            <a:r>
              <a:rPr lang="en-CA" dirty="0" err="1"/>
              <a:t>use_integer_mv</a:t>
            </a:r>
            <a:r>
              <a:rPr lang="en-CA" dirty="0"/>
              <a:t> is equal to zero for the current slice</a:t>
            </a:r>
            <a:endParaRPr lang="en-US" dirty="0"/>
          </a:p>
          <a:p>
            <a:pPr lvl="2"/>
            <a:r>
              <a:rPr lang="en-CA" dirty="0" smtClean="0"/>
              <a:t>Both MVs </a:t>
            </a:r>
            <a:r>
              <a:rPr lang="en-CA" dirty="0"/>
              <a:t>of an 8x8 bi-predicted block are </a:t>
            </a:r>
            <a:endParaRPr lang="en-US" dirty="0"/>
          </a:p>
          <a:p>
            <a:pPr lvl="3"/>
            <a:r>
              <a:rPr lang="en-CA" dirty="0"/>
              <a:t>not integer-</a:t>
            </a:r>
            <a:r>
              <a:rPr lang="en-CA" dirty="0" err="1"/>
              <a:t>pel</a:t>
            </a:r>
            <a:r>
              <a:rPr lang="en-CA" dirty="0"/>
              <a:t> (fractional-</a:t>
            </a:r>
            <a:r>
              <a:rPr lang="en-CA" dirty="0" err="1"/>
              <a:t>pel</a:t>
            </a:r>
            <a:r>
              <a:rPr lang="en-CA" dirty="0"/>
              <a:t> accuracy)</a:t>
            </a:r>
            <a:endParaRPr lang="en-US" dirty="0"/>
          </a:p>
          <a:p>
            <a:pPr lvl="3"/>
            <a:r>
              <a:rPr lang="en-CA" dirty="0"/>
              <a:t>not equal</a:t>
            </a:r>
            <a:endParaRPr lang="en-US" dirty="0"/>
          </a:p>
          <a:p>
            <a:pPr lvl="3"/>
            <a:r>
              <a:rPr lang="en-CA" dirty="0"/>
              <a:t>not from the same reference picture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672387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Experimental Results – 444 CTC</a:t>
            </a:r>
            <a:endParaRPr lang="en-US" dirty="0"/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174139691"/>
              </p:ext>
            </p:extLst>
          </p:nvPr>
        </p:nvGraphicFramePr>
        <p:xfrm>
          <a:off x="750276" y="2164214"/>
          <a:ext cx="4572000" cy="4307205"/>
        </p:xfrm>
        <a:graphic>
          <a:graphicData uri="http://schemas.openxmlformats.org/drawingml/2006/table">
            <a:tbl>
              <a:tblPr firstRow="1" firstCol="1" bandRow="1"/>
              <a:tblGrid>
                <a:gridCol w="2552700"/>
                <a:gridCol w="673100"/>
                <a:gridCol w="673100"/>
                <a:gridCol w="673100"/>
              </a:tblGrid>
              <a:tr h="152400">
                <a:tc>
                  <a:txBody>
                    <a:bodyPr/>
                    <a:lstStyle/>
                    <a:p>
                      <a:endParaRPr lang="en-US" sz="10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Random Access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52400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G/Y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B/U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R/V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RGB, text &amp; graphics with motion, 1080p &amp; 720p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RGB, mixed content, 1440p &amp; 1080p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RGB, Animation, 720p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RGB, camera captured, 1080p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YUV, text &amp; graphics with motion, 1080p &amp; 720p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YUV, mixed content, 1440p &amp; 1080p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YUV, Animation, 720p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YUV, camera captured, 1080p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 Time[%]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52400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Dec Time[%]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52400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Low delay B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52400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G/Y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B/U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R/V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RGB, text &amp; graphics with motion, 1080p &amp; 720p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RGB, mixed content, 1440p &amp; 1080p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RGB, Animation, 720p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RGB, camera captured, 1080p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YUV, text &amp; graphics with motion, 1080p &amp; 720p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YUV, mixed content, 1440p &amp; 1080p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YUV, Animation, 720p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YUV, camera captured, 1080p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 Time[%]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61925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Dec Time[%]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1840523" y="1609740"/>
            <a:ext cx="28507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444 Lossy Full frame IBC CTC</a:t>
            </a:r>
            <a:endParaRPr lang="en-US" dirty="0"/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88232694"/>
              </p:ext>
            </p:extLst>
          </p:nvPr>
        </p:nvGraphicFramePr>
        <p:xfrm>
          <a:off x="6053504" y="2060020"/>
          <a:ext cx="5071697" cy="4387667"/>
        </p:xfrm>
        <a:graphic>
          <a:graphicData uri="http://schemas.openxmlformats.org/drawingml/2006/table">
            <a:tbl>
              <a:tblPr firstRow="1" firstCol="1" bandRow="1"/>
              <a:tblGrid>
                <a:gridCol w="2850209"/>
                <a:gridCol w="740496"/>
                <a:gridCol w="740496"/>
                <a:gridCol w="740496"/>
              </a:tblGrid>
              <a:tr h="175069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Random Access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75069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G/Y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B/U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R/V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5069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RGB, text &amp; graphics with motion, 1080p &amp; 720p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75069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RGB, mixed content, 1440p &amp; 1080p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75069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RGB, Animation, 720p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75069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RGB, camera captured, 1080p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75069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YUV, text &amp; graphics with motion, 1080p &amp; 720p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75069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YUV, mixed content, 1440p &amp; 1080p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75069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YUV, Animation, 720p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75069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YUV, camera captured, 1080p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5069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 Time[%]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83%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75069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Dec Time[%]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84%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75069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5069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Low delay B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75069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G/Y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B/U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R/V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5069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RGB, text &amp; graphics with motion, 1080p &amp; 720p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75069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RGB, mixed content, 1440p &amp; 1080p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75069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RGB, Animation, 720p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75069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RGB, camera captured, 1080p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75069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YUV, text &amp; graphics with motion, 1080p &amp; 720p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75069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YUV, mixed content, 1440p &amp; 1080p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75069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YUV, Animation, 720p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75069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YUV, camera captured, 1080p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5069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 Time[%]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86011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Dec Time[%]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92%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7737232" y="1506022"/>
            <a:ext cx="30072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444 Lossy local search IBC CTC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026283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Experimental Results – 420 CTC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16981625"/>
              </p:ext>
            </p:extLst>
          </p:nvPr>
        </p:nvGraphicFramePr>
        <p:xfrm>
          <a:off x="3622431" y="2525358"/>
          <a:ext cx="4572000" cy="2529840"/>
        </p:xfrm>
        <a:graphic>
          <a:graphicData uri="http://schemas.openxmlformats.org/drawingml/2006/table">
            <a:tbl>
              <a:tblPr firstRow="1" firstCol="1" bandRow="1"/>
              <a:tblGrid>
                <a:gridCol w="2552700"/>
                <a:gridCol w="673100"/>
                <a:gridCol w="673100"/>
                <a:gridCol w="673100"/>
              </a:tblGrid>
              <a:tr h="152400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Random Access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52400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G/Y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B/U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R/V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YUV, text &amp; graphics with motion, 1080p &amp; 720p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YUV, mixed content, 1440p &amp; 1080p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YUV, Animation, 720p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 Time[%]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52400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Dec Time[%]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52400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Low delay B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52400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G/Y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B/U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R/V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YUV, text &amp; graphics with motion, 1080p &amp; 720p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YUV, mixed content, 1440p &amp; 1080p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YUV, Animation, 720p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 Time[%]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52400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Dec Time[%]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103%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4337538" y="1969477"/>
            <a:ext cx="28155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420 Lossy full frame IBC CTC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647008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Conclusion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hangingPunct="0"/>
            <a:r>
              <a:rPr lang="en-CA" dirty="0"/>
              <a:t>It is reported that the proposed approach provides objective bit rate reductions of 0.5 % and 0.3% for Random access 720p Animation RGB and YUV categories, respectively over SCM-5.0 anchor. It is reported that the proposed approach provides objective bit rate reductions of 0.6 % and 0.4% for Low delay B 720p Animation RGB and YUV categories, respectively over SCM-5.2 anchor</a:t>
            </a:r>
            <a:r>
              <a:rPr lang="en-CA" dirty="0" smtClean="0"/>
              <a:t>.</a:t>
            </a:r>
          </a:p>
          <a:p>
            <a:pPr hangingPunct="0"/>
            <a:r>
              <a:rPr lang="en-US" dirty="0" smtClean="0"/>
              <a:t>The worst case memory accesses of the proposed method based on JCTVC-U0175 are not increased over the current WD.</a:t>
            </a:r>
          </a:p>
          <a:p>
            <a:r>
              <a:rPr lang="en-US" dirty="0" smtClean="0"/>
              <a:t>We would like to Thank MediaTek for cross-checking the proposal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026850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</TotalTime>
  <Words>1029</Words>
  <Application>Microsoft Office PowerPoint</Application>
  <PresentationFormat>Widescreen</PresentationFormat>
  <Paragraphs>227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Arial</vt:lpstr>
      <vt:lpstr>Calibri</vt:lpstr>
      <vt:lpstr>Calibri Light</vt:lpstr>
      <vt:lpstr>Times New Roman</vt:lpstr>
      <vt:lpstr>Office Theme</vt:lpstr>
      <vt:lpstr>On bi-prediction restriction when intra block copy is enabled</vt:lpstr>
      <vt:lpstr>Introduction</vt:lpstr>
      <vt:lpstr>Proposal</vt:lpstr>
      <vt:lpstr>Experimental Results – 444 CTC</vt:lpstr>
      <vt:lpstr>Experimental Results – 420 CTC</vt:lpstr>
      <vt:lpstr>Conclusion</vt:lpstr>
    </vt:vector>
  </TitlesOfParts>
  <Company>Qualcomm Incorporated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On bi-prediction restriction when intra block copy is enabled</dc:title>
  <dc:creator>Rapaka, Krishna</dc:creator>
  <cp:lastModifiedBy>Rapaka, Krishna</cp:lastModifiedBy>
  <cp:revision>7</cp:revision>
  <dcterms:created xsi:type="dcterms:W3CDTF">2015-10-15T03:49:13Z</dcterms:created>
  <dcterms:modified xsi:type="dcterms:W3CDTF">2015-10-15T04:11:51Z</dcterms:modified>
</cp:coreProperties>
</file>