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86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799A-A294-41DC-BC37-32EB5F4F8963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1F5CC-FBE7-4924-BFE4-35BAA9AC0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215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799A-A294-41DC-BC37-32EB5F4F8963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1F5CC-FBE7-4924-BFE4-35BAA9AC0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505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799A-A294-41DC-BC37-32EB5F4F8963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1F5CC-FBE7-4924-BFE4-35BAA9AC0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972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799A-A294-41DC-BC37-32EB5F4F8963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1F5CC-FBE7-4924-BFE4-35BAA9AC0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491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799A-A294-41DC-BC37-32EB5F4F8963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1F5CC-FBE7-4924-BFE4-35BAA9AC0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612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799A-A294-41DC-BC37-32EB5F4F8963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1F5CC-FBE7-4924-BFE4-35BAA9AC0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852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799A-A294-41DC-BC37-32EB5F4F8963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1F5CC-FBE7-4924-BFE4-35BAA9AC0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943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799A-A294-41DC-BC37-32EB5F4F8963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1F5CC-FBE7-4924-BFE4-35BAA9AC0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961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799A-A294-41DC-BC37-32EB5F4F8963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1F5CC-FBE7-4924-BFE4-35BAA9AC0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250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799A-A294-41DC-BC37-32EB5F4F8963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1F5CC-FBE7-4924-BFE4-35BAA9AC0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183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0799A-A294-41DC-BC37-32EB5F4F8963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1F5CC-FBE7-4924-BFE4-35BAA9AC0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257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0799A-A294-41DC-BC37-32EB5F4F8963}" type="datetimeFigureOut">
              <a:rPr lang="en-US" smtClean="0"/>
              <a:t>6/18/2015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E1F5CC-FBE7-4924-BFE4-35BAA9AC01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750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/>
              <a:t>Summary report for Core Experiment 2 on </a:t>
            </a:r>
            <a:r>
              <a:rPr lang="en-US" b="1" dirty="0"/>
              <a:t>Intra block copy memory access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JCTVC-U0022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5553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444 Lossy LD configuration comparisons - Full frame CTC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1489956"/>
              </p:ext>
            </p:extLst>
          </p:nvPr>
        </p:nvGraphicFramePr>
        <p:xfrm>
          <a:off x="715107" y="1793629"/>
          <a:ext cx="10738340" cy="46845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7194"/>
                <a:gridCol w="1520549"/>
                <a:gridCol w="1520549"/>
                <a:gridCol w="1520549"/>
                <a:gridCol w="1520549"/>
                <a:gridCol w="1520549"/>
                <a:gridCol w="1518401"/>
              </a:tblGrid>
              <a:tr h="45954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3600">
                          <a:effectLst/>
                        </a:rPr>
                        <a:t>444 Lossy Low-delay B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954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2400">
                          <a:effectLst/>
                        </a:rPr>
                        <a:t>Tests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kern="1200" dirty="0">
                          <a:effectLst/>
                        </a:rPr>
                        <a:t>Test 3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kern="1200">
                          <a:effectLst/>
                        </a:rPr>
                        <a:t>Test 2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kern="1200">
                          <a:effectLst/>
                        </a:rPr>
                        <a:t>Test 5.1 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kern="1200">
                          <a:effectLst/>
                        </a:rPr>
                        <a:t>Test 5.2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kern="1200">
                          <a:effectLst/>
                        </a:rPr>
                        <a:t>Test 5.3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kern="1200">
                          <a:effectLst/>
                        </a:rPr>
                        <a:t>Test 5.4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</a:tr>
              <a:tr h="45954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RGB, TGM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3.8%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0.9%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4.8%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0.4%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0.3%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2.5%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</a:tr>
              <a:tr h="45954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RGB, MC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1.7%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0.4%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2.8%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1.1%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1.0%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2.6%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</a:tr>
              <a:tr h="45954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kern="1200">
                          <a:effectLst/>
                        </a:rPr>
                        <a:t>RGB, Ani.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-0.1%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1.0%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1.0%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-0.1%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</a:tr>
              <a:tr h="45954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kern="1200">
                          <a:effectLst/>
                        </a:rPr>
                        <a:t>RGB, CC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0.8%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0.8%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</a:tr>
              <a:tr h="45954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YUV, TGM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3.8%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1.2%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4.5%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0.4%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0.3%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2.3%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</a:tr>
              <a:tr h="45954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YUV, MC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2.0%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0.8%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2.7%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0.7%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0.7%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2.6%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</a:tr>
              <a:tr h="45954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kern="1200">
                          <a:effectLst/>
                        </a:rPr>
                        <a:t>YUV, Ani.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0.2%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0.1%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-0.1%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0.6%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0.6%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-0.1%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</a:tr>
              <a:tr h="45954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kern="1200">
                          <a:effectLst/>
                        </a:rPr>
                        <a:t>YUV, CC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0.4%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0.4%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97040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Related CE proposals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7134187"/>
              </p:ext>
            </p:extLst>
          </p:nvPr>
        </p:nvGraphicFramePr>
        <p:xfrm>
          <a:off x="949569" y="1690688"/>
          <a:ext cx="10503877" cy="490154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37418"/>
                <a:gridCol w="3935722"/>
                <a:gridCol w="3752922"/>
                <a:gridCol w="1277815"/>
              </a:tblGrid>
              <a:tr h="25055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Doc No.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Title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Proponents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465" marR="68465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Type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465" marR="68465" marT="0" marB="0"/>
                </a:tc>
              </a:tr>
              <a:tr h="930199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JCTVC-U0065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465" marR="68465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CE2-related: Intra block copy searching constraints for reducing worst case bandwidth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T.-D. Chuang, C.-Y. Chen, Y.-W. Huang, S. Lei (MediaTek)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>
                          <a:effectLst/>
                        </a:rPr>
                        <a:t>Proposal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465" marR="68465" marT="0" marB="0" anchor="ctr"/>
                </a:tc>
              </a:tr>
              <a:tr h="558119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JCTVC-U0077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465" marR="68465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On chroma motion vector derivation for intra block copy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X. Xu, S. Liu, S. Lei (MediaTek)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>
                          <a:effectLst/>
                        </a:rPr>
                        <a:t>Proposal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465" marR="68465" marT="0" marB="0" anchor="ctr"/>
                </a:tc>
              </a:tr>
              <a:tr h="167435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JCTVC-U0079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465" marR="68465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HLS : On Intra block copy signaling control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K. Rapaka, V. Seregin, R. Joshi, M. Karczewicz, Y.-K. Wang (Qualcomm), A. Tourapis, Y. Su, D. Singer (Apple)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dirty="0">
                          <a:effectLst/>
                        </a:rPr>
                        <a:t>Proposal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465" marR="68465" marT="0" marB="0" anchor="ctr"/>
                </a:tc>
              </a:tr>
              <a:tr h="930199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JCTVC-U0080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465" marR="68465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Intra block copy chroma interpolation for Non-444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K. Rapaka, V. Seregin, R. Joshi, M. Karczewicz (Qualcomm)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Proposal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465" marR="68465" marT="0" marB="0" anchor="ctr"/>
                </a:tc>
              </a:tr>
              <a:tr h="558119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>
                          <a:effectLst/>
                        </a:rPr>
                        <a:t>JCTVC-U0103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465" marR="68465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On chroma derivation of intra block copy for non-444 video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X. </a:t>
                      </a:r>
                      <a:r>
                        <a:rPr lang="en-US" sz="1600" dirty="0" err="1">
                          <a:effectLst/>
                        </a:rPr>
                        <a:t>Xiu</a:t>
                      </a:r>
                      <a:r>
                        <a:rPr lang="en-US" sz="1600" dirty="0">
                          <a:effectLst/>
                        </a:rPr>
                        <a:t>, Y. Ye, Y. He (</a:t>
                      </a:r>
                      <a:r>
                        <a:rPr lang="en-US" sz="1600" dirty="0" err="1">
                          <a:effectLst/>
                        </a:rPr>
                        <a:t>InterDigital</a:t>
                      </a:r>
                      <a:r>
                        <a:rPr lang="en-US" sz="1600" dirty="0">
                          <a:effectLst/>
                        </a:rPr>
                        <a:t>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465" marR="68465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600" dirty="0">
                          <a:effectLst/>
                        </a:rPr>
                        <a:t>Proposal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465" marR="6846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80207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Worst case Memory BW Analysis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5440200"/>
              </p:ext>
            </p:extLst>
          </p:nvPr>
        </p:nvGraphicFramePr>
        <p:xfrm>
          <a:off x="734451" y="2171333"/>
          <a:ext cx="9863209" cy="14518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19539"/>
                <a:gridCol w="2229787"/>
                <a:gridCol w="1893147"/>
                <a:gridCol w="1859648"/>
                <a:gridCol w="1861088"/>
              </a:tblGrid>
              <a:tr h="16827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With outputting filtered pixels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(bandwidth in HEVC)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With outputting filtered and unfiltered pixels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(bandwidth in HEVC-SCC)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82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Memory configuration and burst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8×8 </a:t>
                      </a:r>
                      <a:br>
                        <a:rPr lang="en-CA" sz="1100" dirty="0">
                          <a:effectLst/>
                        </a:rPr>
                      </a:br>
                      <a:r>
                        <a:rPr lang="en-CA" sz="1100" dirty="0">
                          <a:effectLst/>
                        </a:rPr>
                        <a:t>bi-pred.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4×8</a:t>
                      </a:r>
                      <a:br>
                        <a:rPr lang="en-CA" sz="1100">
                          <a:effectLst/>
                        </a:rPr>
                      </a:br>
                      <a:r>
                        <a:rPr lang="en-CA" sz="1100">
                          <a:effectLst/>
                        </a:rPr>
                        <a:t>uni-pred.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8×8 </a:t>
                      </a:r>
                      <a:br>
                        <a:rPr lang="en-CA" sz="1100">
                          <a:effectLst/>
                        </a:rPr>
                      </a:br>
                      <a:r>
                        <a:rPr lang="en-CA" sz="1100">
                          <a:effectLst/>
                        </a:rPr>
                        <a:t>bi-pred.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4×8</a:t>
                      </a:r>
                      <a:br>
                        <a:rPr lang="en-CA" sz="1100" dirty="0">
                          <a:effectLst/>
                        </a:rPr>
                      </a:br>
                      <a:r>
                        <a:rPr lang="en-CA" sz="1100" dirty="0" err="1">
                          <a:effectLst/>
                        </a:rPr>
                        <a:t>uni</a:t>
                      </a:r>
                      <a:r>
                        <a:rPr lang="en-CA" sz="1100" dirty="0">
                          <a:effectLst/>
                        </a:rPr>
                        <a:t>-pred.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</a:tr>
              <a:tr h="18754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4×1, burst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effectLst/>
                        </a:rPr>
                        <a:t>10.375(Y) + 6.5*2 (C) = </a:t>
                      </a:r>
                      <a:r>
                        <a:rPr lang="en-CA" sz="1100" dirty="0" smtClean="0">
                          <a:solidFill>
                            <a:srgbClr val="FF0000"/>
                          </a:solidFill>
                          <a:effectLst/>
                        </a:rPr>
                        <a:t>23.2375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effectLst/>
                        </a:rPr>
                        <a:t>8.5(Y) + 5.125*2(C)</a:t>
                      </a:r>
                      <a:r>
                        <a:rPr lang="en-CA" sz="1100" baseline="0" dirty="0" smtClean="0">
                          <a:effectLst/>
                        </a:rPr>
                        <a:t> = 18.75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solidFill>
                            <a:srgbClr val="FF0000"/>
                          </a:solidFill>
                          <a:effectLst/>
                        </a:rPr>
                        <a:t>24.2375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effectLst/>
                        </a:rPr>
                        <a:t>19.75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</a:tr>
              <a:tr h="1682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4×2, burst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effectLst/>
                        </a:rPr>
                        <a:t>11(Y) + 7*2(C) = </a:t>
                      </a:r>
                      <a:r>
                        <a:rPr lang="en-CA" sz="1100" dirty="0" smtClean="0">
                          <a:solidFill>
                            <a:srgbClr val="FF0000"/>
                          </a:solidFill>
                          <a:effectLst/>
                        </a:rPr>
                        <a:t>25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effectLst/>
                        </a:rPr>
                        <a:t>9(Y) + 5.5*2(C) = 20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26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effectLst/>
                          <a:latin typeface="+mn-lt"/>
                          <a:ea typeface="+mn-ea"/>
                        </a:rPr>
                        <a:t>21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</a:tr>
              <a:tr h="1682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8×1, burst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effectLst/>
                        </a:rPr>
                        <a:t>12.25(Y) + 9.25*2(C)</a:t>
                      </a:r>
                      <a:r>
                        <a:rPr lang="en-CA" sz="1100" baseline="0" dirty="0" smtClean="0">
                          <a:effectLst/>
                        </a:rPr>
                        <a:t> = </a:t>
                      </a:r>
                      <a:r>
                        <a:rPr lang="en-CA" sz="1100" baseline="0" dirty="0" smtClean="0">
                          <a:solidFill>
                            <a:srgbClr val="FF0000"/>
                          </a:solidFill>
                          <a:effectLst/>
                        </a:rPr>
                        <a:t>30.75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effectLst/>
                        </a:rPr>
                        <a:t>12.25(Y)+6.5*2(C) = 25.25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solidFill>
                            <a:srgbClr val="FF0000"/>
                          </a:solidFill>
                          <a:effectLst/>
                        </a:rPr>
                        <a:t>31.75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effectLst/>
                        </a:rPr>
                        <a:t>26.25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</a:tr>
              <a:tr h="16827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8×2, burst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effectLst/>
                        </a:rPr>
                        <a:t>13 (Y) + 10*2(C) = </a:t>
                      </a:r>
                      <a:r>
                        <a:rPr lang="en-CA" sz="1100" dirty="0" smtClean="0">
                          <a:solidFill>
                            <a:srgbClr val="FF0000"/>
                          </a:solidFill>
                          <a:effectLst/>
                        </a:rPr>
                        <a:t>33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effectLst/>
                        </a:rPr>
                        <a:t>13(Y)+7*2(C)</a:t>
                      </a:r>
                      <a:r>
                        <a:rPr lang="en-CA" sz="1100" baseline="0" dirty="0" smtClean="0">
                          <a:effectLst/>
                        </a:rPr>
                        <a:t> = 27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</a:rPr>
                        <a:t>34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effectLst/>
                          <a:latin typeface="+mn-lt"/>
                          <a:ea typeface="+mn-ea"/>
                        </a:rPr>
                        <a:t>28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1053682"/>
              </p:ext>
            </p:extLst>
          </p:nvPr>
        </p:nvGraphicFramePr>
        <p:xfrm>
          <a:off x="715110" y="4325815"/>
          <a:ext cx="9894272" cy="14212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76758"/>
                <a:gridCol w="1302919"/>
                <a:gridCol w="1302919"/>
                <a:gridCol w="1302919"/>
                <a:gridCol w="1302919"/>
                <a:gridCol w="1302919"/>
                <a:gridCol w="1302919"/>
              </a:tblGrid>
              <a:tr h="199977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Test 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Test </a:t>
                      </a:r>
                      <a:r>
                        <a:rPr lang="en-US" sz="1100" dirty="0" smtClean="0">
                          <a:effectLst/>
                        </a:rPr>
                        <a:t>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Test </a:t>
                      </a:r>
                      <a:r>
                        <a:rPr lang="en-US" sz="1100" dirty="0" smtClean="0">
                          <a:effectLst/>
                        </a:rPr>
                        <a:t>5.1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Test </a:t>
                      </a:r>
                      <a:r>
                        <a:rPr lang="en-US" sz="1100" dirty="0" smtClean="0">
                          <a:effectLst/>
                        </a:rPr>
                        <a:t>5.2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Test </a:t>
                      </a:r>
                      <a:r>
                        <a:rPr lang="en-US" sz="1100" dirty="0" smtClean="0">
                          <a:effectLst/>
                        </a:rPr>
                        <a:t>5.3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100" dirty="0" smtClean="0">
                          <a:effectLst/>
                        </a:rPr>
                        <a:t>Test </a:t>
                      </a:r>
                      <a:r>
                        <a:rPr lang="en-US" sz="1100" dirty="0" smtClean="0">
                          <a:effectLst/>
                        </a:rPr>
                        <a:t>5.4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</a:tr>
              <a:tr h="39844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Memory configuration and burst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8×8 </a:t>
                      </a:r>
                      <a:br>
                        <a:rPr lang="en-CA" sz="1100" dirty="0">
                          <a:effectLst/>
                        </a:rPr>
                      </a:br>
                      <a:r>
                        <a:rPr lang="en-CA" sz="1100" dirty="0">
                          <a:effectLst/>
                        </a:rPr>
                        <a:t>bi-pred.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8×8 </a:t>
                      </a:r>
                      <a:br>
                        <a:rPr lang="en-CA" sz="1100" dirty="0">
                          <a:effectLst/>
                        </a:rPr>
                      </a:br>
                      <a:r>
                        <a:rPr lang="en-CA" sz="1100" dirty="0">
                          <a:effectLst/>
                        </a:rPr>
                        <a:t>bi-pred.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8×8 </a:t>
                      </a:r>
                      <a:br>
                        <a:rPr lang="en-CA" sz="1100" dirty="0">
                          <a:effectLst/>
                        </a:rPr>
                      </a:br>
                      <a:r>
                        <a:rPr lang="en-CA" sz="1100" dirty="0">
                          <a:effectLst/>
                        </a:rPr>
                        <a:t>bi-pred.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8×8 </a:t>
                      </a:r>
                      <a:br>
                        <a:rPr lang="en-CA" sz="1100" dirty="0">
                          <a:effectLst/>
                        </a:rPr>
                      </a:br>
                      <a:r>
                        <a:rPr lang="en-CA" sz="1100" dirty="0">
                          <a:effectLst/>
                        </a:rPr>
                        <a:t>bi-pred.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8×8 </a:t>
                      </a:r>
                      <a:br>
                        <a:rPr lang="en-CA" sz="1100" dirty="0">
                          <a:effectLst/>
                        </a:rPr>
                      </a:br>
                      <a:r>
                        <a:rPr lang="en-CA" sz="1100" dirty="0">
                          <a:effectLst/>
                        </a:rPr>
                        <a:t>bi-pred.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>
                          <a:effectLst/>
                        </a:rPr>
                        <a:t>8×8 </a:t>
                      </a:r>
                      <a:br>
                        <a:rPr lang="en-CA" sz="1100" dirty="0">
                          <a:effectLst/>
                        </a:rPr>
                      </a:br>
                      <a:r>
                        <a:rPr lang="en-CA" sz="1100" dirty="0">
                          <a:effectLst/>
                        </a:rPr>
                        <a:t>bi-pred.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</a:tr>
              <a:tr h="22287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4×1, burst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solidFill>
                            <a:schemeClr val="tx1"/>
                          </a:solidFill>
                          <a:effectLst/>
                        </a:rPr>
                        <a:t>23.2375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solidFill>
                            <a:schemeClr val="tx1"/>
                          </a:solidFill>
                          <a:effectLst/>
                        </a:rPr>
                        <a:t>23.2375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solidFill>
                            <a:schemeClr val="tx1"/>
                          </a:solidFill>
                          <a:effectLst/>
                        </a:rPr>
                        <a:t>23.2375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effectLst/>
                        </a:rPr>
                        <a:t>19.75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effectLst/>
                        </a:rPr>
                        <a:t>19.75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solidFill>
                            <a:schemeClr val="tx1"/>
                          </a:solidFill>
                          <a:effectLst/>
                        </a:rPr>
                        <a:t>23.2375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</a:tr>
              <a:tr h="19997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4×2, burst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25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25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25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effectLst/>
                          <a:latin typeface="+mn-lt"/>
                          <a:ea typeface="+mn-ea"/>
                        </a:rPr>
                        <a:t>21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effectLst/>
                          <a:latin typeface="+mn-lt"/>
                          <a:ea typeface="+mn-ea"/>
                        </a:rPr>
                        <a:t>21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25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</a:tr>
              <a:tr h="19997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8×1, burst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solidFill>
                            <a:schemeClr val="tx1"/>
                          </a:solidFill>
                          <a:effectLst/>
                        </a:rPr>
                        <a:t>30.75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solidFill>
                            <a:schemeClr val="tx1"/>
                          </a:solidFill>
                          <a:effectLst/>
                        </a:rPr>
                        <a:t>30.75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solidFill>
                            <a:schemeClr val="tx1"/>
                          </a:solidFill>
                          <a:effectLst/>
                        </a:rPr>
                        <a:t>30.75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effectLst/>
                        </a:rPr>
                        <a:t>26.25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effectLst/>
                        </a:rPr>
                        <a:t>26.25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solidFill>
                            <a:schemeClr val="tx1"/>
                          </a:solidFill>
                          <a:effectLst/>
                        </a:rPr>
                        <a:t>30.75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</a:tr>
              <a:tr h="19997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>
                          <a:effectLst/>
                        </a:rPr>
                        <a:t>8×2, burst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33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33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33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effectLst/>
                          <a:latin typeface="+mn-lt"/>
                          <a:ea typeface="+mn-ea"/>
                        </a:rPr>
                        <a:t>28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effectLst/>
                          <a:latin typeface="+mn-lt"/>
                          <a:ea typeface="+mn-ea"/>
                        </a:rPr>
                        <a:t>28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CA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33</a:t>
                      </a:r>
                      <a:endParaRPr lang="en-US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2421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CE2 Tests and cross-checks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8798434"/>
              </p:ext>
            </p:extLst>
          </p:nvPr>
        </p:nvGraphicFramePr>
        <p:xfrm>
          <a:off x="838200" y="1507808"/>
          <a:ext cx="10643616" cy="49377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003990"/>
                <a:gridCol w="5130127"/>
                <a:gridCol w="2180571"/>
                <a:gridCol w="1328928"/>
              </a:tblGrid>
              <a:tr h="26074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Doc No.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Title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Participants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Type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</a:tr>
              <a:tr h="52149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JCTVC-U0034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CE2: Test 3 on intra block copy constraints on filtering (single-pass encoding decisions)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J. Lainema, M. M. Hannuksela (Nokia)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</a:rPr>
                        <a:t>Proposal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</a:tr>
              <a:tr h="782235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JCTVC-U0053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CE2 Test 2: Intra block copy constraints on filtering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G. Laroche, G. Malard, C. Gisquet, P. Onno (Canon)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Proposal</a:t>
                      </a: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</a:tr>
              <a:tr h="104298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JCTVC-U0078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CE2 : Test 5 on intra block copy constraints on prediction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K. Rapaka, V. Seregin, R. Joshi, T. Hsieh, M. Karczewicz (Qualcomm)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800">
                          <a:effectLst/>
                        </a:rPr>
                        <a:t>Proposal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</a:tr>
              <a:tr h="52149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JCTVC-U0035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CE2: Crosscheck of Test 2 on intra block copy constraints on filtering (frame level encoding decisions)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Nokia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Crosscheck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</a:tr>
              <a:tr h="52149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JCTVC-U0060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CE2: Cross check of Test 5 on Intra block copy constraints on Bi-prediction samples with use of local cache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Canon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Crosscheck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</a:tr>
              <a:tr h="52149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JCTVC-U0082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CE2: cross check of CE2 Test 1: Intra block copy constraints on filtering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>
                          <a:effectLst/>
                        </a:rPr>
                        <a:t>Qualcomm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800" dirty="0">
                          <a:effectLst/>
                        </a:rPr>
                        <a:t>Crosscheck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78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 of CE2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To maintain the worst case memory accesses within HEVC v1 limits</a:t>
            </a:r>
          </a:p>
          <a:p>
            <a:r>
              <a:rPr lang="en-US" sz="2400" dirty="0" smtClean="0"/>
              <a:t>To reduce the average case memory accesses</a:t>
            </a:r>
          </a:p>
          <a:p>
            <a:r>
              <a:rPr lang="en-US" sz="2400" dirty="0" smtClean="0"/>
              <a:t>Report objective coding efficiency of the tested methods</a:t>
            </a:r>
          </a:p>
          <a:p>
            <a:r>
              <a:rPr lang="en-US" sz="2400" dirty="0" smtClean="0"/>
              <a:t>Report Average/worst memory access analysis</a:t>
            </a:r>
          </a:p>
          <a:p>
            <a:r>
              <a:rPr lang="en-US" sz="2400" dirty="0" smtClean="0"/>
              <a:t>Report subjective analysis of the tested methods </a:t>
            </a:r>
            <a:r>
              <a:rPr lang="en-US" sz="2400" dirty="0" smtClean="0">
                <a:solidFill>
                  <a:srgbClr val="FF0000"/>
                </a:solidFill>
              </a:rPr>
              <a:t>(not done).</a:t>
            </a:r>
            <a:endParaRPr lang="en-US" sz="2400" dirty="0" smtClean="0">
              <a:solidFill>
                <a:srgbClr val="FF0000"/>
              </a:solidFill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8525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Test 2: Intra block copy constraints on filtering (Picture level decision process)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b="1" dirty="0" smtClean="0"/>
              <a:t>Decoding process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 smtClean="0"/>
              <a:t>A </a:t>
            </a:r>
            <a:r>
              <a:rPr lang="en-US" sz="1800" dirty="0"/>
              <a:t>flag is signaled at CTU to specify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800" dirty="0" smtClean="0"/>
              <a:t>De-blocking </a:t>
            </a:r>
            <a:r>
              <a:rPr lang="en-US" sz="1800" dirty="0"/>
              <a:t>and SAO on/off </a:t>
            </a:r>
            <a:r>
              <a:rPr lang="en-US" sz="1800" dirty="0" smtClean="0"/>
              <a:t>control and </a:t>
            </a:r>
            <a:endParaRPr lang="en-US" sz="1800" dirty="0"/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800" dirty="0"/>
              <a:t>Availability for IBC referencing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 smtClean="0"/>
              <a:t>Current CTU and previous CTU are always considered available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 smtClean="0"/>
              <a:t>Filtering process is modified to allow filtering across the CTU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 smtClean="0"/>
              <a:t>boundaries and disable for edges only within the CTU boundary</a:t>
            </a:r>
          </a:p>
          <a:p>
            <a:pPr marL="0" indent="0">
              <a:buNone/>
            </a:pPr>
            <a:endParaRPr lang="en-US" sz="1800" b="1" dirty="0" smtClean="0"/>
          </a:p>
          <a:p>
            <a:pPr marL="0" indent="0">
              <a:buNone/>
            </a:pPr>
            <a:r>
              <a:rPr lang="en-US" sz="1800" b="1" dirty="0" smtClean="0"/>
              <a:t>Encoding Process</a:t>
            </a:r>
          </a:p>
          <a:p>
            <a:pPr>
              <a:spcBef>
                <a:spcPts val="0"/>
              </a:spcBef>
            </a:pPr>
            <a:r>
              <a:rPr lang="en-CA" sz="1800" dirty="0" smtClean="0"/>
              <a:t>Encoder decides after analysing BV distribution whole frame (</a:t>
            </a:r>
            <a:r>
              <a:rPr lang="en-US" sz="1800" dirty="0"/>
              <a:t>a</a:t>
            </a:r>
            <a:r>
              <a:rPr lang="en-US" sz="1800" dirty="0" smtClean="0"/>
              <a:t>ssumes out of loop </a:t>
            </a:r>
            <a:r>
              <a:rPr lang="en-US" sz="1800" dirty="0" err="1" smtClean="0"/>
              <a:t>deblocking</a:t>
            </a:r>
            <a:r>
              <a:rPr lang="en-US" sz="1800" dirty="0" smtClean="0"/>
              <a:t> and SAO design)</a:t>
            </a:r>
            <a:endParaRPr lang="en-CA" sz="1800" dirty="0" smtClean="0"/>
          </a:p>
          <a:p>
            <a:pPr>
              <a:spcBef>
                <a:spcPts val="0"/>
              </a:spcBef>
            </a:pPr>
            <a:r>
              <a:rPr lang="en-CA" sz="1800" dirty="0" smtClean="0"/>
              <a:t>Incorporates encoding optimization proposed in JCTVC-I0184 to SCM (not adopted into HM)</a:t>
            </a:r>
            <a:r>
              <a:rPr lang="en-US" sz="1800" dirty="0" smtClean="0"/>
              <a:t> </a:t>
            </a:r>
          </a:p>
          <a:p>
            <a:endParaRPr lang="en-US" sz="1800" dirty="0"/>
          </a:p>
          <a:p>
            <a:endParaRPr lang="en-US" sz="1800" dirty="0"/>
          </a:p>
          <a:p>
            <a:pPr lvl="1"/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7630" y="2184101"/>
            <a:ext cx="4073891" cy="2180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4148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Test 3: Intra block copy constraints on filtering (single–pass decision process)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b="1" dirty="0" smtClean="0"/>
              <a:t>Decoding process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 smtClean="0"/>
              <a:t>A flag is signaled at CTU to specify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800" dirty="0" smtClean="0"/>
              <a:t>De-blocking and SAO on/off control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800" dirty="0" smtClean="0"/>
              <a:t>Availability for IBC referencing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 smtClean="0"/>
              <a:t>Current CTU and previous CTU are always considered available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800" dirty="0" smtClean="0"/>
              <a:t>Filtering process is modified to allow filtering across the CTU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 smtClean="0"/>
              <a:t>boundaries and disable for edges only within the CTU boundary</a:t>
            </a:r>
          </a:p>
          <a:p>
            <a:pPr marL="0" indent="0">
              <a:buNone/>
            </a:pPr>
            <a:endParaRPr lang="en-US" sz="1800" b="1" dirty="0" smtClean="0"/>
          </a:p>
          <a:p>
            <a:pPr marL="0" indent="0">
              <a:buNone/>
            </a:pPr>
            <a:r>
              <a:rPr lang="en-US" sz="1800" b="1" dirty="0" smtClean="0"/>
              <a:t>Encoding Process</a:t>
            </a:r>
          </a:p>
          <a:p>
            <a:pPr>
              <a:spcBef>
                <a:spcPts val="0"/>
              </a:spcBef>
            </a:pPr>
            <a:r>
              <a:rPr lang="en-CA" sz="1800" dirty="0"/>
              <a:t>After encoding a </a:t>
            </a:r>
            <a:r>
              <a:rPr lang="en-CA" sz="1800" dirty="0" smtClean="0"/>
              <a:t>CTU, decision is made if </a:t>
            </a:r>
            <a:r>
              <a:rPr lang="en-CA" sz="1800" dirty="0"/>
              <a:t>the CTU is to be used as a </a:t>
            </a:r>
            <a:r>
              <a:rPr lang="en-CA" sz="1800" dirty="0" smtClean="0"/>
              <a:t>reference </a:t>
            </a:r>
            <a:r>
              <a:rPr lang="en-CA" sz="1800" dirty="0"/>
              <a:t>for future </a:t>
            </a:r>
            <a:r>
              <a:rPr lang="en-CA" sz="1800" dirty="0" smtClean="0"/>
              <a:t>IBC blocks based on some statistics. </a:t>
            </a:r>
            <a:endParaRPr lang="en-US" sz="1800" b="1" dirty="0" smtClean="0"/>
          </a:p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1384" y="1690688"/>
            <a:ext cx="4073891" cy="2180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3990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CE2 : Test 5 on intra block copy constraints on prediction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Test 5.1</a:t>
            </a:r>
          </a:p>
          <a:p>
            <a:pPr marL="0" indent="0">
              <a:buNone/>
            </a:pPr>
            <a:r>
              <a:rPr lang="en-US" sz="1800" b="1" dirty="0" smtClean="0"/>
              <a:t>Decoding process</a:t>
            </a:r>
          </a:p>
          <a:p>
            <a:pPr>
              <a:spcBef>
                <a:spcPts val="0"/>
              </a:spcBef>
            </a:pPr>
            <a:r>
              <a:rPr lang="en-US" sz="2000" dirty="0" smtClean="0"/>
              <a:t>CTU is marked as unavailable for IBC reference if it has at least one 8x8 Bi-predicted block</a:t>
            </a:r>
          </a:p>
          <a:p>
            <a:pPr>
              <a:spcBef>
                <a:spcPts val="0"/>
              </a:spcBef>
            </a:pPr>
            <a:r>
              <a:rPr lang="en-US" sz="2000" dirty="0" smtClean="0"/>
              <a:t>Current CTU and previous CTU are always considered available</a:t>
            </a:r>
          </a:p>
          <a:p>
            <a:pPr marL="0" indent="0">
              <a:buNone/>
            </a:pPr>
            <a:r>
              <a:rPr lang="en-US" sz="2000" b="1" dirty="0" smtClean="0"/>
              <a:t>Encoding Process</a:t>
            </a:r>
          </a:p>
          <a:p>
            <a:pPr>
              <a:spcBef>
                <a:spcPts val="0"/>
              </a:spcBef>
            </a:pPr>
            <a:r>
              <a:rPr lang="en-CA" sz="2000" dirty="0" smtClean="0"/>
              <a:t>After encoding a CTU, decision is made if the CTU is to be used as a reference for future IBC blocks based on existence of 8x8 Bi-prediction blocks. </a:t>
            </a:r>
            <a:endParaRPr lang="en-US" sz="2000" b="1" dirty="0" smtClean="0"/>
          </a:p>
          <a:p>
            <a:pPr>
              <a:spcBef>
                <a:spcPts val="0"/>
              </a:spcBef>
            </a:pPr>
            <a:endParaRPr lang="en-US" sz="2000" dirty="0" smtClean="0"/>
          </a:p>
          <a:p>
            <a:pPr marL="0" indent="0">
              <a:buNone/>
            </a:pPr>
            <a:r>
              <a:rPr lang="en-US" dirty="0"/>
              <a:t>Test 5.2 </a:t>
            </a:r>
            <a:endParaRPr lang="en-US" dirty="0" smtClean="0"/>
          </a:p>
          <a:p>
            <a:pPr marL="0" indent="0">
              <a:buNone/>
            </a:pPr>
            <a:r>
              <a:rPr lang="en-US" sz="1800" b="1" dirty="0"/>
              <a:t>Decoding </a:t>
            </a:r>
            <a:r>
              <a:rPr lang="en-US" sz="1800" b="1" dirty="0" smtClean="0"/>
              <a:t>process</a:t>
            </a:r>
          </a:p>
          <a:p>
            <a:r>
              <a:rPr lang="en-CA" sz="2000" dirty="0"/>
              <a:t>when IBC is enabled, bi-prediction for 8x8 block is disallowed.</a:t>
            </a:r>
            <a:endParaRPr lang="en-US" sz="2000" dirty="0"/>
          </a:p>
          <a:p>
            <a:pPr marL="0" indent="0">
              <a:buNone/>
            </a:pP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451604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CE2 : Test 5 on intra block copy constraints on prediction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Test 5.3</a:t>
            </a:r>
          </a:p>
          <a:p>
            <a:pPr marL="0" indent="0">
              <a:buNone/>
            </a:pPr>
            <a:r>
              <a:rPr lang="en-US" sz="1800" b="1" dirty="0" smtClean="0"/>
              <a:t>Decoding process</a:t>
            </a:r>
          </a:p>
          <a:p>
            <a:pPr>
              <a:spcBef>
                <a:spcPts val="0"/>
              </a:spcBef>
            </a:pPr>
            <a:r>
              <a:rPr lang="en-CA" sz="2000" dirty="0"/>
              <a:t>when IBC is enabled and </a:t>
            </a:r>
            <a:r>
              <a:rPr lang="en-CA" sz="2000" dirty="0" err="1"/>
              <a:t>use_integer_mv_flag</a:t>
            </a:r>
            <a:r>
              <a:rPr lang="en-CA" sz="2000" dirty="0"/>
              <a:t> = 0, bi-prediction for 8x8 block is </a:t>
            </a:r>
            <a:r>
              <a:rPr lang="en-CA" sz="2000" dirty="0" smtClean="0"/>
              <a:t>disallowed.</a:t>
            </a:r>
            <a:endParaRPr lang="en-US" sz="2000" dirty="0"/>
          </a:p>
          <a:p>
            <a:pPr marL="0" indent="0">
              <a:spcBef>
                <a:spcPts val="0"/>
              </a:spcBef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dirty="0"/>
              <a:t>Test </a:t>
            </a:r>
            <a:r>
              <a:rPr lang="en-US" dirty="0" smtClean="0"/>
              <a:t>5.4</a:t>
            </a:r>
          </a:p>
          <a:p>
            <a:pPr marL="0" indent="0">
              <a:buNone/>
            </a:pPr>
            <a:r>
              <a:rPr lang="en-US" sz="1800" b="1" dirty="0"/>
              <a:t>Decoding process</a:t>
            </a:r>
          </a:p>
          <a:p>
            <a:pPr>
              <a:spcBef>
                <a:spcPts val="0"/>
              </a:spcBef>
            </a:pPr>
            <a:r>
              <a:rPr lang="en-US" sz="2000" dirty="0"/>
              <a:t>CTU is marked as unavailable for IBC reference if it has at least one 8x8 Bi-predicted </a:t>
            </a:r>
            <a:r>
              <a:rPr lang="en-US" sz="2000" dirty="0" smtClean="0"/>
              <a:t>block and </a:t>
            </a:r>
            <a:r>
              <a:rPr lang="en-US" sz="2000" dirty="0" err="1" smtClean="0"/>
              <a:t>use_integer_mv_flag</a:t>
            </a:r>
            <a:r>
              <a:rPr lang="en-US" sz="2000" dirty="0" smtClean="0"/>
              <a:t> = 0</a:t>
            </a:r>
            <a:endParaRPr lang="en-US" sz="2000" dirty="0"/>
          </a:p>
          <a:p>
            <a:pPr>
              <a:spcBef>
                <a:spcPts val="0"/>
              </a:spcBef>
            </a:pPr>
            <a:r>
              <a:rPr lang="en-US" sz="2000" dirty="0"/>
              <a:t>Current CTU and previous CTU are always considered available</a:t>
            </a:r>
          </a:p>
          <a:p>
            <a:pPr marL="0" indent="0">
              <a:buNone/>
            </a:pPr>
            <a:r>
              <a:rPr lang="en-US" sz="1800" b="1" dirty="0" smtClean="0"/>
              <a:t>Encoding Process</a:t>
            </a:r>
          </a:p>
          <a:p>
            <a:pPr>
              <a:spcBef>
                <a:spcPts val="0"/>
              </a:spcBef>
            </a:pPr>
            <a:r>
              <a:rPr lang="en-CA" sz="2000" dirty="0"/>
              <a:t>After encoding a CTU, decision is made if the CTU is to be used as a reference for future IBC blocks based on existence of 8x8 Bi-prediction blocks. </a:t>
            </a:r>
            <a:endParaRPr lang="en-US" sz="2000" dirty="0"/>
          </a:p>
          <a:p>
            <a:pPr marL="0" indent="0">
              <a:buNone/>
            </a:pP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3401015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444 Lossy AI configuration comparisons –Full frame CTC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7608977"/>
              </p:ext>
            </p:extLst>
          </p:nvPr>
        </p:nvGraphicFramePr>
        <p:xfrm>
          <a:off x="668214" y="1922585"/>
          <a:ext cx="10685586" cy="44629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9249"/>
                <a:gridCol w="1513079"/>
                <a:gridCol w="1513079"/>
                <a:gridCol w="1513079"/>
                <a:gridCol w="1513079"/>
                <a:gridCol w="1513079"/>
                <a:gridCol w="1510942"/>
              </a:tblGrid>
              <a:tr h="43492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3600" dirty="0">
                          <a:effectLst/>
                        </a:rPr>
                        <a:t>444 Lossy All Intra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3492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2400">
                          <a:effectLst/>
                        </a:rPr>
                        <a:t>Tests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kern="1200" dirty="0">
                          <a:effectLst/>
                        </a:rPr>
                        <a:t>Test 3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kern="1200" dirty="0">
                          <a:effectLst/>
                        </a:rPr>
                        <a:t>Test 2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kern="1200">
                          <a:effectLst/>
                        </a:rPr>
                        <a:t>Test 5.1 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kern="1200">
                          <a:effectLst/>
                        </a:rPr>
                        <a:t>Test 5.2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kern="1200">
                          <a:effectLst/>
                        </a:rPr>
                        <a:t>Test 5.3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kern="1200">
                          <a:effectLst/>
                        </a:rPr>
                        <a:t>Test 5.4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</a:tr>
              <a:tr h="43492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RGB, TGM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1.3%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0.6%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</a:tr>
              <a:tr h="43492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RGB, MC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2.1%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1.0%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</a:tr>
              <a:tr h="43492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kern="1200">
                          <a:effectLst/>
                        </a:rPr>
                        <a:t>RGB, Ani.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0.5%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0.3%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</a:tr>
              <a:tr h="43492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kern="1200">
                          <a:effectLst/>
                        </a:rPr>
                        <a:t>RGB, CC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0.1%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0.3%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</a:tr>
              <a:tr h="43492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YUV, TGM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1.7%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1.1%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</a:tr>
              <a:tr h="43492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YUV, MC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2.3%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1.3%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</a:tr>
              <a:tr h="43492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kern="1200">
                          <a:effectLst/>
                        </a:rPr>
                        <a:t>YUV, Ani.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1.0%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0.7%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</a:tr>
              <a:tr h="434926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kern="1200">
                          <a:effectLst/>
                        </a:rPr>
                        <a:t>YUV, CC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0.1%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0.5%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6922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444 Lossy RA configuration comparisons - Full frame CTC</a:t>
            </a:r>
            <a:endParaRPr lang="en-US" sz="32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3693637"/>
              </p:ext>
            </p:extLst>
          </p:nvPr>
        </p:nvGraphicFramePr>
        <p:xfrm>
          <a:off x="715107" y="1863969"/>
          <a:ext cx="10638693" cy="463178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2187"/>
                <a:gridCol w="1506439"/>
                <a:gridCol w="1506439"/>
                <a:gridCol w="1506439"/>
                <a:gridCol w="1506439"/>
                <a:gridCol w="1506439"/>
                <a:gridCol w="1504311"/>
              </a:tblGrid>
              <a:tr h="45368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1600" dirty="0">
                          <a:effectLst/>
                        </a:rPr>
                        <a:t> 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 grid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3600">
                          <a:effectLst/>
                        </a:rPr>
                        <a:t>444 Lossy Random Access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368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GB" sz="2400">
                          <a:effectLst/>
                        </a:rPr>
                        <a:t>Tests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kern="1200" dirty="0">
                          <a:effectLst/>
                        </a:rPr>
                        <a:t>Test 3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kern="1200">
                          <a:effectLst/>
                        </a:rPr>
                        <a:t>Test 2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kern="1200">
                          <a:effectLst/>
                        </a:rPr>
                        <a:t>Test 5.1 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kern="1200">
                          <a:effectLst/>
                        </a:rPr>
                        <a:t>Test 5.2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kern="1200">
                          <a:effectLst/>
                        </a:rPr>
                        <a:t>Test 5.3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kern="1200">
                          <a:effectLst/>
                        </a:rPr>
                        <a:t>Test 5.4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</a:tr>
              <a:tr h="45368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RGB, TGM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2.6%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0.7%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3.2%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0.4%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0.4%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2.1%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</a:tr>
              <a:tr h="45368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RGB, MC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1.2%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0.5%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2.0%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0.6%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0.6%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2.0%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</a:tr>
              <a:tr h="45368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kern="1200">
                          <a:effectLst/>
                        </a:rPr>
                        <a:t>RGB, Ani.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0.1%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0.1%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1.1%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1.1%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</a:tr>
              <a:tr h="45368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kern="1200">
                          <a:effectLst/>
                        </a:rPr>
                        <a:t>RGB, CC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0.1%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0.1%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0.8%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0.8%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</a:tr>
              <a:tr h="45368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YUV, TGM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3.0%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1.1%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2.8%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0.3%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0.3%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1.8%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</a:tr>
              <a:tr h="45368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>
                          <a:effectLst/>
                        </a:rPr>
                        <a:t>YUV, MC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1.4%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0.8%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2.0%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0.4%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0.4%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2.0%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</a:tr>
              <a:tr h="45368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kern="1200">
                          <a:effectLst/>
                        </a:rPr>
                        <a:t>YUV, Ani.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0.4%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0.2%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0.7%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0.7%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</a:tr>
              <a:tr h="45368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000" kern="1200">
                          <a:effectLst/>
                        </a:rPr>
                        <a:t>YUV, CC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0.1%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0.2%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0.8%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>
                          <a:effectLst/>
                        </a:rPr>
                        <a:t>0.8%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27305" marR="27305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56005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1399</Words>
  <Application>Microsoft Office PowerPoint</Application>
  <PresentationFormat>Widescreen</PresentationFormat>
  <Paragraphs>377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PMingLiU</vt:lpstr>
      <vt:lpstr>Arial</vt:lpstr>
      <vt:lpstr>Calibri</vt:lpstr>
      <vt:lpstr>Calibri Light</vt:lpstr>
      <vt:lpstr>Times New Roman</vt:lpstr>
      <vt:lpstr>Office Theme</vt:lpstr>
      <vt:lpstr>Summary report for Core Experiment 2 on Intra block copy memory access</vt:lpstr>
      <vt:lpstr>CE2 Tests and cross-checks</vt:lpstr>
      <vt:lpstr>Motivation of CE2</vt:lpstr>
      <vt:lpstr>Test 2: Intra block copy constraints on filtering (Picture level decision process) </vt:lpstr>
      <vt:lpstr>Test 3: Intra block copy constraints on filtering (single–pass decision process) </vt:lpstr>
      <vt:lpstr>CE2 : Test 5 on intra block copy constraints on prediction </vt:lpstr>
      <vt:lpstr>CE2 : Test 5 on intra block copy constraints on prediction </vt:lpstr>
      <vt:lpstr>444 Lossy AI configuration comparisons –Full frame CTC</vt:lpstr>
      <vt:lpstr>444 Lossy RA configuration comparisons - Full frame CTC</vt:lpstr>
      <vt:lpstr>444 Lossy LD configuration comparisons - Full frame CTC</vt:lpstr>
      <vt:lpstr>Related CE proposals</vt:lpstr>
      <vt:lpstr>Worst case Memory BW Analysis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 report for Core Experiment 2 on Intra block copy memory access</dc:title>
  <dc:creator>Rapaka, Krishna</dc:creator>
  <cp:lastModifiedBy>Rapaka, Krishna</cp:lastModifiedBy>
  <cp:revision>23</cp:revision>
  <dcterms:created xsi:type="dcterms:W3CDTF">2015-06-18T22:56:21Z</dcterms:created>
  <dcterms:modified xsi:type="dcterms:W3CDTF">2015-06-19T01:46:26Z</dcterms:modified>
</cp:coreProperties>
</file>