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6C6B"/>
    <a:srgbClr val="70C100"/>
    <a:srgbClr val="00ADEE"/>
    <a:srgbClr val="F36C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0" d="100"/>
          <a:sy n="70" d="100"/>
        </p:scale>
        <p:origin x="-1224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PT-cover-16_9_higher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685800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628675" y="4323554"/>
            <a:ext cx="4524375" cy="831273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buNone/>
              <a:defRPr sz="2400" b="0" i="0">
                <a:solidFill>
                  <a:srgbClr val="00AEEF"/>
                </a:solidFill>
                <a:latin typeface="+mn-lt"/>
                <a:cs typeface="Helvetica Neue Light"/>
              </a:defRPr>
            </a:lvl1pPr>
            <a:lvl2pPr marL="4571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588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306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741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Presenter Name</a:t>
            </a:r>
          </a:p>
          <a:p>
            <a:pPr lvl="0"/>
            <a:r>
              <a:rPr lang="en-US" dirty="0" smtClean="0"/>
              <a:t>Date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628674" y="2310028"/>
            <a:ext cx="4419600" cy="1639593"/>
          </a:xfrm>
          <a:prstGeom prst="rect">
            <a:avLst/>
          </a:prstGeom>
        </p:spPr>
        <p:txBody>
          <a:bodyPr anchor="b"/>
          <a:lstStyle>
            <a:lvl1pPr algn="l">
              <a:lnSpc>
                <a:spcPct val="80000"/>
              </a:lnSpc>
              <a:defRPr sz="5400" b="1" i="0" cap="all">
                <a:solidFill>
                  <a:srgbClr val="F36C21"/>
                </a:solidFill>
                <a:latin typeface="+mj-lt"/>
                <a:cs typeface="Helvetica Neue"/>
              </a:defRPr>
            </a:lvl1pPr>
          </a:lstStyle>
          <a:p>
            <a:r>
              <a:rPr lang="en-US" dirty="0" err="1" smtClean="0"/>
              <a:t>Interdigital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6137753" y="6100611"/>
            <a:ext cx="2978892" cy="383182"/>
          </a:xfrm>
          <a:prstGeom prst="rect">
            <a:avLst/>
          </a:prstGeom>
          <a:noFill/>
        </p:spPr>
        <p:txBody>
          <a:bodyPr wrap="none" lIns="146304" tIns="73152" rIns="146304" bIns="73152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1700" dirty="0" smtClean="0">
                <a:solidFill>
                  <a:srgbClr val="00ADEE"/>
                </a:solidFill>
                <a:latin typeface="Arial"/>
                <a:cs typeface="Arial"/>
              </a:rPr>
              <a:t>Creating the Living Network</a:t>
            </a:r>
            <a:endParaRPr lang="en-US" sz="1700" dirty="0">
              <a:solidFill>
                <a:srgbClr val="00ADEE"/>
              </a:solidFill>
              <a:latin typeface="Arial"/>
              <a:cs typeface="Arial"/>
            </a:endParaRPr>
          </a:p>
        </p:txBody>
      </p:sp>
      <p:pic>
        <p:nvPicPr>
          <p:cNvPr id="5" name="Picture 4" descr="InterDigital_logo_LG_WH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45" y="6150060"/>
            <a:ext cx="2519293" cy="37696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3"/>
            <a:ext cx="9144000" cy="157512"/>
          </a:xfrm>
          <a:prstGeom prst="rect">
            <a:avLst/>
          </a:prstGeom>
          <a:solidFill>
            <a:srgbClr val="716C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622" tIns="65310" rIns="130622" bIns="65310" rtlCol="0" anchor="ctr"/>
          <a:lstStyle/>
          <a:p>
            <a:pPr algn="ctr"/>
            <a:endParaRPr lang="en-US" dirty="0">
              <a:solidFill>
                <a:srgbClr val="716C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13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381000" y="1676630"/>
            <a:ext cx="8229600" cy="4283903"/>
          </a:xfrm>
          <a:prstGeom prst="rect">
            <a:avLst/>
          </a:prstGeom>
        </p:spPr>
        <p:txBody>
          <a:bodyPr>
            <a:normAutofit/>
          </a:bodyPr>
          <a:lstStyle>
            <a:lvl1pPr marL="0" indent="-164592">
              <a:buClr>
                <a:srgbClr val="FF6600"/>
              </a:buClr>
              <a:buFont typeface="Arial"/>
              <a:buChar char="•"/>
              <a:defRPr sz="2400" b="0" i="0">
                <a:solidFill>
                  <a:schemeClr val="tx1"/>
                </a:solidFill>
                <a:latin typeface="+mn-lt"/>
                <a:cs typeface="Arial"/>
              </a:defRPr>
            </a:lvl1pPr>
            <a:lvl2pPr marL="832104" indent="-164592">
              <a:buClr>
                <a:schemeClr val="tx1">
                  <a:lumMod val="65000"/>
                  <a:lumOff val="35000"/>
                </a:schemeClr>
              </a:buClr>
              <a:buFont typeface="Arial"/>
              <a:buChar char="•"/>
              <a:defRPr sz="2000" b="0" i="0">
                <a:solidFill>
                  <a:schemeClr val="tx1"/>
                </a:solidFill>
                <a:latin typeface="+mn-lt"/>
                <a:cs typeface="Arial"/>
              </a:defRPr>
            </a:lvl2pPr>
            <a:lvl3pPr marL="1143000" indent="-137160">
              <a:buClrTx/>
              <a:buFont typeface="Lucida Grande"/>
              <a:buChar char="-"/>
              <a:defRPr sz="1800" b="0" i="0">
                <a:solidFill>
                  <a:schemeClr val="tx1"/>
                </a:solidFill>
                <a:latin typeface="+mn-lt"/>
                <a:cs typeface="Arial"/>
              </a:defRPr>
            </a:lvl3pPr>
            <a:lvl4pPr marL="1600200" indent="-137160">
              <a:buClrTx/>
              <a:buFont typeface="Lucida Grande"/>
              <a:buChar char="-"/>
              <a:defRPr sz="1500" b="0" i="0">
                <a:solidFill>
                  <a:schemeClr val="tx1"/>
                </a:solidFill>
                <a:latin typeface="+mn-lt"/>
                <a:cs typeface="Arial"/>
              </a:defRPr>
            </a:lvl4pPr>
            <a:lvl5pPr marL="2057400" indent="-137160">
              <a:buClrTx/>
              <a:buFont typeface="Lucida Grande"/>
              <a:buChar char="-"/>
              <a:defRPr sz="1500" b="0" i="0">
                <a:solidFill>
                  <a:schemeClr val="tx1"/>
                </a:solidFill>
                <a:latin typeface="+mn-lt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Title 1"/>
          <p:cNvSpPr txBox="1">
            <a:spLocks/>
          </p:cNvSpPr>
          <p:nvPr userDrawn="1"/>
        </p:nvSpPr>
        <p:spPr>
          <a:xfrm>
            <a:off x="2057400" y="6062133"/>
            <a:ext cx="3960992" cy="609600"/>
          </a:xfrm>
          <a:prstGeom prst="rect">
            <a:avLst/>
          </a:prstGeom>
        </p:spPr>
        <p:txBody>
          <a:bodyPr lIns="91435" tIns="45717" rIns="91435" bIns="45717" anchor="b"/>
          <a:lstStyle>
            <a:lvl1pPr algn="l">
              <a:defRPr sz="2600" b="1" i="0" cap="all">
                <a:solidFill>
                  <a:srgbClr val="F36C21"/>
                </a:solidFill>
                <a:latin typeface="Arial"/>
                <a:cs typeface="Arial"/>
              </a:defRPr>
            </a:lvl1pPr>
          </a:lstStyle>
          <a:p>
            <a:pPr algn="ctr" rtl="0"/>
            <a:r>
              <a:rPr lang="en-US" sz="900" b="0" i="0" kern="1200" cap="none" baseline="0" dirty="0" smtClean="0">
                <a:solidFill>
                  <a:srgbClr val="716C6B"/>
                </a:solidFill>
                <a:latin typeface="Calibri"/>
                <a:ea typeface="+mn-ea"/>
                <a:cs typeface="Calibri"/>
              </a:rPr>
              <a:t>© 2014 InterDigital, Inc. All rights reserved.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96" y="6337851"/>
            <a:ext cx="1807413" cy="268475"/>
          </a:xfrm>
          <a:prstGeom prst="rect">
            <a:avLst/>
          </a:prstGeom>
        </p:spPr>
      </p:pic>
      <p:sp>
        <p:nvSpPr>
          <p:cNvPr id="17" name="Hexagon 12"/>
          <p:cNvSpPr/>
          <p:nvPr userDrawn="1"/>
        </p:nvSpPr>
        <p:spPr bwMode="auto">
          <a:xfrm>
            <a:off x="8305800" y="6337851"/>
            <a:ext cx="762000" cy="520149"/>
          </a:xfrm>
          <a:custGeom>
            <a:avLst/>
            <a:gdLst>
              <a:gd name="connsiteX0" fmla="*/ 0 w 1086070"/>
              <a:gd name="connsiteY0" fmla="*/ 468134 h 936267"/>
              <a:gd name="connsiteX1" fmla="*/ 234067 w 1086070"/>
              <a:gd name="connsiteY1" fmla="*/ 0 h 936267"/>
              <a:gd name="connsiteX2" fmla="*/ 852003 w 1086070"/>
              <a:gd name="connsiteY2" fmla="*/ 0 h 936267"/>
              <a:gd name="connsiteX3" fmla="*/ 1086070 w 1086070"/>
              <a:gd name="connsiteY3" fmla="*/ 468134 h 936267"/>
              <a:gd name="connsiteX4" fmla="*/ 852003 w 1086070"/>
              <a:gd name="connsiteY4" fmla="*/ 936267 h 936267"/>
              <a:gd name="connsiteX5" fmla="*/ 234067 w 1086070"/>
              <a:gd name="connsiteY5" fmla="*/ 936267 h 936267"/>
              <a:gd name="connsiteX6" fmla="*/ 0 w 1086070"/>
              <a:gd name="connsiteY6" fmla="*/ 468134 h 936267"/>
              <a:gd name="connsiteX0" fmla="*/ 0 w 1086070"/>
              <a:gd name="connsiteY0" fmla="*/ 468134 h 936267"/>
              <a:gd name="connsiteX1" fmla="*/ 234067 w 1086070"/>
              <a:gd name="connsiteY1" fmla="*/ 0 h 936267"/>
              <a:gd name="connsiteX2" fmla="*/ 852003 w 1086070"/>
              <a:gd name="connsiteY2" fmla="*/ 0 h 936267"/>
              <a:gd name="connsiteX3" fmla="*/ 1086070 w 1086070"/>
              <a:gd name="connsiteY3" fmla="*/ 468134 h 936267"/>
              <a:gd name="connsiteX4" fmla="*/ 852003 w 1086070"/>
              <a:gd name="connsiteY4" fmla="*/ 936267 h 936267"/>
              <a:gd name="connsiteX5" fmla="*/ 454488 w 1086070"/>
              <a:gd name="connsiteY5" fmla="*/ 789333 h 936267"/>
              <a:gd name="connsiteX6" fmla="*/ 0 w 1086070"/>
              <a:gd name="connsiteY6" fmla="*/ 468134 h 936267"/>
              <a:gd name="connsiteX0" fmla="*/ 0 w 1086070"/>
              <a:gd name="connsiteY0" fmla="*/ 468134 h 936267"/>
              <a:gd name="connsiteX1" fmla="*/ 234067 w 1086070"/>
              <a:gd name="connsiteY1" fmla="*/ 0 h 936267"/>
              <a:gd name="connsiteX2" fmla="*/ 852003 w 1086070"/>
              <a:gd name="connsiteY2" fmla="*/ 0 h 936267"/>
              <a:gd name="connsiteX3" fmla="*/ 1086070 w 1086070"/>
              <a:gd name="connsiteY3" fmla="*/ 468134 h 936267"/>
              <a:gd name="connsiteX4" fmla="*/ 852003 w 1086070"/>
              <a:gd name="connsiteY4" fmla="*/ 936267 h 936267"/>
              <a:gd name="connsiteX5" fmla="*/ 0 w 1086070"/>
              <a:gd name="connsiteY5" fmla="*/ 468134 h 936267"/>
              <a:gd name="connsiteX0" fmla="*/ 0 w 1086070"/>
              <a:gd name="connsiteY0" fmla="*/ 468134 h 468134"/>
              <a:gd name="connsiteX1" fmla="*/ 234067 w 1086070"/>
              <a:gd name="connsiteY1" fmla="*/ 0 h 468134"/>
              <a:gd name="connsiteX2" fmla="*/ 852003 w 1086070"/>
              <a:gd name="connsiteY2" fmla="*/ 0 h 468134"/>
              <a:gd name="connsiteX3" fmla="*/ 1086070 w 1086070"/>
              <a:gd name="connsiteY3" fmla="*/ 468134 h 468134"/>
              <a:gd name="connsiteX4" fmla="*/ 0 w 1086070"/>
              <a:gd name="connsiteY4" fmla="*/ 468134 h 46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070" h="468134">
                <a:moveTo>
                  <a:pt x="0" y="468134"/>
                </a:moveTo>
                <a:lnTo>
                  <a:pt x="234067" y="0"/>
                </a:lnTo>
                <a:lnTo>
                  <a:pt x="852003" y="0"/>
                </a:lnTo>
                <a:lnTo>
                  <a:pt x="1086070" y="468134"/>
                </a:lnTo>
                <a:lnTo>
                  <a:pt x="0" y="468134"/>
                </a:lnTo>
                <a:close/>
              </a:path>
            </a:pathLst>
          </a:custGeom>
          <a:solidFill>
            <a:srgbClr val="00ADEE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4008" tIns="32004" rIns="64008" bIns="32004"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8" name="Slide Number Placeholder 5"/>
          <p:cNvSpPr txBox="1">
            <a:spLocks/>
          </p:cNvSpPr>
          <p:nvPr userDrawn="1"/>
        </p:nvSpPr>
        <p:spPr>
          <a:xfrm>
            <a:off x="8440868" y="6265336"/>
            <a:ext cx="386709" cy="507997"/>
          </a:xfrm>
          <a:prstGeom prst="rect">
            <a:avLst/>
          </a:prstGeom>
        </p:spPr>
        <p:txBody>
          <a:bodyPr vert="horz" lIns="0" tIns="45717" rIns="0" bIns="45717" rtlCol="0" anchor="ctr"/>
          <a:lstStyle>
            <a:lvl1pPr algn="l">
              <a:defRPr sz="1200">
                <a:solidFill>
                  <a:srgbClr val="44A436"/>
                </a:solidFill>
                <a:latin typeface="Arial"/>
                <a:cs typeface="Arial"/>
              </a:defRPr>
            </a:lvl1pPr>
          </a:lstStyle>
          <a:p>
            <a:pPr marL="111119" marR="0" lvl="0" indent="0" algn="ctr" defTabSz="4571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D5CFB-22F2-3C47-9198-8923B31E7A3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/>
              </a:rPr>
              <a:pPr marL="111119" marR="0" lvl="0" indent="0" algn="ctr" defTabSz="4571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>
            <a:off x="5867401" y="6313037"/>
            <a:ext cx="2494786" cy="341632"/>
          </a:xfrm>
          <a:prstGeom prst="rect">
            <a:avLst/>
          </a:prstGeom>
          <a:noFill/>
        </p:spPr>
        <p:txBody>
          <a:bodyPr wrap="none" lIns="146304" tIns="73152" rIns="146304" bIns="73152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1400" dirty="0" smtClean="0">
                <a:solidFill>
                  <a:srgbClr val="00ADEE"/>
                </a:solidFill>
                <a:latin typeface="Arial"/>
                <a:cs typeface="Arial"/>
              </a:rPr>
              <a:t>Creating the Living Network</a:t>
            </a:r>
            <a:endParaRPr lang="en-US" sz="1400" dirty="0">
              <a:solidFill>
                <a:srgbClr val="00ADEE"/>
              </a:solidFill>
              <a:latin typeface="Arial"/>
              <a:cs typeface="Arial"/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title" hasCustomPrompt="1"/>
          </p:nvPr>
        </p:nvSpPr>
        <p:spPr>
          <a:xfrm>
            <a:off x="1" y="-10155"/>
            <a:ext cx="9140181" cy="1686784"/>
          </a:xfrm>
          <a:prstGeom prst="rect">
            <a:avLst/>
          </a:prstGeom>
        </p:spPr>
        <p:txBody>
          <a:bodyPr lIns="192024" tIns="160020" rIns="192024" bIns="160020" anchor="t"/>
          <a:lstStyle>
            <a:lvl1pPr algn="l">
              <a:defRPr sz="2900" b="1"/>
            </a:lvl1pPr>
          </a:lstStyle>
          <a:p>
            <a:r>
              <a:rPr lang="en-US" dirty="0" smtClean="0"/>
              <a:t>Click To Edit Master Title Style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6039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PT-title-16_9_higherre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68580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013240" y="4274578"/>
            <a:ext cx="5939321" cy="1801133"/>
          </a:xfrm>
          <a:prstGeom prst="rect">
            <a:avLst/>
          </a:prstGeom>
        </p:spPr>
        <p:txBody>
          <a:bodyPr lIns="192024" tIns="160020" rIns="192024" bIns="160020" anchor="t"/>
          <a:lstStyle>
            <a:lvl1pPr algn="l">
              <a:defRPr sz="2900" b="1"/>
            </a:lvl1pPr>
          </a:lstStyle>
          <a:p>
            <a:r>
              <a:rPr lang="en-US" dirty="0" smtClean="0"/>
              <a:t>Click To Edit Master Title Style </a:t>
            </a:r>
            <a:endParaRPr lang="en-US" dirty="0"/>
          </a:p>
        </p:txBody>
      </p:sp>
      <p:pic>
        <p:nvPicPr>
          <p:cNvPr id="4" name="Picture 3" descr="InterDigital_log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684" y="6179966"/>
            <a:ext cx="2084857" cy="309687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6137753" y="6100611"/>
            <a:ext cx="2978892" cy="383182"/>
          </a:xfrm>
          <a:prstGeom prst="rect">
            <a:avLst/>
          </a:prstGeom>
          <a:noFill/>
        </p:spPr>
        <p:txBody>
          <a:bodyPr wrap="none" lIns="146304" tIns="73152" rIns="146304" bIns="73152" rtlCol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1700" dirty="0" smtClean="0">
                <a:solidFill>
                  <a:srgbClr val="00ADEE"/>
                </a:solidFill>
                <a:latin typeface="Arial"/>
                <a:cs typeface="Arial"/>
              </a:rPr>
              <a:t>Creating the Living Network</a:t>
            </a:r>
            <a:endParaRPr lang="en-US" sz="1700" dirty="0">
              <a:solidFill>
                <a:srgbClr val="00ADEE"/>
              </a:solidFill>
              <a:latin typeface="Arial"/>
              <a:cs typeface="Arial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3"/>
            <a:ext cx="9144000" cy="157512"/>
          </a:xfrm>
          <a:prstGeom prst="rect">
            <a:avLst/>
          </a:prstGeom>
          <a:solidFill>
            <a:srgbClr val="716C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622" tIns="65310" rIns="130622" bIns="65310" rtlCol="0" anchor="ctr"/>
          <a:lstStyle/>
          <a:p>
            <a:pPr algn="ctr"/>
            <a:endParaRPr lang="en-US" dirty="0">
              <a:solidFill>
                <a:srgbClr val="716C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4685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2057400" y="6062133"/>
            <a:ext cx="3960992" cy="609600"/>
          </a:xfrm>
          <a:prstGeom prst="rect">
            <a:avLst/>
          </a:prstGeom>
        </p:spPr>
        <p:txBody>
          <a:bodyPr lIns="91435" tIns="45717" rIns="91435" bIns="45717" anchor="b"/>
          <a:lstStyle>
            <a:lvl1pPr algn="l">
              <a:defRPr sz="2600" b="1" i="0" cap="all">
                <a:solidFill>
                  <a:srgbClr val="F36C21"/>
                </a:solidFill>
                <a:latin typeface="Arial"/>
                <a:cs typeface="Arial"/>
              </a:defRPr>
            </a:lvl1pPr>
          </a:lstStyle>
          <a:p>
            <a:pPr algn="ctr" rtl="0"/>
            <a:r>
              <a:rPr lang="en-US" sz="900" b="0" i="0" kern="1200" cap="none" baseline="0" dirty="0" smtClean="0">
                <a:solidFill>
                  <a:srgbClr val="716C6B"/>
                </a:solidFill>
                <a:latin typeface="Calibri"/>
                <a:ea typeface="+mn-ea"/>
                <a:cs typeface="Calibri"/>
              </a:rPr>
              <a:t>© 2014 InterDigital, Inc. All rights reserved.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396" y="6337851"/>
            <a:ext cx="1807413" cy="268475"/>
          </a:xfrm>
          <a:prstGeom prst="rect">
            <a:avLst/>
          </a:prstGeom>
        </p:spPr>
      </p:pic>
      <p:sp>
        <p:nvSpPr>
          <p:cNvPr id="7" name="Hexagon 12"/>
          <p:cNvSpPr/>
          <p:nvPr userDrawn="1"/>
        </p:nvSpPr>
        <p:spPr bwMode="auto">
          <a:xfrm>
            <a:off x="8305800" y="6337851"/>
            <a:ext cx="762000" cy="520149"/>
          </a:xfrm>
          <a:custGeom>
            <a:avLst/>
            <a:gdLst>
              <a:gd name="connsiteX0" fmla="*/ 0 w 1086070"/>
              <a:gd name="connsiteY0" fmla="*/ 468134 h 936267"/>
              <a:gd name="connsiteX1" fmla="*/ 234067 w 1086070"/>
              <a:gd name="connsiteY1" fmla="*/ 0 h 936267"/>
              <a:gd name="connsiteX2" fmla="*/ 852003 w 1086070"/>
              <a:gd name="connsiteY2" fmla="*/ 0 h 936267"/>
              <a:gd name="connsiteX3" fmla="*/ 1086070 w 1086070"/>
              <a:gd name="connsiteY3" fmla="*/ 468134 h 936267"/>
              <a:gd name="connsiteX4" fmla="*/ 852003 w 1086070"/>
              <a:gd name="connsiteY4" fmla="*/ 936267 h 936267"/>
              <a:gd name="connsiteX5" fmla="*/ 234067 w 1086070"/>
              <a:gd name="connsiteY5" fmla="*/ 936267 h 936267"/>
              <a:gd name="connsiteX6" fmla="*/ 0 w 1086070"/>
              <a:gd name="connsiteY6" fmla="*/ 468134 h 936267"/>
              <a:gd name="connsiteX0" fmla="*/ 0 w 1086070"/>
              <a:gd name="connsiteY0" fmla="*/ 468134 h 936267"/>
              <a:gd name="connsiteX1" fmla="*/ 234067 w 1086070"/>
              <a:gd name="connsiteY1" fmla="*/ 0 h 936267"/>
              <a:gd name="connsiteX2" fmla="*/ 852003 w 1086070"/>
              <a:gd name="connsiteY2" fmla="*/ 0 h 936267"/>
              <a:gd name="connsiteX3" fmla="*/ 1086070 w 1086070"/>
              <a:gd name="connsiteY3" fmla="*/ 468134 h 936267"/>
              <a:gd name="connsiteX4" fmla="*/ 852003 w 1086070"/>
              <a:gd name="connsiteY4" fmla="*/ 936267 h 936267"/>
              <a:gd name="connsiteX5" fmla="*/ 454488 w 1086070"/>
              <a:gd name="connsiteY5" fmla="*/ 789333 h 936267"/>
              <a:gd name="connsiteX6" fmla="*/ 0 w 1086070"/>
              <a:gd name="connsiteY6" fmla="*/ 468134 h 936267"/>
              <a:gd name="connsiteX0" fmla="*/ 0 w 1086070"/>
              <a:gd name="connsiteY0" fmla="*/ 468134 h 936267"/>
              <a:gd name="connsiteX1" fmla="*/ 234067 w 1086070"/>
              <a:gd name="connsiteY1" fmla="*/ 0 h 936267"/>
              <a:gd name="connsiteX2" fmla="*/ 852003 w 1086070"/>
              <a:gd name="connsiteY2" fmla="*/ 0 h 936267"/>
              <a:gd name="connsiteX3" fmla="*/ 1086070 w 1086070"/>
              <a:gd name="connsiteY3" fmla="*/ 468134 h 936267"/>
              <a:gd name="connsiteX4" fmla="*/ 852003 w 1086070"/>
              <a:gd name="connsiteY4" fmla="*/ 936267 h 936267"/>
              <a:gd name="connsiteX5" fmla="*/ 0 w 1086070"/>
              <a:gd name="connsiteY5" fmla="*/ 468134 h 936267"/>
              <a:gd name="connsiteX0" fmla="*/ 0 w 1086070"/>
              <a:gd name="connsiteY0" fmla="*/ 468134 h 468134"/>
              <a:gd name="connsiteX1" fmla="*/ 234067 w 1086070"/>
              <a:gd name="connsiteY1" fmla="*/ 0 h 468134"/>
              <a:gd name="connsiteX2" fmla="*/ 852003 w 1086070"/>
              <a:gd name="connsiteY2" fmla="*/ 0 h 468134"/>
              <a:gd name="connsiteX3" fmla="*/ 1086070 w 1086070"/>
              <a:gd name="connsiteY3" fmla="*/ 468134 h 468134"/>
              <a:gd name="connsiteX4" fmla="*/ 0 w 1086070"/>
              <a:gd name="connsiteY4" fmla="*/ 468134 h 468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6070" h="468134">
                <a:moveTo>
                  <a:pt x="0" y="468134"/>
                </a:moveTo>
                <a:lnTo>
                  <a:pt x="234067" y="0"/>
                </a:lnTo>
                <a:lnTo>
                  <a:pt x="852003" y="0"/>
                </a:lnTo>
                <a:lnTo>
                  <a:pt x="1086070" y="468134"/>
                </a:lnTo>
                <a:lnTo>
                  <a:pt x="0" y="468134"/>
                </a:lnTo>
                <a:close/>
              </a:path>
            </a:pathLst>
          </a:custGeom>
          <a:solidFill>
            <a:srgbClr val="00ADEE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4008" tIns="32004" rIns="64008" bIns="32004"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8440868" y="6265336"/>
            <a:ext cx="386709" cy="507997"/>
          </a:xfrm>
          <a:prstGeom prst="rect">
            <a:avLst/>
          </a:prstGeom>
        </p:spPr>
        <p:txBody>
          <a:bodyPr vert="horz" lIns="0" tIns="45717" rIns="0" bIns="45717" rtlCol="0" anchor="ctr"/>
          <a:lstStyle>
            <a:lvl1pPr algn="l">
              <a:defRPr sz="1200">
                <a:solidFill>
                  <a:srgbClr val="44A436"/>
                </a:solidFill>
                <a:latin typeface="Arial"/>
                <a:cs typeface="Arial"/>
              </a:defRPr>
            </a:lvl1pPr>
          </a:lstStyle>
          <a:p>
            <a:pPr marL="111119" marR="0" lvl="0" indent="0" algn="ctr" defTabSz="4571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7D5CFB-22F2-3C47-9198-8923B31E7A3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/>
              </a:rPr>
              <a:pPr marL="111119" marR="0" lvl="0" indent="0" algn="ctr" defTabSz="4571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5867401" y="6313037"/>
            <a:ext cx="2494786" cy="341632"/>
          </a:xfrm>
          <a:prstGeom prst="rect">
            <a:avLst/>
          </a:prstGeom>
          <a:noFill/>
        </p:spPr>
        <p:txBody>
          <a:bodyPr wrap="none" lIns="146304" tIns="73152" rIns="146304" bIns="73152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1400" dirty="0" smtClean="0">
                <a:solidFill>
                  <a:srgbClr val="00ADEE"/>
                </a:solidFill>
                <a:latin typeface="Arial"/>
                <a:cs typeface="Arial"/>
              </a:rPr>
              <a:t>Creating the Living Network</a:t>
            </a:r>
            <a:endParaRPr lang="en-US" sz="1400" dirty="0">
              <a:solidFill>
                <a:srgbClr val="00ADEE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9374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"/>
            <a:ext cx="9144000" cy="157512"/>
          </a:xfrm>
          <a:prstGeom prst="rect">
            <a:avLst/>
          </a:prstGeom>
          <a:solidFill>
            <a:srgbClr val="716C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622" tIns="65310" rIns="130622" bIns="65310" rtlCol="0" anchor="ctr"/>
          <a:lstStyle/>
          <a:p>
            <a:pPr algn="ctr"/>
            <a:endParaRPr lang="en-US" dirty="0">
              <a:solidFill>
                <a:srgbClr val="716C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39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841335" y="4253013"/>
            <a:ext cx="4524375" cy="1100297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Xiaoyu Xiu</a:t>
            </a:r>
            <a:r>
              <a:rPr lang="en-US" dirty="0" smtClean="0"/>
              <a:t>, </a:t>
            </a:r>
            <a:r>
              <a:rPr lang="en-US" dirty="0"/>
              <a:t>Yuwen He, Yan Ye</a:t>
            </a:r>
            <a:endParaRPr lang="en-US" dirty="0"/>
          </a:p>
          <a:p>
            <a:pPr>
              <a:spcBef>
                <a:spcPts val="0"/>
              </a:spcBef>
            </a:pPr>
            <a:r>
              <a:rPr lang="en-US" dirty="0" err="1"/>
              <a:t>InterDigital</a:t>
            </a:r>
            <a:r>
              <a:rPr lang="en-US" dirty="0"/>
              <a:t> Communications, Inc.</a:t>
            </a:r>
          </a:p>
          <a:p>
            <a:pPr>
              <a:spcBef>
                <a:spcPts val="0"/>
              </a:spcBef>
            </a:pPr>
            <a:r>
              <a:rPr lang="en-US" dirty="0"/>
              <a:t>Oct. </a:t>
            </a:r>
            <a:r>
              <a:rPr lang="en-US" dirty="0" smtClean="0"/>
              <a:t>2014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732042" y="1885508"/>
            <a:ext cx="4635223" cy="2064113"/>
          </a:xfrm>
        </p:spPr>
        <p:txBody>
          <a:bodyPr/>
          <a:lstStyle/>
          <a:p>
            <a:r>
              <a:rPr lang="en-US" sz="2800" cap="none" dirty="0" smtClean="0"/>
              <a:t>JCTVC-S0180</a:t>
            </a:r>
            <a:r>
              <a:rPr lang="en-US" sz="2800" cap="none" dirty="0"/>
              <a:t/>
            </a:r>
            <a:br>
              <a:rPr lang="en-US" sz="2800" cap="none" dirty="0"/>
            </a:br>
            <a:r>
              <a:rPr lang="en-US" sz="2800" dirty="0"/>
              <a:t>Adaptive color transform for different </a:t>
            </a:r>
            <a:r>
              <a:rPr lang="en-US" sz="2800" dirty="0" err="1"/>
              <a:t>luma</a:t>
            </a:r>
            <a:r>
              <a:rPr lang="en-US" sz="2800" dirty="0"/>
              <a:t> and </a:t>
            </a:r>
            <a:r>
              <a:rPr lang="en-US" sz="2800" dirty="0" err="1"/>
              <a:t>chroma</a:t>
            </a:r>
            <a:r>
              <a:rPr lang="en-US" sz="2800" dirty="0"/>
              <a:t> bit-depth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45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92802" y="427038"/>
            <a:ext cx="847019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 cap="none">
                <a:solidFill>
                  <a:srgbClr val="F36C21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rgbClr val="F36C2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Introduction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36C2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81000" y="1143000"/>
            <a:ext cx="82296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0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ACT design in SCM-2.0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It was found that the current ACT design is not optimal when the luma and chroma components are coded with different bit-depths.</a:t>
            </a: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Other encoder issues when SCM-2.0 is used for different luma and chroma bit-depths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 hash-based inter search, luma bit-depth is used to derive the CRC value of chroma bit-depth.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 palette-based coding, the threshold used to derive palette table and palette indices are defined by assuming luma and chroma are 8-bit.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470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 txBox="1">
            <a:spLocks/>
          </p:cNvSpPr>
          <p:nvPr/>
        </p:nvSpPr>
        <p:spPr>
          <a:xfrm>
            <a:off x="292802" y="228600"/>
            <a:ext cx="847019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 cap="none">
                <a:solidFill>
                  <a:srgbClr val="F36C21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rgbClr val="F36C2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Proposal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36C2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381000" y="892629"/>
            <a:ext cx="82296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0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Encoder bug fixes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 inter hash, use the chroma bit-depth to calculate the chroma CRC values.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 palette-based coding, use 8-bit distortion to generate the palette table and the palette indices. 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1298416"/>
              </p:ext>
            </p:extLst>
          </p:nvPr>
        </p:nvGraphicFramePr>
        <p:xfrm>
          <a:off x="2819400" y="2645229"/>
          <a:ext cx="3352800" cy="693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Equation" r:id="rId3" imgW="2247900" imgH="457200" progId="Equation.3">
                  <p:embed/>
                </p:oleObj>
              </mc:Choice>
              <mc:Fallback>
                <p:oleObj name="Equation" r:id="rId3" imgW="22479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645229"/>
                        <a:ext cx="3352800" cy="6936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Content Placeholder 2"/>
          <p:cNvSpPr txBox="1">
            <a:spLocks/>
          </p:cNvSpPr>
          <p:nvPr/>
        </p:nvSpPr>
        <p:spPr>
          <a:xfrm>
            <a:off x="381000" y="3407229"/>
            <a:ext cx="82296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0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proposed solution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Align the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luma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and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chroma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bit-depths by left-shift before ACT.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scaled component is converted to its original bit-depth by right-shift after ACT.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5708726"/>
              </p:ext>
            </p:extLst>
          </p:nvPr>
        </p:nvGraphicFramePr>
        <p:xfrm>
          <a:off x="547106" y="4931229"/>
          <a:ext cx="8139694" cy="1164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Visio" r:id="rId5" imgW="8529988" imgH="1212570" progId="Visio.Drawing.11">
                  <p:embed/>
                </p:oleObj>
              </mc:Choice>
              <mc:Fallback>
                <p:oleObj name="Visio" r:id="rId5" imgW="8529988" imgH="121257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106" y="4931229"/>
                        <a:ext cx="8139694" cy="11647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31730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292802" y="381000"/>
            <a:ext cx="847019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 cap="none">
                <a:solidFill>
                  <a:srgbClr val="F36C2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 smtClean="0"/>
              <a:t>Simulation</a:t>
            </a:r>
            <a:endParaRPr lang="en-US" dirty="0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81000" y="1066800"/>
            <a:ext cx="84582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dirty="0" smtClean="0"/>
              <a:t>Three methods are evaluated under the CTC with the modified bit-depths</a:t>
            </a:r>
          </a:p>
          <a:p>
            <a:pPr lvl="1"/>
            <a:r>
              <a:rPr lang="en-US" dirty="0"/>
              <a:t>SCM-2.0 anchor</a:t>
            </a:r>
          </a:p>
          <a:p>
            <a:pPr lvl="1"/>
            <a:r>
              <a:rPr lang="en-US" dirty="0" smtClean="0"/>
              <a:t>SCM-2.0 + </a:t>
            </a:r>
            <a:r>
              <a:rPr lang="en-US" dirty="0"/>
              <a:t>encoder bug fixes</a:t>
            </a:r>
          </a:p>
          <a:p>
            <a:pPr lvl="1"/>
            <a:r>
              <a:rPr lang="en-US" dirty="0" smtClean="0"/>
              <a:t>SCM-2.0 + </a:t>
            </a:r>
            <a:r>
              <a:rPr lang="en-US" dirty="0"/>
              <a:t>encoder bug fixes + </a:t>
            </a:r>
            <a:r>
              <a:rPr lang="en-US" dirty="0" smtClean="0"/>
              <a:t>proposed bit-depth alignment solution</a:t>
            </a:r>
          </a:p>
          <a:p>
            <a:pPr marL="341313" lvl="1" indent="-341313">
              <a:spcBef>
                <a:spcPct val="20000"/>
              </a:spcBef>
              <a:buSzPct val="120000"/>
              <a:buFont typeface="Wingdings" panose="05000000000000000000" pitchFamily="2" charset="2"/>
              <a:buChar char="§"/>
            </a:pPr>
            <a:r>
              <a:rPr lang="en-US" sz="2600" dirty="0"/>
              <a:t>Two </a:t>
            </a:r>
            <a:r>
              <a:rPr lang="en-US" sz="2600" dirty="0" smtClean="0"/>
              <a:t>settings</a:t>
            </a:r>
          </a:p>
          <a:p>
            <a:pPr lvl="1">
              <a:buSzPct val="120000"/>
            </a:pPr>
            <a:r>
              <a:rPr lang="en-US" dirty="0"/>
              <a:t>Setting one: </a:t>
            </a:r>
            <a:r>
              <a:rPr lang="en-CA" i="1" dirty="0" err="1"/>
              <a:t>InterBitDepth</a:t>
            </a:r>
            <a:r>
              <a:rPr lang="en-CA" dirty="0"/>
              <a:t> = 10 and </a:t>
            </a:r>
            <a:r>
              <a:rPr lang="en-CA" i="1" dirty="0" err="1"/>
              <a:t>InterBitDepthC</a:t>
            </a:r>
            <a:r>
              <a:rPr lang="en-CA" dirty="0"/>
              <a:t> = 8</a:t>
            </a:r>
          </a:p>
          <a:p>
            <a:pPr lvl="1">
              <a:buSzPct val="120000"/>
            </a:pPr>
            <a:r>
              <a:rPr lang="en-CA" dirty="0"/>
              <a:t>Setting two: </a:t>
            </a:r>
            <a:r>
              <a:rPr lang="en-CA" i="1" dirty="0" err="1"/>
              <a:t>InterBitDepth</a:t>
            </a:r>
            <a:r>
              <a:rPr lang="en-CA" dirty="0"/>
              <a:t> = 12 and </a:t>
            </a:r>
            <a:r>
              <a:rPr lang="en-CA" i="1" dirty="0" err="1"/>
              <a:t>InterBItDepthC</a:t>
            </a:r>
            <a:r>
              <a:rPr lang="en-CA" dirty="0"/>
              <a:t> = 8</a:t>
            </a:r>
            <a:endParaRPr lang="en-US" dirty="0"/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1447800" y="5105400"/>
            <a:ext cx="6276351" cy="6286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rgbClr val="00AEEF"/>
                </a:solidFill>
              </a:rPr>
              <a:t>Thanks to Qualcomm for the cross-check!</a:t>
            </a:r>
            <a:endParaRPr lang="en-US" dirty="0">
              <a:solidFill>
                <a:srgbClr val="00AE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285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292802" y="274638"/>
            <a:ext cx="847019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 cap="none">
                <a:solidFill>
                  <a:srgbClr val="F36C21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rgbClr val="F36C2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Results of encoder bug fixes (1)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36C2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870370"/>
              </p:ext>
            </p:extLst>
          </p:nvPr>
        </p:nvGraphicFramePr>
        <p:xfrm>
          <a:off x="381000" y="2895600"/>
          <a:ext cx="4203700" cy="332232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433990"/>
              </p:ext>
            </p:extLst>
          </p:nvPr>
        </p:nvGraphicFramePr>
        <p:xfrm>
          <a:off x="4584700" y="2895600"/>
          <a:ext cx="2019300" cy="332232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029918"/>
              </p:ext>
            </p:extLst>
          </p:nvPr>
        </p:nvGraphicFramePr>
        <p:xfrm>
          <a:off x="6604000" y="2895600"/>
          <a:ext cx="2019300" cy="332232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Content Placeholder 2"/>
          <p:cNvSpPr txBox="1">
            <a:spLocks/>
          </p:cNvSpPr>
          <p:nvPr/>
        </p:nvSpPr>
        <p:spPr>
          <a:xfrm>
            <a:off x="304800" y="914400"/>
            <a:ext cx="84582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Testing configuration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Anchor: SCM-2.0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Tested: SCM-2.0 +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encoder bug fixes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Setting one: </a:t>
            </a:r>
            <a:r>
              <a:rPr kumimoji="0" lang="en-CA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InterBitDepth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= 10 and </a:t>
            </a:r>
            <a:r>
              <a:rPr kumimoji="0" lang="en-CA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InterBitDepthC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= 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8</a:t>
            </a:r>
            <a:endParaRPr kumimoji="0" lang="en-CA" sz="24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CA" sz="26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Coding </a:t>
            </a:r>
            <a:r>
              <a:rPr kumimoji="0" lang="en-CA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performance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RGB coding: BD-rate savings 1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.6%, 0.1% and 0.8% for AI, RA and LB.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YUV coding: BD-rate savings 1.6%, 0.4% and 0.4% for AI, RA and LB.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endParaRPr kumimoji="0" lang="en-CA" sz="26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041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292802" y="274638"/>
            <a:ext cx="847019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 cap="none">
                <a:solidFill>
                  <a:srgbClr val="F36C21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rgbClr val="F36C2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Results of encoder bug fixes (2)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36C2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04800" y="914400"/>
            <a:ext cx="8458200" cy="1981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Testing configuration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Anchor: SCM-2.0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Tested: SCM-2.0 +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encoder bug fixes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Setting two: </a:t>
            </a:r>
            <a:r>
              <a:rPr kumimoji="0" lang="en-CA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InterBitDepth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= 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12 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 </a:t>
            </a:r>
            <a:r>
              <a:rPr kumimoji="0" lang="en-CA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InterBitDepthC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= 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8</a:t>
            </a:r>
            <a:endParaRPr kumimoji="0" lang="en-CA" sz="24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CA" sz="26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Coding </a:t>
            </a:r>
            <a:r>
              <a:rPr kumimoji="0" lang="en-CA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performance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RGB coding: BD-rate savings 5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.6%, 4.8% and 2.5% for AI, RA and LB.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YUV coding: BD-rate savings 3.4%, 2.4% and 1.9% for AI, RA and LB.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endParaRPr kumimoji="0" lang="en-CA" sz="26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183549"/>
              </p:ext>
            </p:extLst>
          </p:nvPr>
        </p:nvGraphicFramePr>
        <p:xfrm>
          <a:off x="587828" y="2895600"/>
          <a:ext cx="4203700" cy="332232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511310"/>
              </p:ext>
            </p:extLst>
          </p:nvPr>
        </p:nvGraphicFramePr>
        <p:xfrm>
          <a:off x="4789394" y="2895600"/>
          <a:ext cx="2019300" cy="332232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545883"/>
              </p:ext>
            </p:extLst>
          </p:nvPr>
        </p:nvGraphicFramePr>
        <p:xfrm>
          <a:off x="6814456" y="2895600"/>
          <a:ext cx="2019300" cy="332232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8065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292802" y="274638"/>
            <a:ext cx="847019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 cap="none">
                <a:solidFill>
                  <a:srgbClr val="F36C21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rgbClr val="F36C2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Results of bit-depth alignment (1)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36C2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04800" y="762000"/>
            <a:ext cx="8458200" cy="2057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Testing configuration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Anchor: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SCM-2.0 + encoder bug fixes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Tested: SCM-2.0 +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encoder bug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fixes + bit-depth alignment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Setting one: </a:t>
            </a:r>
            <a:r>
              <a:rPr kumimoji="0" lang="en-CA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InterBitDepth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= 10 and </a:t>
            </a:r>
            <a:r>
              <a:rPr kumimoji="0" lang="en-CA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InterBitDepthC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= 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8</a:t>
            </a:r>
            <a:endParaRPr kumimoji="0" lang="en-CA" sz="24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CA" sz="26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Coding </a:t>
            </a:r>
            <a:r>
              <a:rPr kumimoji="0" lang="en-CA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performance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RGB coding: BD-rate savings 15.4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%, 20.1% and 23.6% for AI, RA and LB.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YUV coding: BD-rate savings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0.1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%, 0.3% and 0.3%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for AI, RA and LB.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Fully restore the coding gain of ACT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endParaRPr kumimoji="0" lang="en-CA" sz="26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932211"/>
              </p:ext>
            </p:extLst>
          </p:nvPr>
        </p:nvGraphicFramePr>
        <p:xfrm>
          <a:off x="533400" y="2895600"/>
          <a:ext cx="4203700" cy="332232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-19.5%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285105"/>
              </p:ext>
            </p:extLst>
          </p:nvPr>
        </p:nvGraphicFramePr>
        <p:xfrm>
          <a:off x="4740728" y="2895600"/>
          <a:ext cx="2019300" cy="332232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-27.3%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-28.6%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269030"/>
              </p:ext>
            </p:extLst>
          </p:nvPr>
        </p:nvGraphicFramePr>
        <p:xfrm>
          <a:off x="6760028" y="2895602"/>
          <a:ext cx="2019300" cy="332232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-27.6%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-19.2%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-34.2%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-32.5%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-36.1%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-28.5%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38318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292802" y="274638"/>
            <a:ext cx="847019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 cap="none">
                <a:solidFill>
                  <a:srgbClr val="F36C21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rgbClr val="F36C2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Results of bit-depth alignment (2)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36C2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04800" y="914400"/>
            <a:ext cx="8458200" cy="2057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Testing configuration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Anchor: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SCM-2.0 + encoder bug fixes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Tested: SCM-2.0 +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encoder bug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fixes + bit-depth alignment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Setting two: </a:t>
            </a:r>
            <a:r>
              <a:rPr kumimoji="0" lang="en-CA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InterBitDepth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= 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12 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 </a:t>
            </a:r>
            <a:r>
              <a:rPr kumimoji="0" lang="en-CA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InterBitDepthC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= 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8</a:t>
            </a:r>
            <a:endParaRPr kumimoji="0" lang="en-CA" sz="24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CA" sz="26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Coding </a:t>
            </a:r>
            <a:r>
              <a:rPr kumimoji="0" lang="en-CA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performance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RGB coding: BD-rate savings 15.4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%, 20.1% and 23.6% for AI, RA and LB.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YUV coding: BD-rate savings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0.1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%, 0.3% and 0.3%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for AI, RA and LB.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Fully restore the coding gain of ACT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endParaRPr kumimoji="0" lang="en-CA" sz="26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264385"/>
              </p:ext>
            </p:extLst>
          </p:nvPr>
        </p:nvGraphicFramePr>
        <p:xfrm>
          <a:off x="500742" y="3002276"/>
          <a:ext cx="4203700" cy="332232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-26.5%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-19.9%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-25.8%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726782"/>
              </p:ext>
            </p:extLst>
          </p:nvPr>
        </p:nvGraphicFramePr>
        <p:xfrm>
          <a:off x="4718956" y="3002276"/>
          <a:ext cx="2019300" cy="332232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-32.0%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-25.3%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-25.7%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-31.1%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-25.8%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-43.1%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-36.5%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-35.4%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-38.5%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-29.4%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-44.1%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-39.9%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-46.2%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937069"/>
              </p:ext>
            </p:extLst>
          </p:nvPr>
        </p:nvGraphicFramePr>
        <p:xfrm>
          <a:off x="6743698" y="3002280"/>
          <a:ext cx="2019300" cy="332232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-32.4%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-51.7%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-44.0%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-42.5%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-45.2%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-32.5%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-32.6%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-56.0%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6027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92802" y="274638"/>
            <a:ext cx="847019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 cap="none">
                <a:solidFill>
                  <a:srgbClr val="F36C21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rgbClr val="F36C2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Closing Remarks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36C2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81000" y="990600"/>
            <a:ext cx="82296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0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Two encoder bug fixes</a:t>
            </a:r>
          </a:p>
          <a:p>
            <a:pPr marL="573088" marR="0" lvl="1" indent="-231775" algn="l" defTabSz="457200" rtl="0" eaLnBrk="1" fontAlgn="auto" latinLnBrk="0" hangingPunct="1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 inter hash, use the chroma bit-depth to calculate the chroma CRC values.</a:t>
            </a:r>
          </a:p>
          <a:p>
            <a:pPr marL="573088" marR="0" lvl="1" indent="-231775" algn="l" defTabSz="457200" rtl="0" eaLnBrk="1" fontAlgn="auto" latinLnBrk="0" hangingPunct="1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 palette-based coding, use 8-bit distortion to generate the palette table and the palette indices.</a:t>
            </a:r>
          </a:p>
          <a:p>
            <a:pPr marL="341313" marR="0" lvl="0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bit-depth alignment is proposed to improve the ACT performance with different luma and chroma bit-depths.</a:t>
            </a:r>
          </a:p>
          <a:p>
            <a:pPr marL="341313" marR="0" lvl="0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Significant coding performance gains are observed.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2484789"/>
      </p:ext>
    </p:extLst>
  </p:cSld>
  <p:clrMapOvr>
    <a:masterClrMapping/>
  </p:clrMapOvr>
</p:sld>
</file>

<file path=ppt/theme/theme1.xml><?xml version="1.0" encoding="utf-8"?>
<a:theme xmlns:a="http://schemas.openxmlformats.org/drawingml/2006/main" name="JCTVC-S0179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0E333374D4DDF4B90D2A8BD915445AF" ma:contentTypeVersion="0" ma:contentTypeDescription="Create a new document." ma:contentTypeScope="" ma:versionID="5be0aacc26e4f2e7bb12d7786bbf13f3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D42BF2FB-6CFC-49E3-A7E3-C9E70EF6C5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A4F700A4-2223-4FFA-AAED-47F4B2F3977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857C4A8-5CF4-4A93-8223-C26E8B1F1AEC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JCTVC-S0179</Template>
  <TotalTime>19</TotalTime>
  <Words>2277</Words>
  <Application>Microsoft Office PowerPoint</Application>
  <PresentationFormat>On-screen Show (4:3)</PresentationFormat>
  <Paragraphs>626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JCTVC-S0179</vt:lpstr>
      <vt:lpstr>Equation</vt:lpstr>
      <vt:lpstr>Visio</vt:lpstr>
      <vt:lpstr>JCTVC-S0180 Adaptive color transform for different luma and chroma bit-depth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JCTVC-S0180 On inter-component de-correlation for screen content coding</dc:title>
  <dc:creator>Xiu, Xiaoyu</dc:creator>
  <cp:lastModifiedBy>Xiu, Xiaoyu</cp:lastModifiedBy>
  <cp:revision>4</cp:revision>
  <dcterms:created xsi:type="dcterms:W3CDTF">2014-10-16T07:41:23Z</dcterms:created>
  <dcterms:modified xsi:type="dcterms:W3CDTF">2014-10-16T08:12:15Z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0x010100A0E333374D4DDF4B90D2A8BD915445AF</vt:lpwstr>
  </property>
</Properties>
</file>