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rawings/drawing3.xml" ContentType="application/vnd.openxmlformats-officedocument.drawingml.chartshapes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65" r:id="rId5"/>
    <p:sldId id="260" r:id="rId6"/>
    <p:sldId id="270" r:id="rId7"/>
    <p:sldId id="269" r:id="rId8"/>
    <p:sldId id="266" r:id="rId9"/>
    <p:sldId id="267" r:id="rId10"/>
    <p:sldId id="268" r:id="rId11"/>
    <p:sldId id="263" r:id="rId12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456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Rick\Downloads\StrasbourgMeeting\JCTVC-S0151-non-CE6-2DIndexMap\JCTVC-S0151\S0151-2DIndexMap_Performance_Summary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Rick\Downloads\StrasbourgMeeting\JCTVC-S0151-non-CE6-2DIndexMap\JCTVC-S0151\S0151-2DIndexMap_Performance_Summary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Rick\Downloads\StrasbourgMeeting\JCTVC-S0151-non-CE6-2DIndexMap\JCTVC-S0151\S0151-2DIndexMap_Performance_Summary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oleObject" Target="file:///C:\Users\Rick\Downloads\StrasbourgMeeting\JCTVC-S0151-non-CE6-2DIndexMap\JCTVC-S0151\S0151-2DIndexMap_Performance_Summar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9.8804039325593035E-2"/>
          <c:y val="3.8417023131624144E-2"/>
          <c:w val="0.89178468793095722"/>
          <c:h val="0.72933193471923252"/>
        </c:manualLayout>
      </c:layout>
      <c:barChart>
        <c:barDir val="col"/>
        <c:grouping val="clustered"/>
        <c:ser>
          <c:idx val="0"/>
          <c:order val="0"/>
          <c:tx>
            <c:v>RGB</c:v>
          </c:tx>
          <c:cat>
            <c:strRef>
              <c:f>(lossy!$C$1,lossy!$H$1,lossy!$M$1,lossy!$R$1,lossy!$W$1,lossy!$AB$1,lossy!$AG$1)</c:f>
              <c:strCache>
                <c:ptCount val="7"/>
                <c:pt idx="0">
                  <c:v>1x4-IBC+1x4-2D</c:v>
                </c:pt>
                <c:pt idx="1">
                  <c:v>2x4-IBC</c:v>
                </c:pt>
                <c:pt idx="2">
                  <c:v>2x4-IBC+2x4-2D</c:v>
                </c:pt>
                <c:pt idx="3">
                  <c:v>3x5-IBC</c:v>
                </c:pt>
                <c:pt idx="4">
                  <c:v>3x5-IBC+3x5-2D</c:v>
                </c:pt>
                <c:pt idx="5">
                  <c:v>FF-IBC</c:v>
                </c:pt>
                <c:pt idx="6">
                  <c:v>FF-IBC + 1x4-2D</c:v>
                </c:pt>
              </c:strCache>
            </c:strRef>
          </c:cat>
          <c:val>
            <c:numRef>
              <c:f>(lossy!$E$4,lossy!$J$4,lossy!$O$4,lossy!$T$4,lossy!$Y$4,lossy!$AD$4,lossy!$AI$4)</c:f>
              <c:numCache>
                <c:formatCode>0.0%</c:formatCode>
                <c:ptCount val="7"/>
                <c:pt idx="0">
                  <c:v>-3.0464989342727445E-2</c:v>
                </c:pt>
                <c:pt idx="1">
                  <c:v>-8.9519887022450978E-2</c:v>
                </c:pt>
                <c:pt idx="2">
                  <c:v>-0.11785051389294514</c:v>
                </c:pt>
                <c:pt idx="3">
                  <c:v>-0.11992566743298842</c:v>
                </c:pt>
                <c:pt idx="4">
                  <c:v>-0.14697586574771518</c:v>
                </c:pt>
                <c:pt idx="5">
                  <c:v>-0.14586501626230874</c:v>
                </c:pt>
                <c:pt idx="6">
                  <c:v>-0.15843416866027024</c:v>
                </c:pt>
              </c:numCache>
            </c:numRef>
          </c:val>
        </c:ser>
        <c:ser>
          <c:idx val="1"/>
          <c:order val="1"/>
          <c:tx>
            <c:v>YUV</c:v>
          </c:tx>
          <c:cat>
            <c:strRef>
              <c:f>(lossy!$C$1,lossy!$H$1,lossy!$M$1,lossy!$R$1,lossy!$W$1,lossy!$AB$1,lossy!$AG$1)</c:f>
              <c:strCache>
                <c:ptCount val="7"/>
                <c:pt idx="0">
                  <c:v>1x4-IBC+1x4-2D</c:v>
                </c:pt>
                <c:pt idx="1">
                  <c:v>2x4-IBC</c:v>
                </c:pt>
                <c:pt idx="2">
                  <c:v>2x4-IBC+2x4-2D</c:v>
                </c:pt>
                <c:pt idx="3">
                  <c:v>3x5-IBC</c:v>
                </c:pt>
                <c:pt idx="4">
                  <c:v>3x5-IBC+3x5-2D</c:v>
                </c:pt>
                <c:pt idx="5">
                  <c:v>FF-IBC</c:v>
                </c:pt>
                <c:pt idx="6">
                  <c:v>FF-IBC + 1x4-2D</c:v>
                </c:pt>
              </c:strCache>
            </c:strRef>
          </c:cat>
          <c:val>
            <c:numRef>
              <c:f>(lossy!$E$10,lossy!$J$10,lossy!$O$10,lossy!$T$10,lossy!$Y$10,lossy!$AD$10,lossy!$AI$10)</c:f>
              <c:numCache>
                <c:formatCode>0.0%</c:formatCode>
                <c:ptCount val="7"/>
                <c:pt idx="0">
                  <c:v>-2.3529409475259201E-2</c:v>
                </c:pt>
                <c:pt idx="1">
                  <c:v>-9.7096054385728367E-2</c:v>
                </c:pt>
                <c:pt idx="2">
                  <c:v>-0.1179933610757791</c:v>
                </c:pt>
                <c:pt idx="3">
                  <c:v>-0.13012973686971213</c:v>
                </c:pt>
                <c:pt idx="4">
                  <c:v>-0.14933312203186389</c:v>
                </c:pt>
                <c:pt idx="5">
                  <c:v>-0.15614747689933439</c:v>
                </c:pt>
                <c:pt idx="6">
                  <c:v>-0.16542446926495341</c:v>
                </c:pt>
              </c:numCache>
            </c:numRef>
          </c:val>
        </c:ser>
        <c:axId val="53540736"/>
        <c:axId val="53542272"/>
      </c:barChart>
      <c:catAx>
        <c:axId val="53540736"/>
        <c:scaling>
          <c:orientation val="minMax"/>
        </c:scaling>
        <c:axPos val="t"/>
        <c:tickLblPos val="high"/>
        <c:txPr>
          <a:bodyPr/>
          <a:lstStyle/>
          <a:p>
            <a:pPr>
              <a:defRPr sz="1200"/>
            </a:pPr>
            <a:endParaRPr lang="en-US"/>
          </a:p>
        </c:txPr>
        <c:crossAx val="53542272"/>
        <c:crosses val="autoZero"/>
        <c:auto val="1"/>
        <c:lblAlgn val="ctr"/>
        <c:lblOffset val="100"/>
      </c:catAx>
      <c:valAx>
        <c:axId val="53542272"/>
        <c:scaling>
          <c:orientation val="maxMin"/>
        </c:scaling>
        <c:axPos val="l"/>
        <c:majorGridlines/>
        <c:numFmt formatCode="0.0%" sourceLinked="1"/>
        <c:tickLblPos val="low"/>
        <c:txPr>
          <a:bodyPr/>
          <a:lstStyle/>
          <a:p>
            <a:pPr>
              <a:defRPr sz="1200"/>
            </a:pPr>
            <a:endParaRPr lang="en-US"/>
          </a:p>
        </c:txPr>
        <c:crossAx val="535407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5895030917745506"/>
          <c:y val="8.1027981363921225E-2"/>
          <c:w val="0.1969818942123763"/>
          <c:h val="0.12514126910606771"/>
        </c:manualLayout>
      </c:layout>
      <c:txPr>
        <a:bodyPr/>
        <a:lstStyle/>
        <a:p>
          <a:pPr>
            <a:defRPr sz="1400"/>
          </a:pPr>
          <a:endParaRPr lang="en-US"/>
        </a:p>
      </c:txPr>
    </c:legend>
    <c:plotVisOnly val="1"/>
  </c:chart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0.15845275590551181"/>
          <c:y val="3.8416933265650641E-2"/>
          <c:w val="0.89178468793095667"/>
          <c:h val="0.72933193471923252"/>
        </c:manualLayout>
      </c:layout>
      <c:barChart>
        <c:barDir val="col"/>
        <c:grouping val="clustered"/>
        <c:ser>
          <c:idx val="0"/>
          <c:order val="0"/>
          <c:tx>
            <c:v>RGB</c:v>
          </c:tx>
          <c:cat>
            <c:strRef>
              <c:f>(lossy!$C$1,lossy!$H$1,lossy!$M$1,lossy!$R$1,lossy!$W$1,lossy!$AB$1,lossy!$AG$1)</c:f>
              <c:strCache>
                <c:ptCount val="7"/>
                <c:pt idx="0">
                  <c:v>1x4-IBC+1x4-2D</c:v>
                </c:pt>
                <c:pt idx="1">
                  <c:v>2x4-IBC</c:v>
                </c:pt>
                <c:pt idx="2">
                  <c:v>2x4-IBC+2x4-2D</c:v>
                </c:pt>
                <c:pt idx="3">
                  <c:v>3x5-IBC</c:v>
                </c:pt>
                <c:pt idx="4">
                  <c:v>3x5-IBC+3x5-2D</c:v>
                </c:pt>
                <c:pt idx="5">
                  <c:v>FF-IBC</c:v>
                </c:pt>
                <c:pt idx="6">
                  <c:v>FF-IBC + 1x4-2D</c:v>
                </c:pt>
              </c:strCache>
            </c:strRef>
          </c:cat>
          <c:val>
            <c:numRef>
              <c:f>(lossy!$E$38,lossy!$J$38,lossy!$O$38,lossy!$T$38,lossy!$Y$38,lossy!$AD$38,lossy!$AI$38)</c:f>
              <c:numCache>
                <c:formatCode>0.0%</c:formatCode>
                <c:ptCount val="7"/>
                <c:pt idx="0">
                  <c:v>-1.3106308751913348E-2</c:v>
                </c:pt>
                <c:pt idx="1">
                  <c:v>-2.5307200145762886E-2</c:v>
                </c:pt>
                <c:pt idx="2">
                  <c:v>-4.8562154299918246E-2</c:v>
                </c:pt>
                <c:pt idx="3">
                  <c:v>-3.5581333856513575E-2</c:v>
                </c:pt>
                <c:pt idx="4">
                  <c:v>-6.4742633256306387E-2</c:v>
                </c:pt>
                <c:pt idx="5">
                  <c:v>-4.7071383293445027E-2</c:v>
                </c:pt>
                <c:pt idx="6">
                  <c:v>-5.7282179129992374E-2</c:v>
                </c:pt>
              </c:numCache>
            </c:numRef>
          </c:val>
        </c:ser>
        <c:ser>
          <c:idx val="1"/>
          <c:order val="1"/>
          <c:tx>
            <c:v>YUV</c:v>
          </c:tx>
          <c:cat>
            <c:strRef>
              <c:f>(lossy!$C$1,lossy!$H$1,lossy!$M$1,lossy!$R$1,lossy!$W$1,lossy!$AB$1,lossy!$AG$1)</c:f>
              <c:strCache>
                <c:ptCount val="7"/>
                <c:pt idx="0">
                  <c:v>1x4-IBC+1x4-2D</c:v>
                </c:pt>
                <c:pt idx="1">
                  <c:v>2x4-IBC</c:v>
                </c:pt>
                <c:pt idx="2">
                  <c:v>2x4-IBC+2x4-2D</c:v>
                </c:pt>
                <c:pt idx="3">
                  <c:v>3x5-IBC</c:v>
                </c:pt>
                <c:pt idx="4">
                  <c:v>3x5-IBC+3x5-2D</c:v>
                </c:pt>
                <c:pt idx="5">
                  <c:v>FF-IBC</c:v>
                </c:pt>
                <c:pt idx="6">
                  <c:v>FF-IBC + 1x4-2D</c:v>
                </c:pt>
              </c:strCache>
            </c:strRef>
          </c:cat>
          <c:val>
            <c:numRef>
              <c:f>(lossy!$E$44,lossy!$J$44,lossy!$O$44,lossy!$T$44,lossy!$Y$44,lossy!$AD$44,lossy!$AI$44)</c:f>
              <c:numCache>
                <c:formatCode>0.0%</c:formatCode>
                <c:ptCount val="7"/>
                <c:pt idx="0">
                  <c:v>-1.1293423902047364E-2</c:v>
                </c:pt>
                <c:pt idx="1">
                  <c:v>-2.2455272233395277E-2</c:v>
                </c:pt>
                <c:pt idx="2">
                  <c:v>-4.4974772350950577E-2</c:v>
                </c:pt>
                <c:pt idx="3">
                  <c:v>-3.3044797491291439E-2</c:v>
                </c:pt>
                <c:pt idx="4">
                  <c:v>-6.0275742760244382E-2</c:v>
                </c:pt>
                <c:pt idx="5">
                  <c:v>-4.5291653891272099E-2</c:v>
                </c:pt>
                <c:pt idx="6">
                  <c:v>-5.305059717482833E-2</c:v>
                </c:pt>
              </c:numCache>
            </c:numRef>
          </c:val>
        </c:ser>
        <c:axId val="54152576"/>
        <c:axId val="54158464"/>
      </c:barChart>
      <c:catAx>
        <c:axId val="54152576"/>
        <c:scaling>
          <c:orientation val="minMax"/>
        </c:scaling>
        <c:axPos val="t"/>
        <c:tickLblPos val="high"/>
        <c:txPr>
          <a:bodyPr/>
          <a:lstStyle/>
          <a:p>
            <a:pPr>
              <a:defRPr sz="1200"/>
            </a:pPr>
            <a:endParaRPr lang="en-US"/>
          </a:p>
        </c:txPr>
        <c:crossAx val="54158464"/>
        <c:crosses val="autoZero"/>
        <c:auto val="1"/>
        <c:lblAlgn val="ctr"/>
        <c:lblOffset val="100"/>
      </c:catAx>
      <c:valAx>
        <c:axId val="54158464"/>
        <c:scaling>
          <c:orientation val="maxMin"/>
        </c:scaling>
        <c:axPos val="l"/>
        <c:majorGridlines/>
        <c:numFmt formatCode="0.0%" sourceLinked="1"/>
        <c:tickLblPos val="low"/>
        <c:txPr>
          <a:bodyPr/>
          <a:lstStyle/>
          <a:p>
            <a:pPr>
              <a:defRPr sz="1200"/>
            </a:pPr>
            <a:endParaRPr lang="en-US"/>
          </a:p>
        </c:txPr>
        <c:crossAx val="5415257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589503091774552"/>
          <c:y val="8.1027981363921212E-2"/>
          <c:w val="0.19698189421237627"/>
          <c:h val="0.12514126910606771"/>
        </c:manualLayout>
      </c:layout>
      <c:txPr>
        <a:bodyPr/>
        <a:lstStyle/>
        <a:p>
          <a:pPr>
            <a:defRPr sz="1400"/>
          </a:pPr>
          <a:endParaRPr lang="en-US"/>
        </a:p>
      </c:txPr>
    </c:legend>
    <c:plotVisOnly val="1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plotArea>
      <c:layout>
        <c:manualLayout>
          <c:layoutTarget val="inner"/>
          <c:xMode val="edge"/>
          <c:yMode val="edge"/>
          <c:x val="9.8804039325593035E-2"/>
          <c:y val="3.8417023131624116E-2"/>
          <c:w val="0.89178468793095689"/>
          <c:h val="0.72933193471923252"/>
        </c:manualLayout>
      </c:layout>
      <c:barChart>
        <c:barDir val="col"/>
        <c:grouping val="clustered"/>
        <c:ser>
          <c:idx val="0"/>
          <c:order val="0"/>
          <c:tx>
            <c:v>RGB</c:v>
          </c:tx>
          <c:cat>
            <c:strRef>
              <c:f>(lossy!$C$1,lossy!$H$1,lossy!$M$1,lossy!$R$1,lossy!$W$1,lossy!$AB$1,lossy!$AG$1)</c:f>
              <c:strCache>
                <c:ptCount val="7"/>
                <c:pt idx="0">
                  <c:v>1x4-IBC+1x4-2D</c:v>
                </c:pt>
                <c:pt idx="1">
                  <c:v>2x4-IBC</c:v>
                </c:pt>
                <c:pt idx="2">
                  <c:v>2x4-IBC+2x4-2D</c:v>
                </c:pt>
                <c:pt idx="3">
                  <c:v>3x5-IBC</c:v>
                </c:pt>
                <c:pt idx="4">
                  <c:v>3x5-IBC+3x5-2D</c:v>
                </c:pt>
                <c:pt idx="5">
                  <c:v>FF-IBC</c:v>
                </c:pt>
                <c:pt idx="6">
                  <c:v>FF-IBC + 1x4-2D</c:v>
                </c:pt>
              </c:strCache>
            </c:strRef>
          </c:cat>
          <c:val>
            <c:numRef>
              <c:f>(lossy!$E$40,lossy!$J$40,lossy!$O$40,lossy!$T$40,lossy!$Y$40,lossy!$AD$40,lossy!$AI$40)</c:f>
              <c:numCache>
                <c:formatCode>0.0%</c:formatCode>
                <c:ptCount val="7"/>
                <c:pt idx="0">
                  <c:v>-3.7557607499829932E-3</c:v>
                </c:pt>
                <c:pt idx="1">
                  <c:v>-1.8667003509514921E-2</c:v>
                </c:pt>
                <c:pt idx="2">
                  <c:v>-2.2790318654810095E-2</c:v>
                </c:pt>
                <c:pt idx="3">
                  <c:v>-2.4975025221724151E-2</c:v>
                </c:pt>
                <c:pt idx="4">
                  <c:v>-3.0793612013033669E-2</c:v>
                </c:pt>
                <c:pt idx="5">
                  <c:v>-3.4443436706012742E-2</c:v>
                </c:pt>
                <c:pt idx="6">
                  <c:v>-3.7781270478554389E-2</c:v>
                </c:pt>
              </c:numCache>
            </c:numRef>
          </c:val>
        </c:ser>
        <c:ser>
          <c:idx val="1"/>
          <c:order val="1"/>
          <c:tx>
            <c:v>YUV</c:v>
          </c:tx>
          <c:cat>
            <c:strRef>
              <c:f>(lossy!$C$1,lossy!$H$1,lossy!$M$1,lossy!$R$1,lossy!$W$1,lossy!$AB$1,lossy!$AG$1)</c:f>
              <c:strCache>
                <c:ptCount val="7"/>
                <c:pt idx="0">
                  <c:v>1x4-IBC+1x4-2D</c:v>
                </c:pt>
                <c:pt idx="1">
                  <c:v>2x4-IBC</c:v>
                </c:pt>
                <c:pt idx="2">
                  <c:v>2x4-IBC+2x4-2D</c:v>
                </c:pt>
                <c:pt idx="3">
                  <c:v>3x5-IBC</c:v>
                </c:pt>
                <c:pt idx="4">
                  <c:v>3x5-IBC+3x5-2D</c:v>
                </c:pt>
                <c:pt idx="5">
                  <c:v>FF-IBC</c:v>
                </c:pt>
                <c:pt idx="6">
                  <c:v>FF-IBC + 1x4-2D</c:v>
                </c:pt>
              </c:strCache>
            </c:strRef>
          </c:cat>
          <c:val>
            <c:numRef>
              <c:f>(lossy!$E$46,lossy!$J$46,lossy!$O$46,lossy!$T$46,lossy!$Y$46,lossy!$AD$46,lossy!$AI$46)</c:f>
              <c:numCache>
                <c:formatCode>0.0%</c:formatCode>
                <c:ptCount val="7"/>
                <c:pt idx="0">
                  <c:v>-5.7576755529898938E-3</c:v>
                </c:pt>
                <c:pt idx="1">
                  <c:v>-2.3717575960061243E-2</c:v>
                </c:pt>
                <c:pt idx="2">
                  <c:v>-2.8018981770677048E-2</c:v>
                </c:pt>
                <c:pt idx="3">
                  <c:v>-2.9411663231862197E-2</c:v>
                </c:pt>
                <c:pt idx="4">
                  <c:v>-3.6019157134756258E-2</c:v>
                </c:pt>
                <c:pt idx="5">
                  <c:v>-4.0301996965762234E-2</c:v>
                </c:pt>
                <c:pt idx="6">
                  <c:v>-4.7396619387641781E-2</c:v>
                </c:pt>
              </c:numCache>
            </c:numRef>
          </c:val>
        </c:ser>
        <c:axId val="57689984"/>
        <c:axId val="57691520"/>
      </c:barChart>
      <c:catAx>
        <c:axId val="57689984"/>
        <c:scaling>
          <c:orientation val="minMax"/>
        </c:scaling>
        <c:axPos val="t"/>
        <c:tickLblPos val="high"/>
        <c:txPr>
          <a:bodyPr/>
          <a:lstStyle/>
          <a:p>
            <a:pPr>
              <a:defRPr sz="1200"/>
            </a:pPr>
            <a:endParaRPr lang="en-US"/>
          </a:p>
        </c:txPr>
        <c:crossAx val="57691520"/>
        <c:crosses val="autoZero"/>
        <c:auto val="1"/>
        <c:lblAlgn val="ctr"/>
        <c:lblOffset val="100"/>
      </c:catAx>
      <c:valAx>
        <c:axId val="57691520"/>
        <c:scaling>
          <c:orientation val="maxMin"/>
        </c:scaling>
        <c:axPos val="l"/>
        <c:majorGridlines/>
        <c:numFmt formatCode="0.0%" sourceLinked="1"/>
        <c:tickLblPos val="low"/>
        <c:txPr>
          <a:bodyPr/>
          <a:lstStyle/>
          <a:p>
            <a:pPr>
              <a:defRPr sz="1200"/>
            </a:pPr>
            <a:endParaRPr lang="en-US"/>
          </a:p>
        </c:txPr>
        <c:crossAx val="57689984"/>
        <c:crosses val="autoZero"/>
        <c:crossBetween val="between"/>
        <c:majorUnit val="1.0000000000000005E-2"/>
      </c:valAx>
    </c:plotArea>
    <c:legend>
      <c:legendPos val="r"/>
      <c:layout>
        <c:manualLayout>
          <c:xMode val="edge"/>
          <c:yMode val="edge"/>
          <c:x val="0.15895030917745506"/>
          <c:y val="8.1027981363921212E-2"/>
          <c:w val="0.19698189421237622"/>
          <c:h val="0.12514126910606771"/>
        </c:manualLayout>
      </c:layout>
      <c:txPr>
        <a:bodyPr/>
        <a:lstStyle/>
        <a:p>
          <a:pPr>
            <a:defRPr sz="1400"/>
          </a:pPr>
          <a:endParaRPr lang="en-US"/>
        </a:p>
      </c:txPr>
    </c:legend>
    <c:plotVisOnly val="1"/>
  </c:chart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chart>
    <c:plotArea>
      <c:layout>
        <c:manualLayout>
          <c:layoutTarget val="inner"/>
          <c:xMode val="edge"/>
          <c:yMode val="edge"/>
          <c:x val="9.880403932559309E-2"/>
          <c:y val="3.8417023131624116E-2"/>
          <c:w val="0.89178468793095667"/>
          <c:h val="0.72933193471923252"/>
        </c:manualLayout>
      </c:layout>
      <c:barChart>
        <c:barDir val="col"/>
        <c:grouping val="clustered"/>
        <c:ser>
          <c:idx val="0"/>
          <c:order val="0"/>
          <c:tx>
            <c:v>RGB</c:v>
          </c:tx>
          <c:cat>
            <c:strRef>
              <c:f>(lossy!$C$1,lossy!$H$1,lossy!$M$1,lossy!$R$1,lossy!$W$1,lossy!$AB$1,lossy!$AG$1)</c:f>
              <c:strCache>
                <c:ptCount val="7"/>
                <c:pt idx="0">
                  <c:v>1x4-IBC+1x4-2D</c:v>
                </c:pt>
                <c:pt idx="1">
                  <c:v>2x4-IBC</c:v>
                </c:pt>
                <c:pt idx="2">
                  <c:v>2x4-IBC+2x4-2D</c:v>
                </c:pt>
                <c:pt idx="3">
                  <c:v>3x5-IBC</c:v>
                </c:pt>
                <c:pt idx="4">
                  <c:v>3x5-IBC+3x5-2D</c:v>
                </c:pt>
                <c:pt idx="5">
                  <c:v>FF-IBC</c:v>
                </c:pt>
                <c:pt idx="6">
                  <c:v>FF-IBC + 1x4-2D</c:v>
                </c:pt>
              </c:strCache>
            </c:strRef>
          </c:cat>
          <c:val>
            <c:numRef>
              <c:f>(lossy!$E$6,lossy!$J$6,lossy!$O$6,lossy!$T$6,lossy!$Y$6,lossy!$AD$6,lossy!$AI$6)</c:f>
              <c:numCache>
                <c:formatCode>0.0%</c:formatCode>
                <c:ptCount val="7"/>
                <c:pt idx="0">
                  <c:v>-3.4868345654033312E-3</c:v>
                </c:pt>
                <c:pt idx="1">
                  <c:v>-5.7975530916718095E-2</c:v>
                </c:pt>
                <c:pt idx="2">
                  <c:v>-6.4671266923384221E-2</c:v>
                </c:pt>
                <c:pt idx="3">
                  <c:v>-9.0492393017456707E-2</c:v>
                </c:pt>
                <c:pt idx="4">
                  <c:v>-9.6572335698409048E-2</c:v>
                </c:pt>
                <c:pt idx="5">
                  <c:v>-0.12145693719194928</c:v>
                </c:pt>
                <c:pt idx="6">
                  <c:v>-0.12585217665046838</c:v>
                </c:pt>
              </c:numCache>
            </c:numRef>
          </c:val>
        </c:ser>
        <c:ser>
          <c:idx val="1"/>
          <c:order val="1"/>
          <c:tx>
            <c:v>YUV</c:v>
          </c:tx>
          <c:cat>
            <c:strRef>
              <c:f>(lossy!$C$1,lossy!$H$1,lossy!$M$1,lossy!$R$1,lossy!$W$1,lossy!$AB$1,lossy!$AG$1)</c:f>
              <c:strCache>
                <c:ptCount val="7"/>
                <c:pt idx="0">
                  <c:v>1x4-IBC+1x4-2D</c:v>
                </c:pt>
                <c:pt idx="1">
                  <c:v>2x4-IBC</c:v>
                </c:pt>
                <c:pt idx="2">
                  <c:v>2x4-IBC+2x4-2D</c:v>
                </c:pt>
                <c:pt idx="3">
                  <c:v>3x5-IBC</c:v>
                </c:pt>
                <c:pt idx="4">
                  <c:v>3x5-IBC+3x5-2D</c:v>
                </c:pt>
                <c:pt idx="5">
                  <c:v>FF-IBC</c:v>
                </c:pt>
                <c:pt idx="6">
                  <c:v>FF-IBC + 1x4-2D</c:v>
                </c:pt>
              </c:strCache>
            </c:strRef>
          </c:cat>
          <c:val>
            <c:numRef>
              <c:f>(lossy!$E$12,lossy!$J$12,lossy!$O$12,lossy!$T$12,lossy!$Y$12,lossy!$AD$12,lossy!$AI$12)</c:f>
              <c:numCache>
                <c:formatCode>0.0%</c:formatCode>
                <c:ptCount val="7"/>
                <c:pt idx="0">
                  <c:v>-3.7783985483319841E-3</c:v>
                </c:pt>
                <c:pt idx="1">
                  <c:v>-6.8626714185967913E-2</c:v>
                </c:pt>
                <c:pt idx="2">
                  <c:v>-7.502904474447189E-2</c:v>
                </c:pt>
                <c:pt idx="3">
                  <c:v>-0.1010053387241204</c:v>
                </c:pt>
                <c:pt idx="4">
                  <c:v>-0.10742518628371109</c:v>
                </c:pt>
                <c:pt idx="5">
                  <c:v>-0.12741535226530656</c:v>
                </c:pt>
                <c:pt idx="6">
                  <c:v>-0.13197701126432271</c:v>
                </c:pt>
              </c:numCache>
            </c:numRef>
          </c:val>
        </c:ser>
        <c:axId val="57712000"/>
        <c:axId val="57730176"/>
      </c:barChart>
      <c:catAx>
        <c:axId val="57712000"/>
        <c:scaling>
          <c:orientation val="minMax"/>
        </c:scaling>
        <c:axPos val="t"/>
        <c:tickLblPos val="high"/>
        <c:txPr>
          <a:bodyPr/>
          <a:lstStyle/>
          <a:p>
            <a:pPr>
              <a:defRPr sz="1200"/>
            </a:pPr>
            <a:endParaRPr lang="en-US"/>
          </a:p>
        </c:txPr>
        <c:crossAx val="57730176"/>
        <c:crosses val="autoZero"/>
        <c:auto val="1"/>
        <c:lblAlgn val="ctr"/>
        <c:lblOffset val="100"/>
      </c:catAx>
      <c:valAx>
        <c:axId val="57730176"/>
        <c:scaling>
          <c:orientation val="maxMin"/>
        </c:scaling>
        <c:axPos val="l"/>
        <c:majorGridlines/>
        <c:numFmt formatCode="0.0%" sourceLinked="1"/>
        <c:tickLblPos val="low"/>
        <c:txPr>
          <a:bodyPr/>
          <a:lstStyle/>
          <a:p>
            <a:pPr>
              <a:defRPr sz="1200"/>
            </a:pPr>
            <a:endParaRPr lang="en-US"/>
          </a:p>
        </c:txPr>
        <c:crossAx val="577120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1589503091774552"/>
          <c:y val="8.1027981363921212E-2"/>
          <c:w val="0.19698189421237627"/>
          <c:h val="0.12514126910606771"/>
        </c:manualLayout>
      </c:layout>
      <c:txPr>
        <a:bodyPr/>
        <a:lstStyle/>
        <a:p>
          <a:pPr>
            <a:defRPr sz="1400"/>
          </a:pPr>
          <a:endParaRPr lang="en-US"/>
        </a:p>
      </c:txPr>
    </c:legend>
    <c:plotVisOnly val="1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0.44181</cdr:x>
      <cdr:y>0.03979</cdr:y>
    </cdr:from>
    <cdr:to>
      <cdr:x>0.67006</cdr:x>
      <cdr:y>0.10554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82850" y="146050"/>
          <a:ext cx="1282700" cy="241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400"/>
            <a:t>text/graphics@AI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0.42034</cdr:x>
      <cdr:y>0.0263</cdr:y>
    </cdr:from>
    <cdr:to>
      <cdr:x>0.64859</cdr:x>
      <cdr:y>0.09205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362212" y="111379"/>
          <a:ext cx="1282708" cy="2784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400"/>
            <a:t>text/graphics@LB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0.44181</cdr:x>
      <cdr:y>0.03979</cdr:y>
    </cdr:from>
    <cdr:to>
      <cdr:x>0.67006</cdr:x>
      <cdr:y>0.10554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82850" y="146050"/>
          <a:ext cx="1282700" cy="241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400"/>
            <a:t>Mixed@LB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0.44181</cdr:x>
      <cdr:y>0.03979</cdr:y>
    </cdr:from>
    <cdr:to>
      <cdr:x>0.67006</cdr:x>
      <cdr:y>0.10554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82850" y="146050"/>
          <a:ext cx="1282700" cy="2413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400"/>
            <a:t>Mixed@AI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7DB8C44D-3151-4FE4-9633-254D40F2F805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246EB86-5F37-4F8A-A252-CE51CBFBE7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C44D-3151-4FE4-9633-254D40F2F805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6EB86-5F37-4F8A-A252-CE51CBFBE74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C44D-3151-4FE4-9633-254D40F2F805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6EB86-5F37-4F8A-A252-CE51CBFBE7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C44D-3151-4FE4-9633-254D40F2F805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6EB86-5F37-4F8A-A252-CE51CBFBE7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7DB8C44D-3151-4FE4-9633-254D40F2F805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6246EB86-5F37-4F8A-A252-CE51CBFBE7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C44D-3151-4FE4-9633-254D40F2F805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6EB86-5F37-4F8A-A252-CE51CBFBE7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C44D-3151-4FE4-9633-254D40F2F805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6EB86-5F37-4F8A-A252-CE51CBFBE7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C44D-3151-4FE4-9633-254D40F2F805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6EB86-5F37-4F8A-A252-CE51CBFBE7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C44D-3151-4FE4-9633-254D40F2F805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6EB86-5F37-4F8A-A252-CE51CBFBE7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C44D-3151-4FE4-9633-254D40F2F805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6EB86-5F37-4F8A-A252-CE51CBFBE7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B8C44D-3151-4FE4-9633-254D40F2F805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46EB86-5F37-4F8A-A252-CE51CBFBE7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DB8C44D-3151-4FE4-9633-254D40F2F805}" type="datetimeFigureOut">
              <a:rPr lang="en-US" smtClean="0"/>
              <a:pPr/>
              <a:t>10/16/2014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246EB86-5F37-4F8A-A252-CE51CBFBE74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130425"/>
            <a:ext cx="8001000" cy="1470025"/>
          </a:xfrm>
        </p:spPr>
        <p:txBody>
          <a:bodyPr>
            <a:normAutofit/>
          </a:bodyPr>
          <a:lstStyle/>
          <a:p>
            <a:r>
              <a:rPr lang="en-CA" altLang="zh-CN" b="1" dirty="0" smtClean="0"/>
              <a:t>Non-CE6: 2-D Index Map Coding of Palette Mode in HEVC SCC</a:t>
            </a:r>
            <a:r>
              <a:rPr lang="en-CA" b="1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JCTVC – S0151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657600" y="4191000"/>
            <a:ext cx="21407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zh-CN" dirty="0" err="1" smtClean="0"/>
              <a:t>Huawei</a:t>
            </a:r>
            <a:r>
              <a:rPr lang="en-CA" altLang="zh-CN" dirty="0" smtClean="0"/>
              <a:t> USA R&amp;D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Performance (Anchor: SCM 2.0 w/ IBC-1X4)</a:t>
            </a:r>
            <a:endParaRPr 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553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609600" y="3581400"/>
          <a:ext cx="7848606" cy="2876550"/>
        </p:xfrm>
        <a:graphic>
          <a:graphicData uri="http://schemas.openxmlformats.org/drawingml/2006/table">
            <a:tbl>
              <a:tblPr/>
              <a:tblGrid>
                <a:gridCol w="1600204"/>
                <a:gridCol w="676305"/>
                <a:gridCol w="585730"/>
                <a:gridCol w="477608"/>
                <a:gridCol w="476757"/>
                <a:gridCol w="476757"/>
                <a:gridCol w="585730"/>
                <a:gridCol w="476757"/>
                <a:gridCol w="476757"/>
                <a:gridCol w="476757"/>
                <a:gridCol w="585730"/>
                <a:gridCol w="476757"/>
                <a:gridCol w="476757"/>
              </a:tblGrid>
              <a:tr h="180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　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b="1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宋体"/>
                        </a:rPr>
                        <a:t>All Intra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b="1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宋体"/>
                        </a:rPr>
                        <a:t>Random Access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b="1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宋体"/>
                        </a:rPr>
                        <a:t>Low Delay B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14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　</a:t>
                      </a:r>
                      <a:r>
                        <a:rPr lang="en-US" altLang="zh-CN" sz="14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Test 4 Lossless</a:t>
                      </a:r>
                      <a:endParaRPr lang="zh-CN" sz="3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(Total)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(Average)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</a:t>
                      </a:r>
                      <a:b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</a:b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(Min)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(Max)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(Total)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(Average)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</a:t>
                      </a:r>
                      <a:b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</a:b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(Min)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(Max)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(Total)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(Average)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</a:t>
                      </a:r>
                      <a:b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</a:b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(Min)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(Max)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text &amp; graphics with motion,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15.0%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14.3%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8.8%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17.4%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11.5%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5.1%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14.7%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14.8%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text &amp; graphics with motion,720p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12.7%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9.6%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mixed content, 1440p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mixed content,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5.2%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5.2%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5.2%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5.2%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Animation, 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camera captured,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text &amp; graphics with motion,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15.2%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14.6%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8.5%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17.8%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13.0%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11.6%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5.1%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15.4%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12.9%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14.1%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text &amp; graphics with motion,720p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5.5%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15.6%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11.9%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mixed content, 1440p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mixed content,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6.1%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6.1%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6.1%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6.1%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Animation, 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camera captured,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Enc Time[%]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216%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126%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120%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Dec Time[%]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99%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100%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606550" y="960120"/>
          <a:ext cx="5930900" cy="2575560"/>
        </p:xfrm>
        <a:graphic>
          <a:graphicData uri="http://schemas.openxmlformats.org/drawingml/2006/table">
            <a:tbl>
              <a:tblPr/>
              <a:tblGrid>
                <a:gridCol w="1930400"/>
                <a:gridCol w="444500"/>
                <a:gridCol w="444500"/>
                <a:gridCol w="444500"/>
                <a:gridCol w="444500"/>
                <a:gridCol w="444500"/>
                <a:gridCol w="444500"/>
                <a:gridCol w="391160"/>
                <a:gridCol w="471170"/>
                <a:gridCol w="471170"/>
              </a:tblGrid>
              <a:tr h="15240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Calibri"/>
                          <a:ea typeface="SimSun"/>
                          <a:cs typeface="Times New Roman"/>
                        </a:rPr>
                        <a:t>Test 4 </a:t>
                      </a:r>
                      <a:r>
                        <a:rPr lang="en-US" sz="1800" dirty="0" err="1" smtClean="0">
                          <a:latin typeface="Calibri"/>
                          <a:ea typeface="SimSun"/>
                          <a:cs typeface="Times New Roman"/>
                        </a:rPr>
                        <a:t>lossy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text &amp; graphics with motion,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-18.4%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-19.0%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-18.9%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-12.3%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-12.1%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-10.2%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text &amp; graphics with motion,720p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mixed content, 1440p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-4.8%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-4.3%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-4.4%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mixed content,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-3.0%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Animation, 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camera captured,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text &amp; graphics with motion,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-18.7%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-18.7%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-18.7%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text &amp; graphics with motion,720p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mixed content, 1440p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-5.5%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-5.0%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-4.9%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mixed content,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-13.3%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-13.6%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-13.1%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-4.1%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Animation, 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camera captured,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158%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101%</a:t>
                      </a:r>
                      <a:endParaRPr lang="en-US" sz="11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Summary</a:t>
            </a:r>
          </a:p>
          <a:p>
            <a:pPr lvl="1"/>
            <a:r>
              <a:rPr lang="en-US" dirty="0" smtClean="0"/>
              <a:t>Fully harmonized with Run Based 1D search in SCM 2.0</a:t>
            </a:r>
          </a:p>
          <a:p>
            <a:pPr lvl="1"/>
            <a:r>
              <a:rPr lang="en-US" dirty="0" smtClean="0"/>
              <a:t>1x4 configuration = 3% gain over IBC 1x4 in AI case</a:t>
            </a:r>
          </a:p>
          <a:p>
            <a:pPr lvl="1"/>
            <a:r>
              <a:rPr lang="en-US" dirty="0" smtClean="0"/>
              <a:t>2x4 configuration = equivalent gain of IBC FF in LB case</a:t>
            </a:r>
          </a:p>
          <a:p>
            <a:pPr lvl="1"/>
            <a:r>
              <a:rPr lang="en-US" dirty="0" smtClean="0"/>
              <a:t>3x5 configuration = equivalent gain of IBC FF in AI case</a:t>
            </a:r>
          </a:p>
          <a:p>
            <a:endParaRPr lang="en-US" dirty="0" smtClean="0"/>
          </a:p>
          <a:p>
            <a:r>
              <a:rPr lang="en-US" dirty="0" smtClean="0"/>
              <a:t>Recommendation</a:t>
            </a:r>
          </a:p>
          <a:p>
            <a:pPr lvl="1"/>
            <a:r>
              <a:rPr lang="en-US" dirty="0" smtClean="0"/>
              <a:t>Adopt 2-D search for index map coding</a:t>
            </a:r>
            <a:r>
              <a:rPr lang="en-US" dirty="0"/>
              <a:t> </a:t>
            </a:r>
            <a:r>
              <a:rPr lang="en-US" dirty="0" smtClean="0"/>
              <a:t>with local search 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763000" cy="4525963"/>
          </a:xfrm>
        </p:spPr>
        <p:txBody>
          <a:bodyPr>
            <a:normAutofit/>
          </a:bodyPr>
          <a:lstStyle/>
          <a:p>
            <a:r>
              <a:rPr lang="en-CA" altLang="zh-CN" dirty="0" smtClean="0"/>
              <a:t>2-D string copy method is proposed to further improve the coding efficiency and has been harmonized with the current index map coding</a:t>
            </a:r>
            <a:endParaRPr lang="en-US" dirty="0" smtClean="0"/>
          </a:p>
          <a:p>
            <a:pPr lvl="1"/>
            <a:r>
              <a:rPr lang="en-US" altLang="zh-CN" dirty="0" smtClean="0"/>
              <a:t>For any give location, in addition to the RUN based 1D string search, a 2D string search with flexible width and height is also performed.  </a:t>
            </a:r>
          </a:p>
          <a:p>
            <a:pPr lvl="1"/>
            <a:r>
              <a:rPr lang="en-US" altLang="zh-CN" dirty="0" smtClean="0"/>
              <a:t>If the area covered by the 2D-match result is bigger than 1D RUN length, the 2D string copy mode is selected and its (</a:t>
            </a:r>
            <a:r>
              <a:rPr lang="en-US" altLang="zh-CN" dirty="0" err="1" smtClean="0"/>
              <a:t>mvx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mvy</a:t>
            </a:r>
            <a:r>
              <a:rPr lang="en-US" altLang="zh-CN" dirty="0" smtClean="0"/>
              <a:t>, width, height) is encoded into bit-stream, </a:t>
            </a:r>
          </a:p>
          <a:p>
            <a:pPr lvl="1"/>
            <a:r>
              <a:rPr lang="en-US" altLang="zh-CN" dirty="0" smtClean="0"/>
              <a:t>otherwise, the current index map coding mode is selected and its (RUN) is encoded into bit-stream.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dirty="0" smtClean="0"/>
              <a:t>Proposed Method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763000" cy="4525963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altLang="zh-CN" sz="2800" dirty="0" smtClean="0"/>
              <a:t>A one-bit context coded “2D_flag” is added to the syntax to indicate if the 2D-string copy mode is selected. </a:t>
            </a:r>
            <a:endParaRPr lang="zh-CN" altLang="zh-CN" sz="2800" dirty="0" smtClean="0"/>
          </a:p>
          <a:p>
            <a:pPr lvl="1" hangingPunct="0"/>
            <a:endParaRPr lang="en-US" altLang="zh-CN" sz="2500" dirty="0" smtClean="0"/>
          </a:p>
          <a:p>
            <a:pPr lvl="1" hangingPunct="0"/>
            <a:r>
              <a:rPr lang="en-US" altLang="zh-CN" sz="2900" dirty="0" smtClean="0"/>
              <a:t>If 2D_flag = 1, </a:t>
            </a:r>
            <a:r>
              <a:rPr lang="en-CA" altLang="zh-CN" sz="2900" dirty="0" smtClean="0"/>
              <a:t>COPY_ABOVE/LEFT </a:t>
            </a:r>
            <a:r>
              <a:rPr lang="en-CA" altLang="zh-CN" sz="2900" dirty="0" smtClean="0"/>
              <a:t>flag is skipped</a:t>
            </a:r>
            <a:r>
              <a:rPr lang="en-US" altLang="zh-CN" sz="2900" dirty="0" smtClean="0"/>
              <a:t>, </a:t>
            </a:r>
            <a:endParaRPr lang="en-US" altLang="zh-CN" sz="2300" dirty="0" smtClean="0"/>
          </a:p>
          <a:p>
            <a:pPr lvl="2" hangingPunct="0"/>
            <a:r>
              <a:rPr lang="en-US" altLang="zh-CN" sz="2300" dirty="0" smtClean="0"/>
              <a:t>a one-bit context coded mvx0_flag(mvy0_flag) is added to indicate whether its motion vector </a:t>
            </a:r>
            <a:r>
              <a:rPr lang="en-US" altLang="zh-CN" sz="2300" dirty="0" err="1" smtClean="0"/>
              <a:t>mvx</a:t>
            </a:r>
            <a:r>
              <a:rPr lang="en-US" altLang="zh-CN" sz="2300" dirty="0" smtClean="0"/>
              <a:t>(</a:t>
            </a:r>
            <a:r>
              <a:rPr lang="en-US" altLang="zh-CN" sz="2300" dirty="0" err="1" smtClean="0"/>
              <a:t>mvy</a:t>
            </a:r>
            <a:r>
              <a:rPr lang="en-US" altLang="zh-CN" sz="2300" dirty="0" smtClean="0"/>
              <a:t>) is equal to zero; </a:t>
            </a:r>
            <a:endParaRPr lang="en-US" altLang="zh-CN" sz="2000" dirty="0" smtClean="0"/>
          </a:p>
          <a:p>
            <a:pPr lvl="3" hangingPunct="0"/>
            <a:r>
              <a:rPr lang="en-US" altLang="zh-CN" sz="2000" dirty="0" smtClean="0"/>
              <a:t>When a 2D block is a single color block, both </a:t>
            </a:r>
            <a:r>
              <a:rPr lang="en-US" altLang="zh-CN" sz="2000" dirty="0" err="1" smtClean="0"/>
              <a:t>mvx</a:t>
            </a:r>
            <a:r>
              <a:rPr lang="en-US" altLang="zh-CN" sz="2000" dirty="0" smtClean="0"/>
              <a:t> and </a:t>
            </a:r>
            <a:r>
              <a:rPr lang="en-US" altLang="zh-CN" sz="2000" dirty="0" err="1" smtClean="0"/>
              <a:t>mvy</a:t>
            </a:r>
            <a:r>
              <a:rPr lang="en-US" altLang="zh-CN" sz="2000" dirty="0" smtClean="0"/>
              <a:t> are set to 0 and its color index is encoded using TBC method</a:t>
            </a:r>
            <a:r>
              <a:rPr lang="en-US" altLang="zh-CN" sz="2000" dirty="0" smtClean="0"/>
              <a:t>.</a:t>
            </a:r>
            <a:endParaRPr lang="en-US" altLang="zh-CN" sz="2300" dirty="0" smtClean="0"/>
          </a:p>
          <a:p>
            <a:pPr lvl="2" hangingPunct="0"/>
            <a:r>
              <a:rPr lang="en-US" altLang="zh-CN" sz="2300" dirty="0" smtClean="0"/>
              <a:t>a one-bit context is used to encode the sign of non-zero </a:t>
            </a:r>
            <a:r>
              <a:rPr lang="en-US" altLang="zh-CN" sz="2300" dirty="0" err="1" smtClean="0"/>
              <a:t>mvx</a:t>
            </a:r>
            <a:r>
              <a:rPr lang="en-US" altLang="zh-CN" sz="2300" dirty="0" smtClean="0"/>
              <a:t>(</a:t>
            </a:r>
            <a:r>
              <a:rPr lang="en-US" altLang="zh-CN" sz="2300" dirty="0" err="1" smtClean="0"/>
              <a:t>mvy</a:t>
            </a:r>
            <a:r>
              <a:rPr lang="en-US" altLang="zh-CN" sz="2300" dirty="0" smtClean="0"/>
              <a:t>), followed by the absolute value of </a:t>
            </a:r>
            <a:r>
              <a:rPr lang="en-US" altLang="zh-CN" sz="2300" dirty="0" err="1" smtClean="0"/>
              <a:t>mvx</a:t>
            </a:r>
            <a:r>
              <a:rPr lang="en-US" altLang="zh-CN" sz="2300" dirty="0" smtClean="0"/>
              <a:t>(</a:t>
            </a:r>
            <a:r>
              <a:rPr lang="en-US" altLang="zh-CN" sz="2300" dirty="0" err="1" smtClean="0"/>
              <a:t>mvy</a:t>
            </a:r>
            <a:r>
              <a:rPr lang="en-US" altLang="zh-CN" sz="2300" dirty="0" smtClean="0"/>
              <a:t>), which is encoded using truncated binary coding (TBC) method</a:t>
            </a:r>
            <a:r>
              <a:rPr lang="en-US" altLang="zh-CN" sz="2300" dirty="0" smtClean="0"/>
              <a:t>.</a:t>
            </a:r>
            <a:endParaRPr lang="en-US" altLang="zh-CN" sz="2300" dirty="0" smtClean="0"/>
          </a:p>
          <a:p>
            <a:pPr lvl="2" hangingPunct="0"/>
            <a:r>
              <a:rPr lang="en-US" altLang="zh-CN" sz="2300" dirty="0" smtClean="0"/>
              <a:t>both width and height are encoded using TBC method.</a:t>
            </a:r>
            <a:endParaRPr lang="zh-CN" altLang="zh-CN" sz="2300" dirty="0" smtClean="0"/>
          </a:p>
          <a:p>
            <a:pPr lvl="1"/>
            <a:endParaRPr lang="en-US" altLang="zh-CN" sz="2900" dirty="0" smtClean="0"/>
          </a:p>
          <a:p>
            <a:pPr lvl="1"/>
            <a:r>
              <a:rPr lang="en-US" altLang="zh-CN" sz="2900" dirty="0" smtClean="0"/>
              <a:t>If 2D_flag = 0, </a:t>
            </a:r>
            <a:r>
              <a:rPr lang="en-CA" altLang="zh-CN" sz="2900" dirty="0" smtClean="0"/>
              <a:t>COPY_ABOVE </a:t>
            </a:r>
            <a:r>
              <a:rPr lang="en-CA" altLang="zh-CN" sz="2900" dirty="0" smtClean="0"/>
              <a:t>flag is encoded using one context (2 contexts are used in default RUN based 1D search) </a:t>
            </a:r>
            <a:endParaRPr lang="en-US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Performance (All Averaged </a:t>
            </a:r>
            <a:r>
              <a:rPr lang="en-US" altLang="zh-CN" dirty="0" err="1" smtClean="0"/>
              <a:t>w.r.t</a:t>
            </a:r>
            <a:r>
              <a:rPr lang="en-US" altLang="zh-CN" dirty="0" smtClean="0"/>
              <a:t>. SCM-2.0 using IBC 1x4, </a:t>
            </a:r>
            <a:r>
              <a:rPr lang="en-US" altLang="zh-CN" dirty="0" smtClean="0">
                <a:solidFill>
                  <a:srgbClr val="00B050"/>
                </a:solidFill>
              </a:rPr>
              <a:t>Gains/</a:t>
            </a:r>
            <a:r>
              <a:rPr lang="en-US" altLang="zh-CN" dirty="0" smtClean="0">
                <a:solidFill>
                  <a:srgbClr val="FF0000"/>
                </a:solidFill>
              </a:rPr>
              <a:t>Loss</a:t>
            </a:r>
            <a:r>
              <a:rPr lang="en-US" altLang="zh-CN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28600" y="1600200"/>
            <a:ext cx="8763000" cy="4525963"/>
          </a:xfrm>
        </p:spPr>
        <p:txBody>
          <a:bodyPr>
            <a:normAutofit/>
          </a:bodyPr>
          <a:lstStyle/>
          <a:p>
            <a:r>
              <a:rPr lang="en-US" dirty="0" err="1" smtClean="0"/>
              <a:t>Lossy</a:t>
            </a:r>
            <a:r>
              <a:rPr lang="en-US" dirty="0" smtClean="0"/>
              <a:t>: </a:t>
            </a:r>
          </a:p>
          <a:p>
            <a:pPr lvl="1"/>
            <a:r>
              <a:rPr lang="en-US" dirty="0" smtClean="0"/>
              <a:t>1X4: </a:t>
            </a:r>
            <a:r>
              <a:rPr lang="en-US" dirty="0" smtClean="0">
                <a:solidFill>
                  <a:srgbClr val="00B050"/>
                </a:solidFill>
              </a:rPr>
              <a:t>3.3%/2.1%/1.7%</a:t>
            </a:r>
            <a:r>
              <a:rPr lang="en-US" dirty="0" smtClean="0"/>
              <a:t> for AI/RA/LB G/Y component</a:t>
            </a:r>
          </a:p>
          <a:p>
            <a:pPr lvl="1"/>
            <a:r>
              <a:rPr lang="en-US" dirty="0" smtClean="0"/>
              <a:t>2X4: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00B050"/>
                </a:solidFill>
              </a:rPr>
              <a:t>14.8%/9.2%/7.6%</a:t>
            </a:r>
            <a:r>
              <a:rPr lang="en-US" altLang="zh-CN" dirty="0" smtClean="0"/>
              <a:t> for AI/RA/LB G/Y component</a:t>
            </a:r>
            <a:endParaRPr lang="en-US" dirty="0" smtClean="0"/>
          </a:p>
          <a:p>
            <a:pPr lvl="1"/>
            <a:r>
              <a:rPr lang="en-US" dirty="0" smtClean="0"/>
              <a:t>3X5: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00B050"/>
                </a:solidFill>
              </a:rPr>
              <a:t>18.4%/11.8%/9.9%</a:t>
            </a:r>
            <a:r>
              <a:rPr lang="en-US" altLang="zh-CN" dirty="0" smtClean="0"/>
              <a:t> for AI/RA/LB G/Y component</a:t>
            </a:r>
            <a:endParaRPr lang="en-US" dirty="0" smtClean="0"/>
          </a:p>
          <a:p>
            <a:r>
              <a:rPr lang="en-US" dirty="0" smtClean="0"/>
              <a:t>Lossless: </a:t>
            </a:r>
          </a:p>
          <a:p>
            <a:pPr lvl="1"/>
            <a:r>
              <a:rPr lang="en-US" dirty="0" smtClean="0"/>
              <a:t>1X4: </a:t>
            </a:r>
            <a:r>
              <a:rPr lang="en-US" dirty="0" smtClean="0">
                <a:solidFill>
                  <a:srgbClr val="00B050"/>
                </a:solidFill>
              </a:rPr>
              <a:t>2.9%/0.8%/0.6% </a:t>
            </a:r>
            <a:r>
              <a:rPr lang="en-US" dirty="0" smtClean="0"/>
              <a:t>for AI/RA/LB G/Y component</a:t>
            </a:r>
          </a:p>
          <a:p>
            <a:pPr lvl="1"/>
            <a:r>
              <a:rPr lang="en-US" dirty="0" smtClean="0"/>
              <a:t>2X4: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00B050"/>
                </a:solidFill>
              </a:rPr>
              <a:t>12.1%/10.7%/10.8%</a:t>
            </a:r>
            <a:r>
              <a:rPr lang="en-US" altLang="zh-CN" dirty="0" smtClean="0"/>
              <a:t> for AI/RA/LB G/Y component</a:t>
            </a:r>
            <a:endParaRPr lang="en-US" dirty="0" smtClean="0"/>
          </a:p>
          <a:p>
            <a:pPr lvl="1"/>
            <a:r>
              <a:rPr lang="en-US" dirty="0" smtClean="0"/>
              <a:t>3X5: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00B050"/>
                </a:solidFill>
              </a:rPr>
              <a:t>15.0%/13.7%/13.7%</a:t>
            </a:r>
            <a:r>
              <a:rPr lang="en-US" altLang="zh-CN" dirty="0" smtClean="0"/>
              <a:t> for AI/RA/LB G/Y component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Performance (Anchor: SCM 2.0 w/ IBC-1X4)</a:t>
            </a:r>
            <a:endParaRPr 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553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Chart 5"/>
          <p:cNvGraphicFramePr/>
          <p:nvPr/>
        </p:nvGraphicFramePr>
        <p:xfrm>
          <a:off x="533400" y="1371600"/>
          <a:ext cx="38862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/>
        </p:nvGraphicFramePr>
        <p:xfrm>
          <a:off x="4648200" y="1295400"/>
          <a:ext cx="3886200" cy="4235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058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Performance (Anchor: SCM 2.0 w/ IBC-1X4)</a:t>
            </a:r>
            <a:endParaRPr 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553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Chart 8"/>
          <p:cNvGraphicFramePr/>
          <p:nvPr/>
        </p:nvGraphicFramePr>
        <p:xfrm>
          <a:off x="4648200" y="1371600"/>
          <a:ext cx="4019550" cy="4235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Chart 9"/>
          <p:cNvGraphicFramePr/>
          <p:nvPr/>
        </p:nvGraphicFramePr>
        <p:xfrm>
          <a:off x="457200" y="1371600"/>
          <a:ext cx="40386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4638"/>
            <a:ext cx="83058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 Performance (Anchor: SCM 2.0 w/ IBC-1X4)</a:t>
            </a:r>
            <a:endParaRPr 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553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1524000" y="3581400"/>
          <a:ext cx="6248401" cy="3183255"/>
        </p:xfrm>
        <a:graphic>
          <a:graphicData uri="http://schemas.openxmlformats.org/drawingml/2006/table">
            <a:tbl>
              <a:tblPr/>
              <a:tblGrid>
                <a:gridCol w="1505137"/>
                <a:gridCol w="353995"/>
                <a:gridCol w="454381"/>
                <a:gridCol w="377770"/>
                <a:gridCol w="377770"/>
                <a:gridCol w="378431"/>
                <a:gridCol w="454381"/>
                <a:gridCol w="378431"/>
                <a:gridCol w="378431"/>
                <a:gridCol w="378431"/>
                <a:gridCol w="454381"/>
                <a:gridCol w="378431"/>
                <a:gridCol w="378431"/>
              </a:tblGrid>
              <a:tr h="180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1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　</a:t>
                      </a:r>
                      <a:r>
                        <a:rPr lang="en-US" altLang="zh-CN" sz="16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Test 1 Lossless</a:t>
                      </a:r>
                      <a:endParaRPr lang="zh-CN" sz="3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b="1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宋体"/>
                        </a:rPr>
                        <a:t>All Intra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b="1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宋体"/>
                        </a:rPr>
                        <a:t>Random Access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b="1" dirty="0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宋体"/>
                        </a:rPr>
                        <a:t>Low Delay B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1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　</a:t>
                      </a:r>
                      <a:endParaRPr lang="zh-CN" sz="36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(Total)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(Average)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</a:t>
                      </a:r>
                      <a:b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</a:b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(Min)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(Max)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(Total)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(Average)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</a:t>
                      </a:r>
                      <a:b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</a:b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(Min)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(Max)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(Total)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(Average)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</a:t>
                      </a:r>
                      <a:br>
                        <a:rPr lang="en-US" sz="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</a:br>
                      <a:r>
                        <a:rPr lang="en-US" sz="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(Min)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(Max)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text &amp; graphics with motion,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text &amp; graphics with motion,720p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5.2%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mixed content, 1440p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mixed content,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Animation, 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camera captured,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text &amp; graphics with motion,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5.4%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text &amp; graphics with motion,720p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6.9%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5.0%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mixed content, 1440p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mixed content,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Animation, 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camera captured,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Enc Time[%]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127%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Dec Time[%]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103%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133600" y="960120"/>
          <a:ext cx="5588000" cy="2575560"/>
        </p:xfrm>
        <a:graphic>
          <a:graphicData uri="http://schemas.openxmlformats.org/drawingml/2006/table">
            <a:tbl>
              <a:tblPr/>
              <a:tblGrid>
                <a:gridCol w="1930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  <a:gridCol w="406400"/>
              </a:tblGrid>
              <a:tr h="15240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Calibri"/>
                          <a:ea typeface="SimSun"/>
                          <a:cs typeface="Times New Roman"/>
                        </a:rPr>
                        <a:t>Test 1 </a:t>
                      </a:r>
                      <a:r>
                        <a:rPr lang="en-US" sz="1800" dirty="0" err="1" smtClean="0">
                          <a:latin typeface="Calibri"/>
                          <a:ea typeface="SimSun"/>
                          <a:cs typeface="Times New Roman"/>
                        </a:rPr>
                        <a:t>lossy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text &amp; graphics with motion,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-4.1%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text &amp; graphics with motion,720p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mixed content, 1440p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mixed content,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Animation, 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camera captured,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text &amp; graphics with motion,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text &amp; graphics with motion,720p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mixed content, 1440p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mixed content,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Animation, 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camera captured,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104%</a:t>
                      </a:r>
                      <a:endParaRPr lang="en-US" sz="11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3100" dirty="0" smtClean="0"/>
              <a:t> Performance (Anchor: SCM 2.0 w/ IBC-1X4)</a:t>
            </a:r>
            <a:endParaRPr 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553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600200" y="3581400"/>
          <a:ext cx="6400803" cy="2876550"/>
        </p:xfrm>
        <a:graphic>
          <a:graphicData uri="http://schemas.openxmlformats.org/drawingml/2006/table">
            <a:tbl>
              <a:tblPr/>
              <a:tblGrid>
                <a:gridCol w="1582322"/>
                <a:gridCol w="417278"/>
                <a:gridCol w="334655"/>
                <a:gridCol w="389505"/>
                <a:gridCol w="388811"/>
                <a:gridCol w="388811"/>
                <a:gridCol w="477683"/>
                <a:gridCol w="388811"/>
                <a:gridCol w="388811"/>
                <a:gridCol w="388811"/>
                <a:gridCol w="477683"/>
                <a:gridCol w="388811"/>
                <a:gridCol w="388811"/>
              </a:tblGrid>
              <a:tr h="180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　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b="1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宋体"/>
                        </a:rPr>
                        <a:t>All Intra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b="1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宋体"/>
                        </a:rPr>
                        <a:t>Random Access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b="1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宋体"/>
                        </a:rPr>
                        <a:t>Low Delay B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11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　</a:t>
                      </a:r>
                      <a:r>
                        <a:rPr lang="en-US" altLang="zh-CN" sz="110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Test 2 Lossless</a:t>
                      </a:r>
                      <a:endParaRPr lang="zh-CN" sz="24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(Total)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(Average)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</a:t>
                      </a:r>
                      <a:b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</a:b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(Min)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(Max)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(Total)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(Average)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</a:t>
                      </a:r>
                      <a:b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</a:b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(Min)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(Max)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(Total)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(Average)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</a:t>
                      </a:r>
                      <a:b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</a:b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(Min)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(Max)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text &amp; graphics with motion,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18.1%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dirty="0">
                          <a:latin typeface="Calibri"/>
                          <a:ea typeface="宋体"/>
                          <a:cs typeface="宋体"/>
                        </a:rPr>
                        <a:t>17.0%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7.8%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23.7%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15.4%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12.5%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16.8%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15.4%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16.9%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text &amp; graphics with motion,720p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12.4%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9.5%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mixed content, 1440p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9.8%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8.8%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12.8%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mixed content,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8.2%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8.2%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8.2%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8.2%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Animation, 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camera captured,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text &amp; graphics with motion,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18.0%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17.3%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8.0%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24.5%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14.7%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12.6%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17.2%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14.5%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16.1%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text &amp; graphics with motion,720p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5.5%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15.1%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11.6%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mixed content, 1440p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9.5%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5.5%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13.5%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mixed content,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9.2%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9.2%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9.2%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9.2%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Animation, 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camera captured,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Enc Time[%]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116%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Dec Time[%]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101%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828800" y="960120"/>
          <a:ext cx="6083300" cy="2545080"/>
        </p:xfrm>
        <a:graphic>
          <a:graphicData uri="http://schemas.openxmlformats.org/drawingml/2006/table">
            <a:tbl>
              <a:tblPr/>
              <a:tblGrid>
                <a:gridCol w="19685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</a:tblGrid>
              <a:tr h="152400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/>
                          <a:ea typeface="SimSun"/>
                          <a:cs typeface="Times New Roman"/>
                        </a:rPr>
                        <a:t>Test 2</a:t>
                      </a:r>
                      <a:r>
                        <a:rPr lang="en-US" sz="1600" baseline="0" dirty="0" smtClean="0">
                          <a:latin typeface="Calibri"/>
                          <a:ea typeface="SimSun"/>
                          <a:cs typeface="Times New Roman"/>
                        </a:rPr>
                        <a:t> </a:t>
                      </a:r>
                      <a:r>
                        <a:rPr lang="en-US" sz="1600" baseline="0" dirty="0" err="1" smtClean="0">
                          <a:latin typeface="Calibri"/>
                          <a:ea typeface="SimSun"/>
                          <a:cs typeface="Times New Roman"/>
                        </a:rPr>
                        <a:t>lossy</a:t>
                      </a:r>
                      <a:endParaRPr lang="en-US" sz="16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10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text &amp; graphics with motion,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-20.2%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-20.5%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-20.5%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text &amp; graphics with motion,720p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mixed content, 1440p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-10.7%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-10.7%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mixed content,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-14.1%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-13.8%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-13.5%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Animation, 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camera captured,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text &amp; graphics with motion,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-20.9%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-20.8%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-20.8%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text &amp; graphics with motion,720p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-12.2%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-12.3%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-12.1%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-3.0%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mixed content, 1440p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-10.4%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-10.4%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-4.3%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mixed content,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-15.4%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-15.8%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-15.5%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-10.9%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-11.1%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-5.2%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-4.4%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Animation, 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camera captured,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103%</a:t>
                      </a:r>
                      <a:endParaRPr lang="en-US" sz="11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3100" dirty="0" smtClean="0"/>
              <a:t> Performance (Anchor: SCM 2.0 w/ IBC-1X4)</a:t>
            </a:r>
            <a:endParaRPr lang="en-US" dirty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55340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762000" y="3581400"/>
          <a:ext cx="7543802" cy="2876550"/>
        </p:xfrm>
        <a:graphic>
          <a:graphicData uri="http://schemas.openxmlformats.org/drawingml/2006/table">
            <a:tbl>
              <a:tblPr/>
              <a:tblGrid>
                <a:gridCol w="1676405"/>
                <a:gridCol w="502716"/>
                <a:gridCol w="560672"/>
                <a:gridCol w="459620"/>
                <a:gridCol w="460435"/>
                <a:gridCol w="460435"/>
                <a:gridCol w="560672"/>
                <a:gridCol w="460435"/>
                <a:gridCol w="460435"/>
                <a:gridCol w="460435"/>
                <a:gridCol w="560672"/>
                <a:gridCol w="460435"/>
                <a:gridCol w="460435"/>
              </a:tblGrid>
              <a:tr h="180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　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b="1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宋体"/>
                        </a:rPr>
                        <a:t>All Intra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b="1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宋体"/>
                        </a:rPr>
                        <a:t>Random Access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b="1">
                          <a:solidFill>
                            <a:srgbClr val="FFFFFF"/>
                          </a:solidFill>
                          <a:latin typeface="Calibri"/>
                          <a:ea typeface="宋体"/>
                          <a:cs typeface="宋体"/>
                        </a:rPr>
                        <a:t>Low Delay B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810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105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　</a:t>
                      </a:r>
                      <a:r>
                        <a:rPr lang="en-US" altLang="zh-CN" sz="1050" dirty="0" smtClean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Test 3 Lossless</a:t>
                      </a:r>
                      <a:endParaRPr lang="zh-CN" sz="20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(Total)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(Average)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</a:t>
                      </a:r>
                      <a:b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</a:b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(Min)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(Max)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(Total)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(Average)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</a:t>
                      </a:r>
                      <a:b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</a:b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(Min)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(Max)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(Total)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(Average)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</a:t>
                      </a:r>
                      <a:b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</a:b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(Min)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Bit-rate saving (Max)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9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zh-CN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　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text &amp; graphics with motion,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12.1%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11.5%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7.1%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14.1%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10.7%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9.0%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11.6%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8.4%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11.7%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text &amp; graphics with motion,720p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7.9%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mixed content, 1440p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3.0%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mixed content,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3.0%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3.0%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3.0%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3.0%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Animation, 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RGB, camera captured,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text &amp; graphics with motion,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12.2%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11.7%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6.8%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14.5%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9.0%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12.4%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10.1%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8.3%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11.1%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text &amp; graphics with motion,720p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4.5%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13.1%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9.8%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0.9%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mixed content, 1440p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2.3%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0.6%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0.3%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mixed content,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latin typeface="Calibri"/>
                          <a:ea typeface="宋体"/>
                          <a:cs typeface="宋体"/>
                        </a:rPr>
                        <a:t>3.7%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0.8%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0.4%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Animation, 720p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YUV, camera captured, 1080p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0.0%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Enc Time[%]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160%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115%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111%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Dec Time[%]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102%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100%</a:t>
                      </a:r>
                      <a:endParaRPr lang="zh-CN" sz="1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600" dirty="0">
                          <a:solidFill>
                            <a:srgbClr val="000000"/>
                          </a:solidFill>
                          <a:latin typeface="Calibri"/>
                          <a:ea typeface="宋体"/>
                          <a:cs typeface="宋体"/>
                        </a:rPr>
                        <a:t>101%</a:t>
                      </a:r>
                      <a:endParaRPr lang="zh-CN" sz="1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2057400" y="960120"/>
          <a:ext cx="6070600" cy="2575560"/>
        </p:xfrm>
        <a:graphic>
          <a:graphicData uri="http://schemas.openxmlformats.org/drawingml/2006/table">
            <a:tbl>
              <a:tblPr/>
              <a:tblGrid>
                <a:gridCol w="19558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</a:tblGrid>
              <a:tr h="15240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Calibri"/>
                          <a:ea typeface="SimSun"/>
                          <a:cs typeface="Times New Roman"/>
                        </a:rPr>
                        <a:t>Test 3 </a:t>
                      </a:r>
                      <a:r>
                        <a:rPr lang="en-US" sz="1800" dirty="0" err="1" smtClean="0">
                          <a:latin typeface="Calibri"/>
                          <a:ea typeface="SimSun"/>
                          <a:cs typeface="Times New Roman"/>
                        </a:rPr>
                        <a:t>lossy</a:t>
                      </a:r>
                      <a:endParaRPr lang="en-US" sz="18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All Intra 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Random Access 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b="1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Low delay B 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endParaRPr lang="en-US" sz="1100" dirty="0">
                        <a:latin typeface="Calibri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G/Y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B/U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R/V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text &amp; graphics with motion,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-14.8%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-15.5%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-15.3%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text &amp; graphics with motion,720p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mixed content, 1440p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-5.5%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-5.2%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-5.2%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-3.5%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mixed content,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-5.1%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-5.0%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-5.0%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Animation, 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RGB, camera captured,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text &amp; graphics with motion,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-15.0%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-15.0%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-15.0%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-7.5%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text &amp; graphics with motion,720p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-8.6%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-5.9%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-1.8%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-2.2%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mixed content, 1440p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-5.8%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-5.8%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-4.4%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-4.0%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-4.1%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mixed content,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-9.4%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-8.9%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-6.5%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latin typeface="Arial"/>
                          <a:ea typeface="Times New Roman"/>
                          <a:cs typeface="Times New Roman"/>
                        </a:rPr>
                        <a:t>-6.4%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-2.9%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-2.3%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Animation, 720p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0.3%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YUV, camera captured, 1080p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-0.1%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0.0%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Enc Time[%]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130%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110%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107%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Dec Time[%]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104%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101%</a:t>
                      </a:r>
                      <a:endParaRPr lang="en-US" sz="110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750" dirty="0">
                          <a:solidFill>
                            <a:srgbClr val="000000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103%</a:t>
                      </a:r>
                      <a:endParaRPr lang="en-US" sz="1100" dirty="0">
                        <a:latin typeface="Times New Roman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Non-CE6: 2-D Index Map Coding of Palette Mode in HEVC SCC &amp;quot;&quot;/&gt;&lt;property id=&quot;20307&quot; value=&quot;256&quot;/&gt;&lt;/object&gt;&lt;object type=&quot;3&quot; unique_id=&quot;10005&quot;&gt;&lt;property id=&quot;20148&quot; value=&quot;5&quot;/&gt;&lt;property id=&quot;20300&quot; value=&quot;Slide 2 - &amp;quot;Summary&amp;quot;&quot;/&gt;&lt;property id=&quot;20307&quot; value=&quot;257&quot;/&gt;&lt;/object&gt;&lt;object type=&quot;3&quot; unique_id=&quot;10006&quot;&gt;&lt;property id=&quot;20148&quot; value=&quot;5&quot;/&gt;&lt;property id=&quot;20300&quot; value=&quot;Slide 3 - &amp;quot;Proposed Method&amp;quot;&quot;/&gt;&lt;property id=&quot;20307&quot; value=&quot;264&quot;/&gt;&lt;/object&gt;&lt;object type=&quot;3&quot; unique_id=&quot;10007&quot;&gt;&lt;property id=&quot;20148&quot; value=&quot;5&quot;/&gt;&lt;property id=&quot;20300&quot; value=&quot;Slide 4 - &amp;quot;Performance (All Averaged w.r.t. SCM-2.0, Gains/Loss)&amp;quot;&quot;/&gt;&lt;property id=&quot;20307&quot; value=&quot;265&quot;/&gt;&lt;/object&gt;&lt;object type=&quot;3&quot; unique_id=&quot;10008&quot;&gt;&lt;property id=&quot;20148&quot; value=&quot;5&quot;/&gt;&lt;property id=&quot;20300&quot; value=&quot;Slide 5 - &amp;quot;&amp;#x0D;&amp;#x0A;&amp;#x0D;&amp;#x0A;&amp;#x0D;&amp;#x0A;&amp;#x0D;&amp;#x0A;&amp;#x0D;&amp;#x0A;&amp;#x0D;&amp;#x0A; Performance (Anchor: SCM 2.0 w/ IBC-1X4)&amp;quot;&quot;/&gt;&lt;property id=&quot;20307&quot; value=&quot;260&quot;/&gt;&lt;/object&gt;&lt;object type=&quot;3&quot; unique_id=&quot;10011&quot;&gt;&lt;property id=&quot;20148&quot; value=&quot;5&quot;/&gt;&lt;property id=&quot;20300&quot; value=&quot;Slide 10 - &amp;quot;Conclusion &amp;quot;&quot;/&gt;&lt;property id=&quot;20307&quot; value=&quot;263&quot;/&gt;&lt;/object&gt;&lt;object type=&quot;3&quot; unique_id=&quot;10152&quot;&gt;&lt;property id=&quot;20148&quot; value=&quot;5&quot;/&gt;&lt;property id=&quot;20300&quot; value=&quot;Slide 6 - &amp;quot;&amp;#x0D;&amp;#x0A;&amp;#x0D;&amp;#x0A;&amp;#x0D;&amp;#x0A;&amp;#x0D;&amp;#x0A;&amp;#x0D;&amp;#x0A;&amp;#x0D;&amp;#x0A; Performance (Anchor: SCM 2.0 w/ IBC-1X4)&amp;quot;&quot;/&gt;&lt;property id=&quot;20307&quot; value=&quot;269&quot;/&gt;&lt;/object&gt;&lt;object type=&quot;3&quot; unique_id=&quot;10153&quot;&gt;&lt;property id=&quot;20148&quot; value=&quot;5&quot;/&gt;&lt;property id=&quot;20300&quot; value=&quot;Slide 7 - &amp;quot;&amp;#x0D;&amp;#x0A;&amp;#x0D;&amp;#x0A;&amp;#x0D;&amp;#x0A;&amp;#x0D;&amp;#x0A;&amp;#x0D;&amp;#x0A;&amp;#x0D;&amp;#x0A; Performance (Anchor: SCM 2.0 w/ IBC-1X4)&amp;quot;&quot;/&gt;&lt;property id=&quot;20307&quot; value=&quot;266&quot;/&gt;&lt;/object&gt;&lt;object type=&quot;3&quot; unique_id=&quot;10154&quot;&gt;&lt;property id=&quot;20148&quot; value=&quot;5&quot;/&gt;&lt;property id=&quot;20300&quot; value=&quot;Slide 8 - &amp;quot;&amp;#x0D;&amp;#x0A;&amp;#x0D;&amp;#x0A;&amp;#x0D;&amp;#x0A;&amp;#x0D;&amp;#x0A;&amp;#x0D;&amp;#x0A;&amp;#x0D;&amp;#x0A; Performance (Anchor: SCM 2.0 w/ IBC-1X4)&amp;quot;&quot;/&gt;&lt;property id=&quot;20307&quot; value=&quot;267&quot;/&gt;&lt;/object&gt;&lt;object type=&quot;3&quot; unique_id=&quot;10155&quot;&gt;&lt;property id=&quot;20148&quot; value=&quot;5&quot;/&gt;&lt;property id=&quot;20300&quot; value=&quot;Slide 9 - &amp;quot;&amp;#x0D;&amp;#x0A;&amp;#x0D;&amp;#x0A;&amp;#x0D;&amp;#x0A;&amp;#x0D;&amp;#x0A;&amp;#x0D;&amp;#x0A;&amp;#x0D;&amp;#x0A; Performance (Anchor: SCM 2.0 w/ IBC-1X4)&amp;quot;&quot;/&gt;&lt;property id=&quot;20307&quot; value=&quot;268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1320</TotalTime>
  <Words>3849</Words>
  <Application>Microsoft Office PowerPoint</Application>
  <PresentationFormat>On-screen Show (4:3)</PresentationFormat>
  <Paragraphs>1338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Origin</vt:lpstr>
      <vt:lpstr>Non-CE6: 2-D Index Map Coding of Palette Mode in HEVC SCC </vt:lpstr>
      <vt:lpstr>Summary</vt:lpstr>
      <vt:lpstr>Proposed Method</vt:lpstr>
      <vt:lpstr>Performance (All Averaged w.r.t. SCM-2.0 using IBC 1x4, Gains/Loss)</vt:lpstr>
      <vt:lpstr>       Performance (Anchor: SCM 2.0 w/ IBC-1X4)</vt:lpstr>
      <vt:lpstr>       Performance (Anchor: SCM 2.0 w/ IBC-1X4)</vt:lpstr>
      <vt:lpstr>       Performance (Anchor: SCM 2.0 w/ IBC-1X4)</vt:lpstr>
      <vt:lpstr>       Performance (Anchor: SCM 2.0 w/ IBC-1X4)</vt:lpstr>
      <vt:lpstr>       Performance (Anchor: SCM 2.0 w/ IBC-1X4)</vt:lpstr>
      <vt:lpstr>       Performance (Anchor: SCM 2.0 w/ IBC-1X4)</vt:lpstr>
      <vt:lpstr>Conclusion 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Non-CE6: Simplification on Escape Coding of Palette Mode in HEVC SCC</dc:title>
  <dc:creator>MaZhan</dc:creator>
  <cp:lastModifiedBy>MaZhan</cp:lastModifiedBy>
  <cp:revision>40</cp:revision>
  <dcterms:created xsi:type="dcterms:W3CDTF">2014-10-09T20:27:27Z</dcterms:created>
  <dcterms:modified xsi:type="dcterms:W3CDTF">2014-10-16T20:57:36Z</dcterms:modified>
</cp:coreProperties>
</file>