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278" r:id="rId2"/>
    <p:sldId id="280" r:id="rId3"/>
    <p:sldId id="296" r:id="rId4"/>
    <p:sldId id="297" r:id="rId5"/>
    <p:sldId id="300" r:id="rId6"/>
    <p:sldId id="301" r:id="rId7"/>
    <p:sldId id="276" r:id="rId8"/>
    <p:sldId id="277" r:id="rId9"/>
    <p:sldId id="298" r:id="rId10"/>
    <p:sldId id="294" r:id="rId11"/>
    <p:sldId id="293" r:id="rId12"/>
    <p:sldId id="292" r:id="rId13"/>
    <p:sldId id="284" r:id="rId14"/>
    <p:sldId id="295" r:id="rId15"/>
    <p:sldId id="299" r:id="rId16"/>
    <p:sldId id="281" r:id="rId17"/>
    <p:sldId id="256" r:id="rId18"/>
    <p:sldId id="257" r:id="rId19"/>
    <p:sldId id="258" r:id="rId20"/>
    <p:sldId id="259" r:id="rId21"/>
    <p:sldId id="260" r:id="rId22"/>
    <p:sldId id="261" r:id="rId23"/>
    <p:sldId id="286" r:id="rId24"/>
    <p:sldId id="263" r:id="rId25"/>
    <p:sldId id="264" r:id="rId26"/>
    <p:sldId id="265" r:id="rId27"/>
    <p:sldId id="287" r:id="rId28"/>
    <p:sldId id="288" r:id="rId29"/>
    <p:sldId id="268" r:id="rId30"/>
    <p:sldId id="269" r:id="rId31"/>
    <p:sldId id="270" r:id="rId32"/>
    <p:sldId id="271" r:id="rId33"/>
    <p:sldId id="272" r:id="rId34"/>
    <p:sldId id="273" r:id="rId35"/>
    <p:sldId id="274" r:id="rId36"/>
    <p:sldId id="289" r:id="rId3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02" d="100"/>
          <a:sy n="102" d="100"/>
        </p:scale>
        <p:origin x="-125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notesMaster" Target="notesMasters/notesMaster1.xml"/><Relationship Id="rId39" Type="http://schemas.openxmlformats.org/officeDocument/2006/relationships/handoutMaster" Target="handoutMasters/handoutMaster1.xml"/><Relationship Id="rId40" Type="http://schemas.openxmlformats.org/officeDocument/2006/relationships/printerSettings" Target="printerSettings/printerSettings1.bin"/><Relationship Id="rId41" Type="http://schemas.openxmlformats.org/officeDocument/2006/relationships/presProps" Target="presProps.xml"/><Relationship Id="rId42" Type="http://schemas.openxmlformats.org/officeDocument/2006/relationships/viewProps" Target="viewProps.xml"/><Relationship Id="rId43" Type="http://schemas.openxmlformats.org/officeDocument/2006/relationships/theme" Target="theme/theme1.xml"/><Relationship Id="rId4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0F307F-6862-5D4D-9020-3548AA6D7444}" type="datetimeFigureOut">
              <a:rPr lang="en-US" smtClean="0"/>
              <a:t>29/3/14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DFAB41-A2E2-8E4F-B6A1-BB31550205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83530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11FEFD-A409-0B48-959A-FF6D9A7DE0D8}" type="datetimeFigureOut">
              <a:rPr lang="en-US" smtClean="0"/>
              <a:t>29/3/14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AF93AC-58DD-1F4A-811C-FB12CF038F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35041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652266E-B7BE-C54C-96A3-36BE34F754C9}" type="datetime1">
              <a:rPr lang="en-SG" smtClean="0"/>
              <a:t>29/3/14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F450E-678E-CA47-AE7C-D21B36B701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7008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B3BCFEF-71C3-AD4D-AF21-80F226BF59F3}" type="datetime1">
              <a:rPr lang="en-SG" smtClean="0"/>
              <a:t>29/3/14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F450E-678E-CA47-AE7C-D21B36B701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0256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63BA5C7-A3F9-3549-A2DA-3CC3ACA469E9}" type="datetime1">
              <a:rPr lang="en-SG" smtClean="0"/>
              <a:t>29/3/14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F450E-678E-CA47-AE7C-D21B36B701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406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5397FF4-C62E-8B4C-B831-59072D3310C7}" type="datetime1">
              <a:rPr lang="en-SG" smtClean="0"/>
              <a:t>29/3/14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F450E-678E-CA47-AE7C-D21B36B701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5873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132DB91-0B61-9041-B969-5E962F4E6E81}" type="datetime1">
              <a:rPr lang="en-SG" smtClean="0"/>
              <a:t>29/3/14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F450E-678E-CA47-AE7C-D21B36B701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9674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B635C50-FA8D-7B49-B5DB-6784BAF0AA59}" type="datetime1">
              <a:rPr lang="en-SG" smtClean="0"/>
              <a:t>29/3/14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F450E-678E-CA47-AE7C-D21B36B701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382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F5381D4-AE4A-A846-8D0C-7476447BCB4D}" type="datetime1">
              <a:rPr lang="en-SG" smtClean="0"/>
              <a:t>29/3/14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F450E-678E-CA47-AE7C-D21B36B701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6510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0F9611D-18EE-B643-A7A2-711AC39F032E}" type="datetime1">
              <a:rPr lang="en-SG" smtClean="0"/>
              <a:t>29/3/14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F450E-678E-CA47-AE7C-D21B36B701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9096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90FADBA-EDAF-6641-A0BC-F0B8C90D1C49}" type="datetime1">
              <a:rPr lang="en-SG" smtClean="0"/>
              <a:t>29/3/14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F450E-678E-CA47-AE7C-D21B36B701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870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9176DB8-E000-2740-A37E-BB18EB4E2EC6}" type="datetime1">
              <a:rPr lang="en-SG" smtClean="0"/>
              <a:t>29/3/14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F450E-678E-CA47-AE7C-D21B36B701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3246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C82E955-CC9B-4B4A-95B6-D460206D86AB}" type="datetime1">
              <a:rPr lang="en-SG" smtClean="0"/>
              <a:t>29/3/14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F450E-678E-CA47-AE7C-D21B36B701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484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6881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86053"/>
            <a:ext cx="8229600" cy="57354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76608" y="0"/>
            <a:ext cx="696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BF450E-678E-CA47-AE7C-D21B36B7014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4185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457200" rtl="0" eaLnBrk="1" latinLnBrk="0" hangingPunct="1">
        <a:spcBef>
          <a:spcPct val="20000"/>
        </a:spcBef>
        <a:buFont typeface="+mj-lt"/>
        <a:buAutoNum type="arabicPeriod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defTabSz="457200" rtl="0" eaLnBrk="1" latinLnBrk="0" hangingPunct="1">
        <a:spcBef>
          <a:spcPct val="20000"/>
        </a:spcBef>
        <a:buFont typeface="+mj-lt"/>
        <a:buAutoNum type="arabicPeriod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342900" algn="l" defTabSz="457200" rtl="0" eaLnBrk="1" latinLnBrk="0" hangingPunct="1">
        <a:spcBef>
          <a:spcPct val="20000"/>
        </a:spcBef>
        <a:buFont typeface="+mj-lt"/>
        <a:buAutoNum type="arabicPeriod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714500" indent="-342900" algn="l" defTabSz="457200" rtl="0" eaLnBrk="1" latinLnBrk="0" hangingPunct="1">
        <a:spcBef>
          <a:spcPct val="20000"/>
        </a:spcBef>
        <a:buFont typeface="+mj-lt"/>
        <a:buAutoNum type="arabicPeriod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171700" indent="-342900" algn="l" defTabSz="457200" rtl="0" eaLnBrk="1" latinLnBrk="0" hangingPunct="1">
        <a:spcBef>
          <a:spcPct val="20000"/>
        </a:spcBef>
        <a:buFont typeface="+mj-lt"/>
        <a:buAutoNum type="arabicPeriod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JCTVC</a:t>
            </a:r>
            <a:r>
              <a:rPr lang="en-US"/>
              <a:t>-</a:t>
            </a:r>
            <a:r>
              <a:rPr lang="en-US" smtClean="0"/>
              <a:t>Q0204r2 </a:t>
            </a:r>
            <a:r>
              <a:rPr lang="en-US" dirty="0"/>
              <a:t>- </a:t>
            </a:r>
            <a:r>
              <a:rPr lang="en-US" b="1" dirty="0"/>
              <a:t>HEVC verification test results 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TK Tan, M. </a:t>
            </a:r>
            <a:r>
              <a:rPr lang="en-US" dirty="0" err="1" smtClean="0"/>
              <a:t>Mrak</a:t>
            </a:r>
            <a:r>
              <a:rPr lang="en-US" dirty="0" smtClean="0"/>
              <a:t>, V. </a:t>
            </a:r>
            <a:r>
              <a:rPr lang="en-US" dirty="0" err="1" smtClean="0"/>
              <a:t>Baroncini</a:t>
            </a:r>
            <a:r>
              <a:rPr lang="en-US" dirty="0" smtClean="0"/>
              <a:t> and N. </a:t>
            </a:r>
            <a:r>
              <a:rPr lang="en-US" dirty="0" err="1" smtClean="0"/>
              <a:t>Ramzan</a:t>
            </a:r>
            <a:endParaRPr lang="en-US" dirty="0" smtClean="0"/>
          </a:p>
          <a:p>
            <a:r>
              <a:rPr lang="en-US" dirty="0" err="1" smtClean="0"/>
              <a:t>Ahg</a:t>
            </a:r>
            <a:r>
              <a:rPr lang="en-US" dirty="0" smtClean="0"/>
              <a:t> 19: Verification test preparation and testing</a:t>
            </a:r>
          </a:p>
          <a:p>
            <a:r>
              <a:rPr lang="en-US" dirty="0" smtClean="0"/>
              <a:t>28 March 2014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F450E-678E-CA47-AE7C-D21B36B7014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7837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64956"/>
            <a:ext cx="9144000" cy="4749800"/>
          </a:xfrm>
          <a:prstGeom prst="rect">
            <a:avLst/>
          </a:prstGeom>
        </p:spPr>
      </p:pic>
      <p:sp>
        <p:nvSpPr>
          <p:cNvPr id="13" name="Rounded Rectangle 12"/>
          <p:cNvSpPr/>
          <p:nvPr/>
        </p:nvSpPr>
        <p:spPr>
          <a:xfrm>
            <a:off x="3831824" y="1997898"/>
            <a:ext cx="4233458" cy="301769"/>
          </a:xfrm>
          <a:prstGeom prst="roundRect">
            <a:avLst/>
          </a:prstGeom>
          <a:noFill/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>
            <a:off x="2485799" y="2177563"/>
            <a:ext cx="5460079" cy="464593"/>
          </a:xfrm>
          <a:prstGeom prst="roundRect">
            <a:avLst/>
          </a:prstGeom>
          <a:noFill/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>
            <a:off x="1908121" y="2401608"/>
            <a:ext cx="2835523" cy="518538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>
            <a:off x="1569770" y="3061268"/>
            <a:ext cx="2949568" cy="62962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3878846" y="1649924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R1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518883" y="2295330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R1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540074" y="1785001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R2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092343" y="3218759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R2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08614" y="4161750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R3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889583" y="2001990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R3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182671" y="4636211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R4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417841" y="2773523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R4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553126" y="6133147"/>
            <a:ext cx="62655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MOS BD-rate = -75%                    MOS (&gt;= 7) BD-rate = -70%</a:t>
            </a:r>
            <a:endParaRPr lang="en-US" sz="2000" dirty="0"/>
          </a:p>
        </p:txBody>
      </p:sp>
      <p:sp>
        <p:nvSpPr>
          <p:cNvPr id="26" name="Title 3"/>
          <p:cNvSpPr txBox="1">
            <a:spLocks/>
          </p:cNvSpPr>
          <p:nvPr/>
        </p:nvSpPr>
        <p:spPr>
          <a:xfrm>
            <a:off x="162825" y="274639"/>
            <a:ext cx="8814279" cy="688184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MOS vs. bit-rate plot (example with bit-rate savings &gt; 50%)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92713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54100"/>
            <a:ext cx="9144000" cy="474980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F450E-678E-CA47-AE7C-D21B36B70145}" type="slidenum">
              <a:rPr lang="en-US" smtClean="0"/>
              <a:t>11</a:t>
            </a:fld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>
            <a:off x="4559108" y="2203675"/>
            <a:ext cx="3983794" cy="401655"/>
          </a:xfrm>
          <a:prstGeom prst="roundRect">
            <a:avLst/>
          </a:prstGeom>
          <a:noFill/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>
            <a:off x="3208480" y="2658204"/>
            <a:ext cx="3005192" cy="351026"/>
          </a:xfrm>
          <a:prstGeom prst="roundRect">
            <a:avLst/>
          </a:prstGeom>
          <a:noFill/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>
            <a:off x="2431952" y="3276459"/>
            <a:ext cx="2181433" cy="498069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>
            <a:off x="1889631" y="4398115"/>
            <a:ext cx="1388586" cy="53871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4548254" y="1780310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R1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048462" y="2453674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R1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293533" y="2284474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R2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645423" y="3142995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R2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132115" y="3455881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R3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409812" y="2912645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R3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573451" y="4538393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R4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846211" y="4028479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R4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8" name="Title 3"/>
          <p:cNvSpPr txBox="1">
            <a:spLocks/>
          </p:cNvSpPr>
          <p:nvPr/>
        </p:nvSpPr>
        <p:spPr>
          <a:xfrm>
            <a:off x="162825" y="274639"/>
            <a:ext cx="8814279" cy="688184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MOS vs. bit-rate plot </a:t>
            </a:r>
            <a:r>
              <a:rPr lang="en-US" dirty="0"/>
              <a:t>(example with </a:t>
            </a:r>
            <a:r>
              <a:rPr lang="en-US" dirty="0" smtClean="0"/>
              <a:t>bit-rate </a:t>
            </a:r>
            <a:r>
              <a:rPr lang="en-US" dirty="0"/>
              <a:t>savings </a:t>
            </a:r>
            <a:r>
              <a:rPr lang="en-US" dirty="0" smtClean="0"/>
              <a:t>~ </a:t>
            </a:r>
            <a:r>
              <a:rPr lang="en-US" dirty="0"/>
              <a:t>50%)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553126" y="6133147"/>
            <a:ext cx="62655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MOS BD-rate = -49%                    MOS (&gt;= 7) BD-rate = -50%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29415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54100"/>
            <a:ext cx="9144000" cy="473710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F450E-678E-CA47-AE7C-D21B36B70145}" type="slidenum">
              <a:rPr lang="en-US" smtClean="0"/>
              <a:t>12</a:t>
            </a:fld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468618" y="2108688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R1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899073" y="2505335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R1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04463" y="2818161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R2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87690" y="3085108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R2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795609" y="3902844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R3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369949" y="3322565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R3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762347" y="4407156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R4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767284" y="3826738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R4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2383080" y="3762370"/>
            <a:ext cx="1872089" cy="426573"/>
          </a:xfrm>
          <a:prstGeom prst="roundRect">
            <a:avLst/>
          </a:prstGeom>
          <a:noFill/>
          <a:ln w="952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/>
          <p:cNvSpPr/>
          <p:nvPr/>
        </p:nvSpPr>
        <p:spPr>
          <a:xfrm>
            <a:off x="4517490" y="2478020"/>
            <a:ext cx="4137698" cy="406627"/>
          </a:xfrm>
          <a:prstGeom prst="roundRect">
            <a:avLst/>
          </a:prstGeom>
          <a:noFill/>
          <a:ln w="19050" cmpd="sng">
            <a:solidFill>
              <a:srgbClr val="0000FF"/>
            </a:solidFill>
            <a:prstDash val="dash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ounded Rectangle 25"/>
          <p:cNvSpPr/>
          <p:nvPr/>
        </p:nvSpPr>
        <p:spPr>
          <a:xfrm>
            <a:off x="1781479" y="4355913"/>
            <a:ext cx="1459310" cy="295659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ounded Rectangle 26"/>
          <p:cNvSpPr/>
          <p:nvPr/>
        </p:nvSpPr>
        <p:spPr>
          <a:xfrm>
            <a:off x="3182753" y="3123200"/>
            <a:ext cx="1334737" cy="516153"/>
          </a:xfrm>
          <a:prstGeom prst="roundRect">
            <a:avLst/>
          </a:prstGeom>
          <a:noFill/>
          <a:ln w="19050" cmpd="sng">
            <a:solidFill>
              <a:srgbClr val="008000"/>
            </a:solidFill>
            <a:prstDash val="dash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itle 3"/>
          <p:cNvSpPr txBox="1">
            <a:spLocks/>
          </p:cNvSpPr>
          <p:nvPr/>
        </p:nvSpPr>
        <p:spPr>
          <a:xfrm>
            <a:off x="162825" y="274639"/>
            <a:ext cx="8814279" cy="688184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MOS vs. bit-rate plot </a:t>
            </a:r>
            <a:r>
              <a:rPr lang="en-US" dirty="0"/>
              <a:t>(example with </a:t>
            </a:r>
            <a:r>
              <a:rPr lang="en-US" dirty="0" smtClean="0"/>
              <a:t>bit-rate </a:t>
            </a:r>
            <a:r>
              <a:rPr lang="en-US" dirty="0"/>
              <a:t>savings </a:t>
            </a:r>
            <a:r>
              <a:rPr lang="en-US" dirty="0" smtClean="0"/>
              <a:t>&lt; </a:t>
            </a:r>
            <a:r>
              <a:rPr lang="en-US" dirty="0"/>
              <a:t>50%)</a:t>
            </a:r>
          </a:p>
          <a:p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1553126" y="6133147"/>
            <a:ext cx="62655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MOS BD-rate = -36%                    MOS (&gt;= 7) BD-rate = -35%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9373582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54100"/>
            <a:ext cx="9144000" cy="4737100"/>
          </a:xfrm>
          <a:prstGeom prst="rect">
            <a:avLst/>
          </a:prstGeom>
        </p:spPr>
      </p:pic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MOS vs. </a:t>
            </a:r>
            <a:r>
              <a:rPr lang="en-US" dirty="0" smtClean="0"/>
              <a:t>bit-rate </a:t>
            </a:r>
            <a:r>
              <a:rPr lang="en-US" dirty="0"/>
              <a:t>plot </a:t>
            </a:r>
            <a:r>
              <a:rPr lang="en-US" dirty="0" smtClean="0"/>
              <a:t>(unclear)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F450E-678E-CA47-AE7C-D21B36B70145}" type="slidenum">
              <a:rPr lang="en-US" smtClean="0"/>
              <a:t>13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233458" y="2782145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R1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993033" y="2260413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R1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20598" y="2488988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R2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64725" y="1698137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R2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36763" y="3031947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R3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05489" y="1698137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R3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24841" y="4059735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R4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90665" y="3053591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R4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1590665" y="2067468"/>
            <a:ext cx="6995658" cy="516153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>
            <a:off x="2880184" y="2578527"/>
            <a:ext cx="1950302" cy="492019"/>
          </a:xfrm>
          <a:prstGeom prst="roundRect">
            <a:avLst/>
          </a:prstGeom>
          <a:noFill/>
          <a:ln w="19050" cmpd="sng">
            <a:solidFill>
              <a:srgbClr val="0000FF"/>
            </a:solidFill>
            <a:prstDash val="dash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>
            <a:off x="1497992" y="2676559"/>
            <a:ext cx="1765765" cy="44729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>
            <a:off x="2520598" y="2188627"/>
            <a:ext cx="6326246" cy="387794"/>
          </a:xfrm>
          <a:prstGeom prst="roundRect">
            <a:avLst/>
          </a:prstGeom>
          <a:noFill/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1715951" y="6133147"/>
            <a:ext cx="58343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Sequence was excluded from the BD-rate calculations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677413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4" grpId="0" animBg="1"/>
      <p:bldP spid="14" grpId="2" animBg="1"/>
      <p:bldP spid="15" grpId="0" animBg="1"/>
      <p:bldP spid="15" grpId="1" animBg="1"/>
      <p:bldP spid="16" grpId="0" animBg="1"/>
      <p:bldP spid="16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033"/>
            <a:ext cx="8229600" cy="68818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Comparison of MOS BD-rate and PSNR BD-rate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508" y="670733"/>
            <a:ext cx="8953500" cy="1230655"/>
          </a:xfrm>
        </p:spPr>
        <p:txBody>
          <a:bodyPr>
            <a:normAutofit/>
          </a:bodyPr>
          <a:lstStyle/>
          <a:p>
            <a:r>
              <a:rPr lang="en-US" dirty="0" smtClean="0"/>
              <a:t>MOS BD-rate is consistently higher than the PSNR BD-Rate by approximately 14% on average. (-1% min, 35% max) </a:t>
            </a:r>
          </a:p>
          <a:p>
            <a:pPr lvl="1"/>
            <a:r>
              <a:rPr lang="en-US" dirty="0" smtClean="0"/>
              <a:t>HEVC is better than AVC by </a:t>
            </a:r>
            <a:r>
              <a:rPr lang="en-US" u="sng" dirty="0" smtClean="0"/>
              <a:t>59% subjectively </a:t>
            </a:r>
            <a:r>
              <a:rPr lang="en-US" dirty="0" smtClean="0"/>
              <a:t>compared to </a:t>
            </a:r>
            <a:r>
              <a:rPr lang="en-US" u="sng" dirty="0" smtClean="0"/>
              <a:t>45% objectively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F450E-678E-CA47-AE7C-D21B36B70145}" type="slidenum">
              <a:rPr lang="en-US" smtClean="0"/>
              <a:t>14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00" y="1935240"/>
            <a:ext cx="8953500" cy="486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4952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Conclusions</a:t>
            </a:r>
          </a:p>
          <a:p>
            <a:pPr lvl="1" hangingPunct="0"/>
            <a:r>
              <a:rPr lang="en-US" dirty="0"/>
              <a:t>Analysis of the subjective test results show that in 85% of the test points, the quality achieved by HEVC are indistinguishable from the quality of AVC, even though the bit-rates of AVC are greater than or equal to approximately double the HEVC bit-</a:t>
            </a:r>
            <a:r>
              <a:rPr lang="en-US" dirty="0" smtClean="0"/>
              <a:t>rates.</a:t>
            </a:r>
          </a:p>
          <a:p>
            <a:pPr lvl="1" hangingPunct="0"/>
            <a:r>
              <a:rPr lang="en-US" dirty="0" smtClean="0"/>
              <a:t>Based </a:t>
            </a:r>
            <a:r>
              <a:rPr lang="en-US" dirty="0"/>
              <a:t>on the average MOS BD-rate results of the subjective test, it is concluded that the HEVC Main profile achieves the same subjective quality as AVC High profile while requiring on average 59% less bit-rate.</a:t>
            </a:r>
          </a:p>
          <a:p>
            <a:pPr lvl="1" hangingPunct="0"/>
            <a:r>
              <a:rPr lang="en-US" dirty="0"/>
              <a:t>The objective of achieving a substantially greater bit-rate reduction over the AVC High Profile has been met by the HEVC standard</a:t>
            </a:r>
            <a:r>
              <a:rPr lang="en-US" dirty="0" smtClean="0"/>
              <a:t>.</a:t>
            </a:r>
          </a:p>
          <a:p>
            <a:pPr lvl="1" hangingPunct="0"/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F450E-678E-CA47-AE7C-D21B36B7014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4238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MOS vs. bit-rate plots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F450E-678E-CA47-AE7C-D21B36B7014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4146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64956"/>
            <a:ext cx="9144000" cy="47498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878846" y="1649924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R1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518883" y="2295330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R1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540074" y="1785001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R2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092343" y="3218759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R2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08614" y="4161750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R3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889583" y="2001990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R3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182671" y="4636211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R4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417841" y="2773523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R4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553126" y="6133147"/>
            <a:ext cx="62655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MOS BD-rate = -75%                    MOS (&gt;= 7) BD-rate = -70%</a:t>
            </a:r>
            <a:endParaRPr lang="en-US" sz="2000" dirty="0"/>
          </a:p>
        </p:txBody>
      </p:sp>
      <p:sp>
        <p:nvSpPr>
          <p:cNvPr id="26" name="Title 3"/>
          <p:cNvSpPr txBox="1">
            <a:spLocks/>
          </p:cNvSpPr>
          <p:nvPr/>
        </p:nvSpPr>
        <p:spPr>
          <a:xfrm>
            <a:off x="162825" y="274639"/>
            <a:ext cx="8814279" cy="688184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MOS vs. bit-rate </a:t>
            </a:r>
            <a:r>
              <a:rPr lang="en-US" dirty="0"/>
              <a:t>plot (&gt;50%)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45640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F450E-678E-CA47-AE7C-D21B36B70145}" type="slidenum">
              <a:rPr lang="en-US" smtClean="0"/>
              <a:t>18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44363"/>
            <a:ext cx="9144000" cy="47498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248728" y="1726034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R1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927903" y="2464088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R1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1973" y="1834708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R2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99403" y="2686836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R2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73744" y="3488340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R3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838100" y="2241512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R3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82671" y="4440689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R4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00219" y="2849790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R4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53126" y="6133147"/>
            <a:ext cx="62655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MOS BD-rate = -66%                    MOS (&gt;= 7) BD-rate = -65%</a:t>
            </a:r>
            <a:endParaRPr lang="en-US" sz="2000" dirty="0"/>
          </a:p>
        </p:txBody>
      </p:sp>
      <p:sp>
        <p:nvSpPr>
          <p:cNvPr id="17" name="Title 3"/>
          <p:cNvSpPr txBox="1">
            <a:spLocks/>
          </p:cNvSpPr>
          <p:nvPr/>
        </p:nvSpPr>
        <p:spPr>
          <a:xfrm>
            <a:off x="162825" y="274639"/>
            <a:ext cx="8814279" cy="688184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MOS vs. bit-rate plot (&gt;50%)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478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F450E-678E-CA47-AE7C-D21B36B70145}" type="slidenum">
              <a:rPr lang="en-US" smtClean="0"/>
              <a:t>19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54100"/>
            <a:ext cx="9144000" cy="474980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3724852" y="1726034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R1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428573" y="2618500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R1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908075" y="1620442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R2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003191" y="3056168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R2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943048" y="4172241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R3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391670" y="1802021"/>
            <a:ext cx="764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R3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479753" y="4223455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R4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286058" y="3187446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R4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0" name="Title 3"/>
          <p:cNvSpPr txBox="1">
            <a:spLocks/>
          </p:cNvSpPr>
          <p:nvPr/>
        </p:nvSpPr>
        <p:spPr>
          <a:xfrm>
            <a:off x="162825" y="274639"/>
            <a:ext cx="8814279" cy="688184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MOS vs. bit-rate plot (&gt;50%)</a:t>
            </a:r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1715951" y="6133147"/>
            <a:ext cx="58343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Sequence was excluded from the BD-rate calculations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044127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Executive 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hangingPunct="0"/>
            <a:r>
              <a:rPr lang="en-US" dirty="0" smtClean="0"/>
              <a:t>Purpose of the HEVC verification test</a:t>
            </a:r>
          </a:p>
          <a:p>
            <a:pPr lvl="1" hangingPunct="0"/>
            <a:r>
              <a:rPr lang="en-US" dirty="0" smtClean="0"/>
              <a:t>To </a:t>
            </a:r>
            <a:r>
              <a:rPr lang="en-US" dirty="0"/>
              <a:t>confirm that the objective of achieving a substantially greater bit-rate reduction over the AVC High Profile has been met by the HEVC standard. </a:t>
            </a:r>
            <a:endParaRPr lang="en-US" dirty="0" smtClean="0"/>
          </a:p>
          <a:p>
            <a:pPr hangingPunct="0"/>
            <a:r>
              <a:rPr lang="en-US" dirty="0" smtClean="0"/>
              <a:t>What was done</a:t>
            </a:r>
          </a:p>
          <a:p>
            <a:pPr lvl="1" hangingPunct="0"/>
            <a:r>
              <a:rPr lang="en-US" dirty="0" smtClean="0"/>
              <a:t>A subjective </a:t>
            </a:r>
            <a:r>
              <a:rPr lang="en-GB" dirty="0"/>
              <a:t>evaluation was </a:t>
            </a:r>
            <a:r>
              <a:rPr lang="en-US" dirty="0"/>
              <a:t>conducted comparing the HEVC Main profile to the AVC High profile. </a:t>
            </a:r>
            <a:endParaRPr lang="en-US" dirty="0" smtClean="0"/>
          </a:p>
          <a:p>
            <a:pPr lvl="1" hangingPunct="0"/>
            <a:r>
              <a:rPr lang="en-US" dirty="0" smtClean="0"/>
              <a:t>20 video </a:t>
            </a:r>
            <a:r>
              <a:rPr lang="en-US" dirty="0"/>
              <a:t>sequences with resolutions ranging from 480p to </a:t>
            </a:r>
            <a:r>
              <a:rPr lang="en-US" dirty="0" smtClean="0"/>
              <a:t>UHD were tested </a:t>
            </a:r>
            <a:r>
              <a:rPr lang="en-US" dirty="0"/>
              <a:t>(at 4 different bit-rates / quality levels) </a:t>
            </a:r>
            <a:r>
              <a:rPr lang="en-US" dirty="0" smtClean="0"/>
              <a:t>.</a:t>
            </a:r>
            <a:endParaRPr lang="en-US" dirty="0"/>
          </a:p>
          <a:p>
            <a:pPr hangingPunct="0"/>
            <a:r>
              <a:rPr lang="en-US" dirty="0" smtClean="0"/>
              <a:t>Results</a:t>
            </a:r>
          </a:p>
          <a:p>
            <a:pPr lvl="1" hangingPunct="0"/>
            <a:r>
              <a:rPr lang="en-US" dirty="0"/>
              <a:t>Statistically, 85% of the data show that the quality of HEVC is indistinguishable from the quality of AVC at bit-rates that are greater than or equal to approximately double the HEVC bit-rates. </a:t>
            </a:r>
          </a:p>
          <a:p>
            <a:pPr lvl="1" hangingPunct="0"/>
            <a:r>
              <a:rPr lang="en-US" dirty="0" smtClean="0"/>
              <a:t>The bit-rate </a:t>
            </a:r>
            <a:r>
              <a:rPr lang="en-US" dirty="0"/>
              <a:t>savings are similar for the different resolutions tested, with slightly more savings for sequences with higher resolutions. The average </a:t>
            </a:r>
            <a:r>
              <a:rPr lang="en-US" dirty="0" smtClean="0"/>
              <a:t>bit-rate </a:t>
            </a:r>
            <a:r>
              <a:rPr lang="en-US" dirty="0"/>
              <a:t>savings for </a:t>
            </a:r>
            <a:r>
              <a:rPr lang="en-US" dirty="0" smtClean="0"/>
              <a:t>UHD, </a:t>
            </a:r>
            <a:r>
              <a:rPr lang="en-US" dirty="0"/>
              <a:t>1080p, 720p and 480p are </a:t>
            </a:r>
            <a:r>
              <a:rPr lang="en-US" dirty="0" smtClean="0"/>
              <a:t>estimated at approximately 64</a:t>
            </a:r>
            <a:r>
              <a:rPr lang="en-US" dirty="0"/>
              <a:t>%, 62%, 56% and 52%, respectively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F450E-678E-CA47-AE7C-D21B36B7014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86019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F450E-678E-CA47-AE7C-D21B36B70145}" type="slidenum">
              <a:rPr lang="en-US" smtClean="0"/>
              <a:t>20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54100"/>
            <a:ext cx="9144000" cy="473710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4315274" y="1693976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R1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931715" y="1916959"/>
            <a:ext cx="448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R2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71601" y="2768037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R2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369566" y="3646868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R3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129809" y="2583371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R3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627112" y="4135614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R4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703865" y="3288511"/>
            <a:ext cx="353985" cy="3052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R4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800575" y="2452985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R1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53126" y="6133147"/>
            <a:ext cx="62655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MOS BD-rate = -56%                    MOS (&gt;= 7) BD-rate = -56%</a:t>
            </a:r>
            <a:endParaRPr lang="en-US" sz="2000" dirty="0"/>
          </a:p>
        </p:txBody>
      </p:sp>
      <p:sp>
        <p:nvSpPr>
          <p:cNvPr id="29" name="Title 3"/>
          <p:cNvSpPr txBox="1">
            <a:spLocks/>
          </p:cNvSpPr>
          <p:nvPr/>
        </p:nvSpPr>
        <p:spPr>
          <a:xfrm>
            <a:off x="162825" y="274639"/>
            <a:ext cx="8814279" cy="688184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MOS vs. bit-rate plot (~50%)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45278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F450E-678E-CA47-AE7C-D21B36B70145}" type="slidenum">
              <a:rPr lang="en-US" smtClean="0"/>
              <a:t>21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54100"/>
            <a:ext cx="9144000" cy="473710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4282709" y="1672264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R1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682050" y="2079799"/>
            <a:ext cx="448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R2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496206" y="2774467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R2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885356" y="3907524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R3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977839" y="2529091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R3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095216" y="4602403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R4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508475" y="3288511"/>
            <a:ext cx="353985" cy="3052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R4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083593" y="2355940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R1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53126" y="6133147"/>
            <a:ext cx="62655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MOS BD-rate = -58%                    MOS (&gt;= 7) BD-rate = -50%</a:t>
            </a:r>
            <a:endParaRPr lang="en-US" sz="2000" dirty="0"/>
          </a:p>
        </p:txBody>
      </p:sp>
      <p:sp>
        <p:nvSpPr>
          <p:cNvPr id="29" name="Title 3"/>
          <p:cNvSpPr txBox="1">
            <a:spLocks/>
          </p:cNvSpPr>
          <p:nvPr/>
        </p:nvSpPr>
        <p:spPr>
          <a:xfrm>
            <a:off x="162825" y="274639"/>
            <a:ext cx="8814279" cy="688184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MOS vs. bit-rate plot (&gt;50%)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36376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54100"/>
            <a:ext cx="9144000" cy="474980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F450E-678E-CA47-AE7C-D21B36B70145}" type="slidenum">
              <a:rPr lang="en-US" smtClean="0"/>
              <a:t>22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4673490" y="1668556"/>
            <a:ext cx="5152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R1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106735" y="1906103"/>
            <a:ext cx="448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R2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193559" y="2828861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R2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160346" y="3777252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R3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532784" y="2301115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R3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732024" y="3776896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R4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355791" y="3942408"/>
            <a:ext cx="353985" cy="3052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R4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833928" y="2649052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R1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553126" y="6133147"/>
            <a:ext cx="62655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MOS BD-rate = -70%                    MOS (&gt;= 7) BD-rate = -73%</a:t>
            </a:r>
            <a:endParaRPr lang="en-US" sz="2000" dirty="0"/>
          </a:p>
        </p:txBody>
      </p:sp>
      <p:sp>
        <p:nvSpPr>
          <p:cNvPr id="30" name="Title 3"/>
          <p:cNvSpPr txBox="1">
            <a:spLocks/>
          </p:cNvSpPr>
          <p:nvPr/>
        </p:nvSpPr>
        <p:spPr>
          <a:xfrm>
            <a:off x="162825" y="274639"/>
            <a:ext cx="8814279" cy="688184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MOS vs. bit-rate plot (&gt;50%)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39220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54100"/>
            <a:ext cx="9144000" cy="474980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F450E-678E-CA47-AE7C-D21B36B70145}" type="slidenum">
              <a:rPr lang="en-US" smtClean="0"/>
              <a:t>23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978769" y="1693976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R1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60340" y="1932739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R2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44606" y="2637651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R2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43915" y="2996013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R3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44345" y="2095693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R3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56371" y="3636260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R4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55841" y="2333701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R4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490395" y="2500630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R1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53126" y="6133147"/>
            <a:ext cx="62655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MOS BD-rate = -52%                    MOS (&gt;= 7) BD-rate = -46%</a:t>
            </a:r>
            <a:endParaRPr lang="en-US" sz="2000" dirty="0"/>
          </a:p>
        </p:txBody>
      </p:sp>
      <p:sp>
        <p:nvSpPr>
          <p:cNvPr id="19" name="Title 3"/>
          <p:cNvSpPr txBox="1">
            <a:spLocks/>
          </p:cNvSpPr>
          <p:nvPr/>
        </p:nvSpPr>
        <p:spPr>
          <a:xfrm>
            <a:off x="162825" y="274639"/>
            <a:ext cx="8814279" cy="688184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MOS vs. bit-rate plot (~50%)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33269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54100"/>
            <a:ext cx="9144000" cy="474980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F450E-678E-CA47-AE7C-D21B36B70145}" type="slidenum">
              <a:rPr lang="en-US" smtClean="0"/>
              <a:t>24</a:t>
            </a:fld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4282709" y="1780824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R1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758035" y="2058087"/>
            <a:ext cx="448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R2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496206" y="3100147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R2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059036" y="3798964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R3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934419" y="2366251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R3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008376" y="4460311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R4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454200" y="2995399"/>
            <a:ext cx="353985" cy="3052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R4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291176" y="2547011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R1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53126" y="6133147"/>
            <a:ext cx="62655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MOS BD-rate = -69%                    MOS (&gt;= 7) BD-rate = -60%</a:t>
            </a:r>
            <a:endParaRPr lang="en-US" sz="2000" dirty="0"/>
          </a:p>
        </p:txBody>
      </p:sp>
      <p:sp>
        <p:nvSpPr>
          <p:cNvPr id="29" name="Title 3"/>
          <p:cNvSpPr txBox="1">
            <a:spLocks/>
          </p:cNvSpPr>
          <p:nvPr/>
        </p:nvSpPr>
        <p:spPr>
          <a:xfrm>
            <a:off x="162825" y="274639"/>
            <a:ext cx="8814279" cy="688184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MOS vs. bit-rate plot (&gt;50%)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82773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54100"/>
            <a:ext cx="9144000" cy="473710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F450E-678E-CA47-AE7C-D21B36B70145}" type="slidenum">
              <a:rPr lang="en-US" smtClean="0"/>
              <a:t>25</a:t>
            </a:fld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3978769" y="1693976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R1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540935" y="1628771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R2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117611" y="2591748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R2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584355" y="2714154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R3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751260" y="1911141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R3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859345" y="3277431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R4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344647" y="3086030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R4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425265" y="2388246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R1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53126" y="6133147"/>
            <a:ext cx="62655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MOS BD-rate = -53%                    MOS (&gt;= 7) BD-rate = -56%</a:t>
            </a:r>
            <a:endParaRPr lang="en-US" sz="2000" dirty="0"/>
          </a:p>
        </p:txBody>
      </p:sp>
      <p:sp>
        <p:nvSpPr>
          <p:cNvPr id="29" name="Title 3"/>
          <p:cNvSpPr txBox="1">
            <a:spLocks/>
          </p:cNvSpPr>
          <p:nvPr/>
        </p:nvSpPr>
        <p:spPr>
          <a:xfrm>
            <a:off x="162825" y="274639"/>
            <a:ext cx="8814279" cy="688184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MOS vs. bit-rate plot (~50%)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81220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54100"/>
            <a:ext cx="9144000" cy="473710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F450E-678E-CA47-AE7C-D21B36B70145}" type="slidenum">
              <a:rPr lang="en-US" smtClean="0"/>
              <a:t>26</a:t>
            </a:fld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3806463" y="1826432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R1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551713" y="2299071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R1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466323" y="2003961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R2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998250" y="2802852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R2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782487" y="3797165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R3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805489" y="2312957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R3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059711" y="4159351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R4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376504" y="2806274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R4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53126" y="6133147"/>
            <a:ext cx="62655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MOS BD-rate = -68%                    MOS (&gt;= 7) BD-rate = -52%</a:t>
            </a:r>
            <a:endParaRPr lang="en-US" sz="2000" dirty="0"/>
          </a:p>
        </p:txBody>
      </p:sp>
      <p:sp>
        <p:nvSpPr>
          <p:cNvPr id="29" name="Title 3"/>
          <p:cNvSpPr txBox="1">
            <a:spLocks/>
          </p:cNvSpPr>
          <p:nvPr/>
        </p:nvSpPr>
        <p:spPr>
          <a:xfrm>
            <a:off x="162825" y="274639"/>
            <a:ext cx="8814279" cy="688184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MOS vs. bit-rate plot (&gt;50%)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26119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54100"/>
            <a:ext cx="9144000" cy="474980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F450E-678E-CA47-AE7C-D21B36B70145}" type="slidenum">
              <a:rPr lang="en-US" smtClean="0"/>
              <a:t>27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962084" y="1878014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R1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38277" y="2529666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R1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77103" y="2414746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R2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83936" y="3218759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R2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22112" y="3727286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R3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877917" y="3249181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R3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82671" y="4465909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R4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03871" y="3897448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R4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53126" y="6133147"/>
            <a:ext cx="62655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MOS BD-rate = -48%                    MOS (&gt;= 7) BD-rate = -53%</a:t>
            </a:r>
            <a:endParaRPr lang="en-US" sz="2000" dirty="0"/>
          </a:p>
        </p:txBody>
      </p:sp>
      <p:sp>
        <p:nvSpPr>
          <p:cNvPr id="20" name="Title 3"/>
          <p:cNvSpPr txBox="1">
            <a:spLocks/>
          </p:cNvSpPr>
          <p:nvPr/>
        </p:nvSpPr>
        <p:spPr>
          <a:xfrm>
            <a:off x="162825" y="274639"/>
            <a:ext cx="8814279" cy="688184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MOS vs. bit-rate plot (~50%)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93755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54100"/>
            <a:ext cx="9144000" cy="474980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F450E-678E-CA47-AE7C-D21B36B70145}" type="slidenum">
              <a:rPr lang="en-US" smtClean="0"/>
              <a:t>28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954168" y="2149340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R1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10470" y="2192838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R1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71830" y="1726361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R2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76211" y="3063985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R2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83456" y="3585717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R3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99256" y="2197780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R3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786998" y="3875206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R4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64391" y="2778864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R4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53126" y="6133147"/>
            <a:ext cx="62655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MOS BD-rate = -66%                    MOS (&gt;= 7) BD-rate = -65%</a:t>
            </a:r>
            <a:endParaRPr lang="en-US" sz="2000" dirty="0"/>
          </a:p>
        </p:txBody>
      </p:sp>
      <p:sp>
        <p:nvSpPr>
          <p:cNvPr id="19" name="Title 3"/>
          <p:cNvSpPr txBox="1">
            <a:spLocks/>
          </p:cNvSpPr>
          <p:nvPr/>
        </p:nvSpPr>
        <p:spPr>
          <a:xfrm>
            <a:off x="162825" y="274639"/>
            <a:ext cx="8814279" cy="688184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MOS vs. bit-rate plot (&gt;50%)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43835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54100"/>
            <a:ext cx="9144000" cy="474980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F450E-678E-CA47-AE7C-D21B36B70145}" type="slidenum">
              <a:rPr lang="en-US" smtClean="0"/>
              <a:t>29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4233459" y="1693462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R1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332031" y="2512678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R1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642233" y="2143346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R2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364531" y="2990783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R2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55730" y="4075433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R3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877917" y="3108053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R3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128396" y="4657809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R4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503871" y="3647760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R4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53126" y="6133147"/>
            <a:ext cx="62655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MOS BD-rate = -58%                    MOS (&gt;= 7) BD-rate = -58%</a:t>
            </a:r>
            <a:endParaRPr lang="en-US" sz="2000" dirty="0"/>
          </a:p>
        </p:txBody>
      </p:sp>
      <p:sp>
        <p:nvSpPr>
          <p:cNvPr id="29" name="Title 3"/>
          <p:cNvSpPr txBox="1">
            <a:spLocks/>
          </p:cNvSpPr>
          <p:nvPr/>
        </p:nvSpPr>
        <p:spPr>
          <a:xfrm>
            <a:off x="162825" y="274639"/>
            <a:ext cx="8814279" cy="688184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MOS vs. bit-rate plot (&gt;50%)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29700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 hangingPunct="0">
              <a:buNone/>
            </a:pPr>
            <a:r>
              <a:rPr lang="en-US" dirty="0" smtClean="0"/>
              <a:t>The </a:t>
            </a:r>
            <a:r>
              <a:rPr lang="en-US" dirty="0"/>
              <a:t>results confirmed that the HEVC Main profile achieves the same subjective quality as AVC High profile while requiring on average </a:t>
            </a:r>
            <a:r>
              <a:rPr lang="en-US" dirty="0" smtClean="0"/>
              <a:t>approximately 59% </a:t>
            </a:r>
            <a:r>
              <a:rPr lang="en-US" dirty="0"/>
              <a:t>less bit-rate.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F450E-678E-CA47-AE7C-D21B36B70145}" type="slidenum">
              <a:rPr lang="en-US" smtClean="0"/>
              <a:t>3</a:t>
            </a:fld>
            <a:endParaRPr lang="en-US"/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570" y="2503018"/>
            <a:ext cx="6475950" cy="39254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180292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54100"/>
            <a:ext cx="9144000" cy="473710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F450E-678E-CA47-AE7C-D21B36B70145}" type="slidenum">
              <a:rPr lang="en-US" smtClean="0"/>
              <a:t>30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4157474" y="1606614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R1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759026" y="2675731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R1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772493" y="1969650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R2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885572" y="3333293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R2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297182" y="3836578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R3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116727" y="2358989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R3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493672" y="4353727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R4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677551" y="2920408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R4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53126" y="6133147"/>
            <a:ext cx="62655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MOS BD-rate = -73%                    MOS (&gt;= 7) BD-rate = -73%</a:t>
            </a:r>
            <a:endParaRPr lang="en-US" sz="2000" dirty="0"/>
          </a:p>
        </p:txBody>
      </p:sp>
      <p:sp>
        <p:nvSpPr>
          <p:cNvPr id="29" name="Title 3"/>
          <p:cNvSpPr txBox="1">
            <a:spLocks/>
          </p:cNvSpPr>
          <p:nvPr/>
        </p:nvSpPr>
        <p:spPr>
          <a:xfrm>
            <a:off x="162825" y="274639"/>
            <a:ext cx="8814279" cy="688184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MOS vs. bit-rate plot (&gt;50%)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61430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54100"/>
            <a:ext cx="9144000" cy="473710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F450E-678E-CA47-AE7C-D21B36B70145}" type="slidenum">
              <a:rPr lang="en-US" smtClean="0"/>
              <a:t>31</a:t>
            </a:fld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468618" y="2108688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R1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899073" y="2505335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R1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04463" y="2818161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R2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87690" y="3085108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R2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795609" y="3902844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R3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369949" y="3322565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R3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762347" y="4407156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R4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767284" y="3826738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R4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53126" y="6133147"/>
            <a:ext cx="62655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MOS BD-rate = -36%                    MOS (&gt;= 7) BD-rate = -35%</a:t>
            </a:r>
            <a:endParaRPr lang="en-US" sz="2000" dirty="0"/>
          </a:p>
        </p:txBody>
      </p:sp>
      <p:sp>
        <p:nvSpPr>
          <p:cNvPr id="29" name="Title 3"/>
          <p:cNvSpPr txBox="1">
            <a:spLocks/>
          </p:cNvSpPr>
          <p:nvPr/>
        </p:nvSpPr>
        <p:spPr>
          <a:xfrm>
            <a:off x="162825" y="274639"/>
            <a:ext cx="8814279" cy="688184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MOS vs. bit-rate plot (&lt;50%)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74722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54100"/>
            <a:ext cx="9144000" cy="474980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F450E-678E-CA47-AE7C-D21B36B70145}" type="slidenum">
              <a:rPr lang="en-US" smtClean="0"/>
              <a:t>32</a:t>
            </a:fld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103198" y="2619305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R1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309166" y="2296369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R1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623265" y="1629518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R2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113875" y="1687281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R2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285390" y="2959309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R3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632716" y="2170865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R3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663955" y="3663430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R4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162343" y="3083424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R4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53126" y="6133147"/>
            <a:ext cx="62655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MOS BD-rate = -45%                    MOS (&gt;= 7) BD-rate = -45%</a:t>
            </a:r>
            <a:endParaRPr lang="en-US" sz="2000" dirty="0"/>
          </a:p>
        </p:txBody>
      </p:sp>
      <p:sp>
        <p:nvSpPr>
          <p:cNvPr id="29" name="Title 3"/>
          <p:cNvSpPr txBox="1">
            <a:spLocks/>
          </p:cNvSpPr>
          <p:nvPr/>
        </p:nvSpPr>
        <p:spPr>
          <a:xfrm>
            <a:off x="162825" y="274639"/>
            <a:ext cx="8814279" cy="688184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MOS vs. bit-rate plot (~50%)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37126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54100"/>
            <a:ext cx="9144000" cy="474980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F450E-678E-CA47-AE7C-D21B36B70145}" type="slidenum">
              <a:rPr lang="en-US" smtClean="0"/>
              <a:t>33</a:t>
            </a:fld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3958433" y="1750440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R1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42825" y="2275589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R1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661713" y="1906257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R2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16985" y="2379468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R2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187729" y="3023508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R3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022589" y="2443229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R3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263017" y="3495252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R4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571894" y="2643434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R4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53126" y="6133147"/>
            <a:ext cx="62655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MOS BD-rate = -42%                    MOS (&gt;= 7) BD-rate = -40%</a:t>
            </a:r>
            <a:endParaRPr lang="en-US" sz="2000" dirty="0"/>
          </a:p>
        </p:txBody>
      </p:sp>
      <p:sp>
        <p:nvSpPr>
          <p:cNvPr id="29" name="Title 3"/>
          <p:cNvSpPr txBox="1">
            <a:spLocks/>
          </p:cNvSpPr>
          <p:nvPr/>
        </p:nvSpPr>
        <p:spPr>
          <a:xfrm>
            <a:off x="162825" y="274639"/>
            <a:ext cx="8814279" cy="688184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MOS vs. bit-rate plot (&lt;50%)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76632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54100"/>
            <a:ext cx="9144000" cy="474980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F450E-678E-CA47-AE7C-D21B36B70145}" type="slidenum">
              <a:rPr lang="en-US" smtClean="0"/>
              <a:t>34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4548254" y="1780310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R1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048462" y="2453674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R1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293533" y="2284474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R2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645423" y="3142995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R2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132115" y="3455881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R3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409812" y="2912645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R3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573451" y="4538393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R4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846211" y="4028479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R4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53126" y="6133147"/>
            <a:ext cx="62655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MOS BD-rate = -49%                    MOS (&gt;= 7) BD-rate = -50%</a:t>
            </a:r>
            <a:endParaRPr lang="en-US" sz="2000" dirty="0"/>
          </a:p>
        </p:txBody>
      </p:sp>
      <p:sp>
        <p:nvSpPr>
          <p:cNvPr id="29" name="Title 3"/>
          <p:cNvSpPr txBox="1">
            <a:spLocks/>
          </p:cNvSpPr>
          <p:nvPr/>
        </p:nvSpPr>
        <p:spPr>
          <a:xfrm>
            <a:off x="162825" y="274639"/>
            <a:ext cx="8814279" cy="688184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MOS vs. bit-rate plot (~50%)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39892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54100"/>
            <a:ext cx="9144000" cy="473710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F450E-678E-CA47-AE7C-D21B36B70145}" type="slidenum">
              <a:rPr lang="en-US" smtClean="0"/>
              <a:t>35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4027214" y="1595758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R1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498506" y="2208923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R1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522828" y="1730818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R2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158287" y="2942477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R2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134357" y="3174362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R3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008177" y="1903037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R3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428542" y="3930343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R4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547291" y="2692432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R4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53126" y="6133147"/>
            <a:ext cx="62655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MOS BD-rate = -72%                    MOS (&gt;= 7) BD-rate = -74%</a:t>
            </a:r>
            <a:endParaRPr lang="en-US" sz="2000" dirty="0"/>
          </a:p>
        </p:txBody>
      </p:sp>
      <p:sp>
        <p:nvSpPr>
          <p:cNvPr id="29" name="Title 3"/>
          <p:cNvSpPr txBox="1">
            <a:spLocks/>
          </p:cNvSpPr>
          <p:nvPr/>
        </p:nvSpPr>
        <p:spPr>
          <a:xfrm>
            <a:off x="162825" y="274639"/>
            <a:ext cx="8814279" cy="688184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MOS vs. bit-rate plot (&gt;50%)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53655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54100"/>
            <a:ext cx="9144000" cy="4737100"/>
          </a:xfrm>
          <a:prstGeom prst="rect">
            <a:avLst/>
          </a:prstGeom>
        </p:spPr>
      </p:pic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MOS vs. </a:t>
            </a:r>
            <a:r>
              <a:rPr lang="en-US" dirty="0" smtClean="0"/>
              <a:t>bit-rate plot (unknown)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F450E-678E-CA47-AE7C-D21B36B70145}" type="slidenum">
              <a:rPr lang="en-US" smtClean="0"/>
              <a:t>36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233458" y="2782145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R1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993033" y="2260413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R1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20598" y="2488988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R2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64725" y="1698137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R2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36763" y="3031947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R3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05489" y="1698137"/>
            <a:ext cx="42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R3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24841" y="4059735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R4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90665" y="3053591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R4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715951" y="6133147"/>
            <a:ext cx="58343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Sequence was excluded from the BD-rate calculations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8399558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447" y="3429000"/>
            <a:ext cx="8243627" cy="2817442"/>
          </a:xfrm>
          <a:prstGeom prst="rect">
            <a:avLst/>
          </a:prstGeom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60691" y="689645"/>
            <a:ext cx="8586154" cy="6168355"/>
          </a:xfrm>
        </p:spPr>
        <p:txBody>
          <a:bodyPr>
            <a:normAutofit fontScale="92500" lnSpcReduction="10000"/>
          </a:bodyPr>
          <a:lstStyle/>
          <a:p>
            <a:pPr hangingPunct="0"/>
            <a:r>
              <a:rPr lang="en-CA" dirty="0" smtClean="0"/>
              <a:t>Test sequences were donated by 8 organizations.</a:t>
            </a:r>
          </a:p>
          <a:p>
            <a:pPr marL="457200" lvl="1" indent="0" hangingPunct="0">
              <a:buNone/>
            </a:pPr>
            <a:r>
              <a:rPr lang="en-CA" dirty="0" smtClean="0"/>
              <a:t>	4EVER, BBC</a:t>
            </a:r>
            <a:r>
              <a:rPr lang="en-CA" dirty="0"/>
              <a:t>, </a:t>
            </a:r>
            <a:r>
              <a:rPr lang="en-CA" dirty="0" err="1" smtClean="0"/>
              <a:t>Kamerawerk</a:t>
            </a:r>
            <a:r>
              <a:rPr lang="en-CA" dirty="0" smtClean="0"/>
              <a:t>, NTIA, </a:t>
            </a:r>
            <a:r>
              <a:rPr lang="en-CA" dirty="0" err="1" smtClean="0"/>
              <a:t>Plannet</a:t>
            </a:r>
            <a:r>
              <a:rPr lang="en-CA" dirty="0"/>
              <a:t>, </a:t>
            </a:r>
            <a:r>
              <a:rPr lang="en-CA" dirty="0" smtClean="0"/>
              <a:t>Inc., SVT, Technicolor, </a:t>
            </a:r>
            <a:r>
              <a:rPr lang="en-CA" dirty="0" err="1" smtClean="0"/>
              <a:t>Vidyo</a:t>
            </a:r>
            <a:endParaRPr lang="en-CA" dirty="0" smtClean="0"/>
          </a:p>
          <a:p>
            <a:pPr hangingPunct="0"/>
            <a:r>
              <a:rPr lang="en-CA" dirty="0" smtClean="0"/>
              <a:t>Test </a:t>
            </a:r>
            <a:r>
              <a:rPr lang="en-CA" dirty="0" err="1" smtClean="0"/>
              <a:t>bitstreams</a:t>
            </a:r>
            <a:r>
              <a:rPr lang="en-CA" dirty="0" smtClean="0"/>
              <a:t> were encoded </a:t>
            </a:r>
            <a:r>
              <a:rPr lang="en-CA" dirty="0"/>
              <a:t>by NTT DOCOMO, </a:t>
            </a:r>
            <a:r>
              <a:rPr lang="en-CA" dirty="0" smtClean="0"/>
              <a:t>Inc. using the HM12.1 and JM18.5 reference software.</a:t>
            </a:r>
          </a:p>
          <a:p>
            <a:pPr hangingPunct="0"/>
            <a:r>
              <a:rPr lang="en-CA" dirty="0" smtClean="0"/>
              <a:t>The </a:t>
            </a:r>
            <a:r>
              <a:rPr lang="en-CA" dirty="0"/>
              <a:t>subjective test was carried out at the following test </a:t>
            </a:r>
            <a:r>
              <a:rPr lang="en-CA" dirty="0" smtClean="0"/>
              <a:t>sites coordinated by Vittorio </a:t>
            </a:r>
            <a:r>
              <a:rPr lang="en-CA" dirty="0" err="1" smtClean="0"/>
              <a:t>Baroncini</a:t>
            </a:r>
            <a:r>
              <a:rPr lang="en-CA" dirty="0" smtClean="0"/>
              <a:t> (MPEG Test Chair).</a:t>
            </a:r>
            <a:endParaRPr lang="en-US" dirty="0"/>
          </a:p>
          <a:p>
            <a:pPr lvl="1" hangingPunct="0"/>
            <a:r>
              <a:rPr lang="en-US" dirty="0"/>
              <a:t>British Broadcasting Corporation (BBC) R&amp;D </a:t>
            </a:r>
            <a:endParaRPr lang="en-US" dirty="0" smtClean="0"/>
          </a:p>
          <a:p>
            <a:pPr lvl="1" hangingPunct="0"/>
            <a:r>
              <a:rPr lang="en-US" dirty="0" smtClean="0"/>
              <a:t>School </a:t>
            </a:r>
            <a:r>
              <a:rPr lang="en-US" dirty="0"/>
              <a:t>of Computing, University of West of </a:t>
            </a:r>
            <a:r>
              <a:rPr lang="en-US" dirty="0" smtClean="0"/>
              <a:t>Scotland</a:t>
            </a:r>
          </a:p>
          <a:p>
            <a:pPr lvl="1" hangingPunct="0"/>
            <a:endParaRPr lang="en-US" dirty="0"/>
          </a:p>
          <a:p>
            <a:pPr lvl="1" hangingPunct="0"/>
            <a:endParaRPr lang="en-US" dirty="0" smtClean="0"/>
          </a:p>
          <a:p>
            <a:pPr lvl="1" hangingPunct="0"/>
            <a:endParaRPr lang="en-US" dirty="0"/>
          </a:p>
          <a:p>
            <a:pPr lvl="1" hangingPunct="0"/>
            <a:endParaRPr lang="en-US" dirty="0" smtClean="0"/>
          </a:p>
          <a:p>
            <a:pPr lvl="1" hangingPunct="0"/>
            <a:endParaRPr lang="en-US" dirty="0"/>
          </a:p>
          <a:p>
            <a:pPr lvl="1" hangingPunct="0"/>
            <a:endParaRPr lang="en-US" dirty="0" smtClean="0"/>
          </a:p>
          <a:p>
            <a:pPr lvl="1" hangingPunct="0"/>
            <a:endParaRPr lang="en-US" dirty="0"/>
          </a:p>
          <a:p>
            <a:pPr lvl="1" hangingPunct="0"/>
            <a:endParaRPr lang="en-US" dirty="0" smtClean="0"/>
          </a:p>
          <a:p>
            <a:pPr hangingPunct="0"/>
            <a:r>
              <a:rPr lang="en-US" dirty="0" smtClean="0"/>
              <a:t>Thank you to all the organizations and individuals who contributed to the HEVC verification test.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3231"/>
            <a:ext cx="8229600" cy="688184"/>
          </a:xfrm>
        </p:spPr>
        <p:txBody>
          <a:bodyPr/>
          <a:lstStyle/>
          <a:p>
            <a:r>
              <a:rPr lang="en-US" dirty="0" smtClean="0"/>
              <a:t>Test Logistics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F450E-678E-CA47-AE7C-D21B36B7014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6293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of the MOS vs. bit-rate plots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986053"/>
            <a:ext cx="8376356" cy="5735421"/>
          </a:xfrm>
        </p:spPr>
        <p:txBody>
          <a:bodyPr>
            <a:normAutofit lnSpcReduction="10000"/>
          </a:bodyPr>
          <a:lstStyle/>
          <a:p>
            <a:r>
              <a:rPr lang="en-US" dirty="0"/>
              <a:t>The complete set of plots for the 20 sequences tested can be found at the end of the slides</a:t>
            </a:r>
            <a:r>
              <a:rPr lang="en-US" dirty="0" smtClean="0"/>
              <a:t>.</a:t>
            </a:r>
          </a:p>
          <a:p>
            <a:r>
              <a:rPr lang="en-US" dirty="0"/>
              <a:t>All the plots </a:t>
            </a:r>
            <a:r>
              <a:rPr lang="en-US" dirty="0" smtClean="0"/>
              <a:t>with </a:t>
            </a:r>
            <a:r>
              <a:rPr lang="en-US" dirty="0"/>
              <a:t>the exception of the </a:t>
            </a:r>
            <a:r>
              <a:rPr lang="en-US" dirty="0" err="1"/>
              <a:t>WheelAndCalender</a:t>
            </a:r>
            <a:r>
              <a:rPr lang="en-US" dirty="0"/>
              <a:t> sequence, show that the rate distortion (RD) curves of the HEVC test points are located substantially to the left of the RD-curves of the AVC test points.  </a:t>
            </a:r>
          </a:p>
          <a:p>
            <a:pPr hangingPunct="0"/>
            <a:r>
              <a:rPr lang="en-US" dirty="0"/>
              <a:t>The MOS scores of HECV test points were compared to the MOS scores of AVC test points. </a:t>
            </a:r>
            <a:endParaRPr lang="en-US" dirty="0" smtClean="0"/>
          </a:p>
          <a:p>
            <a:pPr hangingPunct="0"/>
            <a:r>
              <a:rPr lang="en-US" dirty="0" smtClean="0"/>
              <a:t>The </a:t>
            </a:r>
            <a:r>
              <a:rPr lang="en-US" dirty="0"/>
              <a:t>number test points was counted and tabulated </a:t>
            </a:r>
            <a:r>
              <a:rPr lang="en-US" dirty="0" smtClean="0"/>
              <a:t>for </a:t>
            </a:r>
            <a:r>
              <a:rPr lang="en-US" dirty="0"/>
              <a:t>the cases where the MOS confidence intervals (CI) of the HEVC test </a:t>
            </a:r>
            <a:r>
              <a:rPr lang="en-US" dirty="0" smtClean="0"/>
              <a:t>points overlap </a:t>
            </a:r>
            <a:r>
              <a:rPr lang="en-US" dirty="0"/>
              <a:t>with the MOS CI of the AVC test </a:t>
            </a:r>
            <a:r>
              <a:rPr lang="en-US" dirty="0" smtClean="0"/>
              <a:t>points </a:t>
            </a:r>
            <a:r>
              <a:rPr lang="en-US" dirty="0"/>
              <a:t>having bit-</a:t>
            </a:r>
            <a:r>
              <a:rPr lang="en-US" dirty="0" smtClean="0"/>
              <a:t>rates:</a:t>
            </a:r>
            <a:endParaRPr lang="en-US" dirty="0"/>
          </a:p>
          <a:p>
            <a:pPr lvl="1" hangingPunct="0"/>
            <a:r>
              <a:rPr lang="en-US" dirty="0"/>
              <a:t>less than approximately double the bit-</a:t>
            </a:r>
            <a:r>
              <a:rPr lang="en-US" dirty="0" smtClean="0"/>
              <a:t>rates </a:t>
            </a:r>
            <a:r>
              <a:rPr lang="en-US" dirty="0"/>
              <a:t>of HEVC.</a:t>
            </a:r>
          </a:p>
          <a:p>
            <a:pPr lvl="1" hangingPunct="0"/>
            <a:r>
              <a:rPr lang="en-US" dirty="0"/>
              <a:t>approximately double the bit-</a:t>
            </a:r>
            <a:r>
              <a:rPr lang="en-US" dirty="0" smtClean="0"/>
              <a:t>rates </a:t>
            </a:r>
            <a:r>
              <a:rPr lang="en-US" dirty="0"/>
              <a:t>of HEVC.</a:t>
            </a:r>
          </a:p>
          <a:p>
            <a:pPr lvl="1" hangingPunct="0"/>
            <a:r>
              <a:rPr lang="en-US" dirty="0"/>
              <a:t>more than approximately double the bit-</a:t>
            </a:r>
            <a:r>
              <a:rPr lang="en-US" dirty="0" smtClean="0"/>
              <a:t>rates </a:t>
            </a:r>
            <a:r>
              <a:rPr lang="en-US" dirty="0"/>
              <a:t>of HEVC.</a:t>
            </a:r>
          </a:p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F450E-678E-CA47-AE7C-D21B36B7014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7359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50"/>
            <a:ext cx="8229600" cy="688184"/>
          </a:xfrm>
        </p:spPr>
        <p:txBody>
          <a:bodyPr>
            <a:normAutofit/>
          </a:bodyPr>
          <a:lstStyle/>
          <a:p>
            <a:r>
              <a:rPr lang="en-US" dirty="0" smtClean="0"/>
              <a:t>Statistics of HEVC </a:t>
            </a:r>
            <a:r>
              <a:rPr lang="en-US" dirty="0"/>
              <a:t>test </a:t>
            </a:r>
            <a:r>
              <a:rPr lang="en-US" dirty="0" smtClean="0"/>
              <a:t>points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75623"/>
            <a:ext cx="8229600" cy="3266082"/>
          </a:xfrm>
        </p:spPr>
        <p:txBody>
          <a:bodyPr>
            <a:normAutofit fontScale="92500" lnSpcReduction="10000"/>
          </a:bodyPr>
          <a:lstStyle/>
          <a:p>
            <a:pPr hangingPunct="0"/>
            <a:r>
              <a:rPr lang="en-US" dirty="0" smtClean="0"/>
              <a:t>The table shows </a:t>
            </a:r>
            <a:r>
              <a:rPr lang="en-US" dirty="0"/>
              <a:t>that </a:t>
            </a:r>
            <a:endParaRPr lang="en-US" dirty="0" smtClean="0"/>
          </a:p>
          <a:p>
            <a:pPr lvl="1" hangingPunct="0"/>
            <a:r>
              <a:rPr lang="en-US" dirty="0" smtClean="0"/>
              <a:t>41</a:t>
            </a:r>
            <a:r>
              <a:rPr lang="en-US" dirty="0"/>
              <a:t>% of the HEVC test points have the same quality as AVC at approximately double the bit-</a:t>
            </a:r>
            <a:r>
              <a:rPr lang="en-US" dirty="0" smtClean="0"/>
              <a:t>rates of the HEVC test points.</a:t>
            </a:r>
          </a:p>
          <a:p>
            <a:pPr lvl="1" hangingPunct="0"/>
            <a:r>
              <a:rPr lang="en-US" dirty="0" smtClean="0"/>
              <a:t>43</a:t>
            </a:r>
            <a:r>
              <a:rPr lang="en-US" dirty="0"/>
              <a:t>% of the HEVC test points have the same quality as AVC at greater than approximately double the bit-rates of the HEVC test points</a:t>
            </a:r>
            <a:r>
              <a:rPr lang="en-US" dirty="0" smtClean="0"/>
              <a:t>. </a:t>
            </a:r>
          </a:p>
          <a:p>
            <a:pPr lvl="1" hangingPunct="0"/>
            <a:r>
              <a:rPr lang="en-US" dirty="0" smtClean="0"/>
              <a:t>only </a:t>
            </a:r>
            <a:r>
              <a:rPr lang="en-US" dirty="0"/>
              <a:t>15% of the HEVC test points have the same quality as AVC at less than approximately double the bit-rates of the HEVC test points</a:t>
            </a:r>
            <a:r>
              <a:rPr lang="en-US" dirty="0" smtClean="0"/>
              <a:t>.</a:t>
            </a:r>
            <a:endParaRPr lang="en-US" dirty="0"/>
          </a:p>
          <a:p>
            <a:pPr hangingPunct="0"/>
            <a:r>
              <a:rPr lang="en-US" dirty="0"/>
              <a:t>Statistically, 85% of the data show that the quality of HEVC is indistinguishable from the quality of AVC at bit-rates that are greater than or equal to approximately double the HEVC bit-rates.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F450E-678E-CA47-AE7C-D21B36B70145}" type="slidenum">
              <a:rPr lang="en-US" smtClean="0"/>
              <a:t>6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479" y="3885262"/>
            <a:ext cx="8170235" cy="2972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8856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9222" y="892919"/>
            <a:ext cx="5867400" cy="5410200"/>
          </a:xfrm>
          <a:prstGeom prst="rect">
            <a:avLst/>
          </a:prstGeom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6663"/>
            <a:ext cx="8229600" cy="688184"/>
          </a:xfrm>
        </p:spPr>
        <p:txBody>
          <a:bodyPr/>
          <a:lstStyle/>
          <a:p>
            <a:r>
              <a:rPr lang="en-US" dirty="0" smtClean="0"/>
              <a:t>Summary of MOS BD-rate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F450E-678E-CA47-AE7C-D21B36B70145}" type="slidenum">
              <a:rPr lang="en-US" smtClean="0"/>
              <a:t>7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90981" y="6200699"/>
            <a:ext cx="86106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* In order for the BD-rate interpolation to work correctly, the MOS values should exhibit a smooth curve, and the range of the averaging (shown as solid lines in the </a:t>
            </a:r>
            <a:r>
              <a:rPr lang="en-US" sz="1200" dirty="0" smtClean="0"/>
              <a:t>plots) </a:t>
            </a:r>
            <a:r>
              <a:rPr lang="en-US" sz="1200" dirty="0"/>
              <a:t>should be interpolated from at least three MOS scores that are monotonically increasing with </a:t>
            </a:r>
            <a:r>
              <a:rPr lang="en-US" sz="1200" dirty="0" smtClean="0"/>
              <a:t>bit-rate. </a:t>
            </a:r>
            <a:r>
              <a:rPr lang="en-US" sz="1200" dirty="0"/>
              <a:t>The sequences </a:t>
            </a:r>
            <a:r>
              <a:rPr lang="en-US" sz="1200" dirty="0" err="1"/>
              <a:t>HomelessSleeping</a:t>
            </a:r>
            <a:r>
              <a:rPr lang="en-US" sz="1200" dirty="0"/>
              <a:t> and </a:t>
            </a:r>
            <a:r>
              <a:rPr lang="en-US" sz="1200" dirty="0" err="1"/>
              <a:t>WheelAndCalender</a:t>
            </a:r>
            <a:r>
              <a:rPr lang="en-US" sz="1200" dirty="0"/>
              <a:t> did not satisfy this requirement and hence was not included in these results.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37237" y="986054"/>
            <a:ext cx="4449270" cy="5214646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Overall Average show that HEVC gives:</a:t>
            </a:r>
          </a:p>
          <a:p>
            <a:pPr lvl="1"/>
            <a:r>
              <a:rPr lang="en-US" dirty="0"/>
              <a:t>59% (full MOS range) and </a:t>
            </a:r>
          </a:p>
          <a:p>
            <a:pPr lvl="1"/>
            <a:r>
              <a:rPr lang="en-US" dirty="0"/>
              <a:t>57% (MOS &gt;=7)  </a:t>
            </a:r>
          </a:p>
          <a:p>
            <a:pPr marL="457200" lvl="1" indent="0">
              <a:buNone/>
            </a:pPr>
            <a:r>
              <a:rPr lang="en-US" dirty="0" smtClean="0"/>
              <a:t>bit-rate </a:t>
            </a:r>
            <a:r>
              <a:rPr lang="en-US" dirty="0"/>
              <a:t>savings over AVC while having the same subjective quality.  </a:t>
            </a:r>
          </a:p>
          <a:p>
            <a:r>
              <a:rPr lang="en-US" dirty="0" smtClean="0"/>
              <a:t>Methodology</a:t>
            </a:r>
          </a:p>
          <a:p>
            <a:pPr lvl="1"/>
            <a:r>
              <a:rPr lang="en-US" dirty="0" smtClean="0"/>
              <a:t>Average bit-rate </a:t>
            </a:r>
            <a:r>
              <a:rPr lang="en-US" dirty="0"/>
              <a:t>savings of HEVC compared to AVC for each sequence were computed from the MOS vs. </a:t>
            </a:r>
            <a:r>
              <a:rPr lang="en-US" dirty="0" smtClean="0"/>
              <a:t>bit-rate plots.</a:t>
            </a:r>
          </a:p>
          <a:p>
            <a:pPr lvl="1"/>
            <a:r>
              <a:rPr lang="en-US" dirty="0" smtClean="0"/>
              <a:t>Two averaging intervals were used:</a:t>
            </a:r>
          </a:p>
          <a:p>
            <a:pPr lvl="2"/>
            <a:r>
              <a:rPr lang="en-US" dirty="0" smtClean="0"/>
              <a:t>Full MOS scale (maximum range)</a:t>
            </a:r>
          </a:p>
          <a:p>
            <a:pPr lvl="2"/>
            <a:r>
              <a:rPr lang="en-US" dirty="0" smtClean="0"/>
              <a:t>MOS &gt;= 7 (range where the picture quality is considered suitable for services) </a:t>
            </a:r>
          </a:p>
          <a:p>
            <a:pPr lvl="1"/>
            <a:r>
              <a:rPr lang="en-US" dirty="0" smtClean="0"/>
              <a:t>Two sequences were excluded (see * below)</a:t>
            </a:r>
          </a:p>
        </p:txBody>
      </p:sp>
    </p:spTree>
    <p:extLst>
      <p:ext uri="{BB962C8B-B14F-4D97-AF65-F5344CB8AC3E}">
        <p14:creationId xmlns:p14="http://schemas.microsoft.com/office/powerpoint/2010/main" val="4248136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095"/>
            <a:ext cx="8229600" cy="688184"/>
          </a:xfrm>
        </p:spPr>
        <p:txBody>
          <a:bodyPr/>
          <a:lstStyle/>
          <a:p>
            <a:r>
              <a:rPr lang="en-US" dirty="0" smtClean="0"/>
              <a:t>Graphical representation of MOS BD-rate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57199" y="798677"/>
            <a:ext cx="8229602" cy="1367801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Overall Average show that HEVC gives:</a:t>
            </a:r>
          </a:p>
          <a:p>
            <a:pPr lvl="1"/>
            <a:r>
              <a:rPr lang="en-US" dirty="0"/>
              <a:t>59% (full MOS range) and </a:t>
            </a:r>
          </a:p>
          <a:p>
            <a:pPr lvl="1"/>
            <a:r>
              <a:rPr lang="en-US" dirty="0"/>
              <a:t>57% (MOS &gt;=7)  </a:t>
            </a:r>
          </a:p>
          <a:p>
            <a:pPr marL="457200" lvl="1" indent="0">
              <a:buNone/>
            </a:pPr>
            <a:r>
              <a:rPr lang="en-US" dirty="0" smtClean="0"/>
              <a:t>bit-rate </a:t>
            </a:r>
            <a:r>
              <a:rPr lang="en-US" dirty="0"/>
              <a:t>savings over AVC while having the same subjective quality. 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F450E-678E-CA47-AE7C-D21B36B70145}" type="slidenum">
              <a:rPr lang="en-US" smtClean="0"/>
              <a:t>8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00" y="2209902"/>
            <a:ext cx="8953500" cy="4662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82875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of MOS vs. </a:t>
            </a:r>
            <a:r>
              <a:rPr lang="en-US" dirty="0" smtClean="0"/>
              <a:t>bit-rate plots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4 examples of the MOS vs. bit-rate plots are shown in the subsequent slides.</a:t>
            </a:r>
          </a:p>
          <a:p>
            <a:r>
              <a:rPr lang="en-US" dirty="0"/>
              <a:t>The eleven-grade MOS scale from 0 to 10 as shown in the plots may be interpreted as follows 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F450E-678E-CA47-AE7C-D21B36B70145}" type="slidenum">
              <a:rPr lang="en-US" smtClean="0"/>
              <a:t>9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681" y="2815311"/>
            <a:ext cx="8900772" cy="3787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3746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Presentation.potx</Template>
  <TotalTime>7545</TotalTime>
  <Words>1985</Words>
  <Application>Microsoft Macintosh PowerPoint</Application>
  <PresentationFormat>On-screen Show (4:3)</PresentationFormat>
  <Paragraphs>350</Paragraphs>
  <Slides>36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Presentation</vt:lpstr>
      <vt:lpstr>JCTVC-Q0204r2 - HEVC verification test results </vt:lpstr>
      <vt:lpstr>Executive Summary</vt:lpstr>
      <vt:lpstr>Conclusion</vt:lpstr>
      <vt:lpstr>Test Logistics</vt:lpstr>
      <vt:lpstr>Summary of the MOS vs. bit-rate plots</vt:lpstr>
      <vt:lpstr>Statistics of HEVC test points</vt:lpstr>
      <vt:lpstr>Summary of MOS BD-rate</vt:lpstr>
      <vt:lpstr>Graphical representation of MOS BD-rate</vt:lpstr>
      <vt:lpstr>Example of MOS vs. bit-rate plots </vt:lpstr>
      <vt:lpstr>PowerPoint Presentation</vt:lpstr>
      <vt:lpstr>PowerPoint Presentation</vt:lpstr>
      <vt:lpstr>PowerPoint Presentation</vt:lpstr>
      <vt:lpstr>MOS vs. bit-rate plot (unclear)</vt:lpstr>
      <vt:lpstr>Comparison of MOS BD-rate and PSNR BD-rate</vt:lpstr>
      <vt:lpstr>Conclusions</vt:lpstr>
      <vt:lpstr>MOS vs. bit-rate plots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MOS vs. bit-rate plot (unknown)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TK Tan</dc:creator>
  <cp:lastModifiedBy>TK Tan</cp:lastModifiedBy>
  <cp:revision>121</cp:revision>
  <cp:lastPrinted>2014-03-25T07:21:25Z</cp:lastPrinted>
  <dcterms:created xsi:type="dcterms:W3CDTF">2013-04-28T08:51:27Z</dcterms:created>
  <dcterms:modified xsi:type="dcterms:W3CDTF">2014-03-28T23:34:58Z</dcterms:modified>
</cp:coreProperties>
</file>