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28"/>
  </p:notesMasterIdLst>
  <p:sldIdLst>
    <p:sldId id="256" r:id="rId6"/>
    <p:sldId id="258" r:id="rId7"/>
    <p:sldId id="272" r:id="rId8"/>
    <p:sldId id="280" r:id="rId9"/>
    <p:sldId id="281" r:id="rId10"/>
    <p:sldId id="292" r:id="rId11"/>
    <p:sldId id="296" r:id="rId12"/>
    <p:sldId id="291" r:id="rId13"/>
    <p:sldId id="295" r:id="rId14"/>
    <p:sldId id="293" r:id="rId15"/>
    <p:sldId id="284" r:id="rId16"/>
    <p:sldId id="285" r:id="rId17"/>
    <p:sldId id="286" r:id="rId18"/>
    <p:sldId id="287" r:id="rId19"/>
    <p:sldId id="288" r:id="rId20"/>
    <p:sldId id="290" r:id="rId21"/>
    <p:sldId id="289" r:id="rId22"/>
    <p:sldId id="294" r:id="rId23"/>
    <p:sldId id="274" r:id="rId24"/>
    <p:sldId id="283" r:id="rId25"/>
    <p:sldId id="282" r:id="rId26"/>
    <p:sldId id="27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B400"/>
    <a:srgbClr val="9E9A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5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201EC-0B23-4979-B3B3-7F152E596927}" type="datetimeFigureOut">
              <a:rPr lang="en-US" smtClean="0"/>
              <a:pPr/>
              <a:t>3/14/2014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A88282-FAF9-4932-A9E2-FC36FCB912A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2014/3/14</a:t>
            </a:fld>
            <a:endParaRPr lang="en-US" altLang="zh-CN"/>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p:spPr>
        <p:txBody>
          <a:bodyPr/>
          <a:lstStyle/>
          <a:p>
            <a:fld id="{F31D7537-A61A-4121-BD2F-B1BE29F68E57}" type="datetime1">
              <a:rPr lang="zh-CN" altLang="en-US" smtClean="0">
                <a:latin typeface="Arial" pitchFamily="34" charset="0"/>
                <a:ea typeface="SimSun" pitchFamily="2" charset="-122"/>
              </a:rPr>
              <a:pPr/>
              <a:t>2014/3/14</a:t>
            </a:fld>
            <a:endParaRPr lang="en-US" altLang="zh-CN" smtClean="0">
              <a:latin typeface="Arial" pitchFamily="34" charset="0"/>
              <a:ea typeface="SimSun" pitchFamily="2" charset="-122"/>
            </a:endParaRPr>
          </a:p>
        </p:txBody>
      </p:sp>
      <p:sp>
        <p:nvSpPr>
          <p:cNvPr id="31747" name="Rectangle 7"/>
          <p:cNvSpPr>
            <a:spLocks noGrp="1" noChangeArrowheads="1"/>
          </p:cNvSpPr>
          <p:nvPr>
            <p:ph type="sldNum" sz="quarter" idx="5"/>
          </p:nvPr>
        </p:nvSpPr>
        <p:spPr>
          <a:noFill/>
        </p:spPr>
        <p:txBody>
          <a:bodyPr/>
          <a:lstStyle/>
          <a:p>
            <a:fld id="{FF76A499-C11D-41D6-92AA-C3E701AB1991}" type="slidenum">
              <a:rPr lang="en-US" altLang="zh-CN" smtClean="0">
                <a:latin typeface="Arial" pitchFamily="34" charset="0"/>
                <a:ea typeface="SimSun" pitchFamily="2" charset="-122"/>
              </a:rPr>
              <a:pPr/>
              <a:t>22</a:t>
            </a:fld>
            <a:endParaRPr lang="en-US" altLang="zh-CN" smtClean="0">
              <a:latin typeface="Arial" pitchFamily="34" charset="0"/>
              <a:ea typeface="SimSun" pitchFamily="2" charset="-122"/>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xfrm>
            <a:off x="914400" y="4343400"/>
            <a:ext cx="5029200" cy="4114800"/>
          </a:xfrm>
          <a:noFill/>
          <a:ln/>
        </p:spPr>
        <p:txBody>
          <a:bodyPr/>
          <a:lstStyle/>
          <a:p>
            <a:pPr eaLnBrk="1" hangingPunct="1"/>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xmlns=""/>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xmlns="">
                <a:solidFill>
                  <a:srgbClr val="FFFFFF"/>
                </a:solidFill>
              </a14:hiddenFill>
            </a:ext>
          </a:extLst>
        </p:spPr>
      </p:pic>
      <p:sp>
        <p:nvSpPr>
          <p:cNvPr id="4109" name="Rectangle 13"/>
          <p:cNvSpPr>
            <a:spLocks noChangeArrowheads="1"/>
          </p:cNvSpPr>
          <p:nvPr/>
        </p:nvSpPr>
        <p:spPr bwMode="auto">
          <a:xfrm>
            <a:off x="6794500" y="247650"/>
            <a:ext cx="1465263" cy="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78298" tIns="39148" rIns="78298" bIns="39148">
            <a:noAutofit/>
          </a:bodyPr>
          <a:lstStyle/>
          <a:p>
            <a:pPr defTabSz="784225" eaLnBrk="0" hangingPunct="0"/>
            <a:r>
              <a:rPr lang="en-US" altLang="zh-CN" sz="1400" b="1">
                <a:solidFill>
                  <a:srgbClr val="666666"/>
                </a:solidFill>
                <a:ea typeface="ＭＳ Ｐゴシック" pitchFamily="34" charset="-128"/>
              </a:rPr>
              <a:t>Security Level: </a:t>
            </a:r>
          </a:p>
        </p:txBody>
      </p:sp>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err="1">
                <a:solidFill>
                  <a:schemeClr val="bg1"/>
                </a:solidFill>
                <a:ea typeface="ＭＳ Ｐゴシック" pitchFamily="34" charset="-128"/>
              </a:rPr>
              <a:t>www.huawei.com</a:t>
            </a:r>
            <a:endParaRPr lang="en-US" altLang="zh-CN" sz="1200" dirty="0">
              <a:solidFill>
                <a:schemeClr val="bg1"/>
              </a:solidFill>
              <a:ea typeface="ＭＳ Ｐゴシック" pitchFamily="34" charset="-128"/>
            </a:endParaRPr>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Copyright©2010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en-US" altLang="zh-CN" noProof="0" smtClean="0"/>
              <a:t>Click to edit Master title style</a:t>
            </a:r>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xmlns=""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en-US" altLang="zh-CN" smtClean="0"/>
              <a:t>Click to edit Master title style</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a:p>
        </p:txBody>
      </p:sp>
    </p:spTree>
    <p:extLst>
      <p:ext uri="{BB962C8B-B14F-4D97-AF65-F5344CB8AC3E}">
        <p14:creationId xmlns:p14="http://schemas.microsoft.com/office/powerpoint/2010/main" xmlns=""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xmlns=""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5789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800260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47724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9069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9269066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3285445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0487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43808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774139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494272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67043086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4141403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293831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57170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125941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xmlns="" val="5660258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4271065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xmlns="" val="20875832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75730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150071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23484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2027923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2051149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87684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686673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7537827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0886805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9416749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404902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00776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35652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04646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41484688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6434206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33065761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6449976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23852058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9876550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83819985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5569781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21272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125631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527844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22328130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179914615"/>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1225556347"/>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3823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2685225737"/>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5.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6.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8.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7.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8" cstate="email">
            <a:extLst>
              <a:ext uri="{28A0092B-C50C-407E-A947-70E740481C1C}">
                <a14:useLocalDpi xmlns:a14="http://schemas.microsoft.com/office/drawing/2010/main" xmlns=""/>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8" name="Picture 24" descr="8"/>
          <p:cNvPicPr>
            <a:picLocks noChangeAspect="1" noChangeArrowheads="1"/>
          </p:cNvPicPr>
          <p:nvPr/>
        </p:nvPicPr>
        <p:blipFill>
          <a:blip r:embed="rId19" cstate="email">
            <a:extLst>
              <a:ext uri="{28A0092B-C50C-407E-A947-70E740481C1C}">
                <a14:useLocalDpi xmlns:a14="http://schemas.microsoft.com/office/drawing/2010/main" xmlns=""/>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xmlns="">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51174"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Copyright©2010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6228184" y="6450081"/>
            <a:ext cx="587020" cy="276999"/>
          </a:xfrm>
          <a:prstGeom prst="rect">
            <a:avLst/>
          </a:prstGeom>
        </p:spPr>
        <p:txBody>
          <a:bodyPr wrap="none">
            <a:spAutoFit/>
          </a:bodyPr>
          <a:lstStyle/>
          <a:p>
            <a:fld id="{240D5ECE-8B49-45CD-BE81-EF81920D1969}" type="slidenum">
              <a:rPr lang="en-US" sz="1200" smtClean="0">
                <a:solidFill>
                  <a:schemeClr val="tx1">
                    <a:lumMod val="75000"/>
                  </a:schemeClr>
                </a:solidFill>
              </a:rPr>
              <a:pPr/>
              <a:t>‹#›</a:t>
            </a:fld>
            <a:r>
              <a:rPr lang="en-US" sz="1200" dirty="0" smtClean="0">
                <a:solidFill>
                  <a:schemeClr val="tx1">
                    <a:lumMod val="75000"/>
                  </a:schemeClr>
                </a:solidFill>
              </a:rPr>
              <a:t> / n</a:t>
            </a:r>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 id="2147483720" r:id="rId16"/>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xmlns=""/>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xmlns="">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xmlns=""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Document4.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Document2.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Document3.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6400800" cy="1447800"/>
          </a:xfrm>
        </p:spPr>
        <p:txBody>
          <a:bodyPr/>
          <a:lstStyle/>
          <a:p>
            <a:r>
              <a:rPr lang="en-US" altLang="zh-CN" dirty="0" smtClean="0">
                <a:solidFill>
                  <a:schemeClr val="tx2"/>
                </a:solidFill>
                <a:ea typeface="楷体_GB2312" pitchFamily="49" charset="-122"/>
              </a:rPr>
              <a:t>Redundant </a:t>
            </a:r>
            <a:r>
              <a:rPr lang="en-US" altLang="zh-CN" dirty="0" smtClean="0">
                <a:solidFill>
                  <a:schemeClr val="tx2"/>
                </a:solidFill>
                <a:ea typeface="楷体_GB2312" pitchFamily="49" charset="-122"/>
              </a:rPr>
              <a:t>picture</a:t>
            </a:r>
            <a:br>
              <a:rPr lang="en-US" altLang="zh-CN" dirty="0" smtClean="0">
                <a:solidFill>
                  <a:schemeClr val="tx2"/>
                </a:solidFill>
                <a:ea typeface="楷体_GB2312" pitchFamily="49" charset="-122"/>
              </a:rPr>
            </a:br>
            <a:r>
              <a:rPr lang="en-US" altLang="zh-CN" dirty="0" smtClean="0">
                <a:solidFill>
                  <a:schemeClr val="tx2"/>
                </a:solidFill>
                <a:ea typeface="楷体_GB2312" pitchFamily="49" charset="-122"/>
              </a:rPr>
              <a:t>SEI message</a:t>
            </a:r>
            <a:endParaRPr lang="en-US" dirty="0">
              <a:solidFill>
                <a:schemeClr val="tx2"/>
              </a:solidFill>
            </a:endParaRPr>
          </a:p>
        </p:txBody>
      </p:sp>
      <p:sp>
        <p:nvSpPr>
          <p:cNvPr id="3" name="Title 1"/>
          <p:cNvSpPr txBox="1">
            <a:spLocks/>
          </p:cNvSpPr>
          <p:nvPr/>
        </p:nvSpPr>
        <p:spPr bwMode="auto">
          <a:xfrm>
            <a:off x="1447800" y="4191000"/>
            <a:ext cx="16764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Sychev Maxim</a:t>
            </a:r>
            <a:endParaRPr kumimoji="0" lang="en-US" sz="16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PLC methods comparison</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9220" name="Object 4"/>
          <p:cNvGraphicFramePr>
            <a:graphicFrameLocks noChangeAspect="1"/>
          </p:cNvGraphicFramePr>
          <p:nvPr/>
        </p:nvGraphicFramePr>
        <p:xfrm>
          <a:off x="0" y="990600"/>
          <a:ext cx="9102248" cy="5203882"/>
        </p:xfrm>
        <a:graphic>
          <a:graphicData uri="http://schemas.openxmlformats.org/presentationml/2006/ole">
            <p:oleObj spid="_x0000_s9220" name="Document" r:id="rId3" imgW="7150454" imgH="4087939" progId="Word.Document.12">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pictures</a:t>
            </a:r>
            <a:endParaRPr lang="en-US" dirty="0"/>
          </a:p>
        </p:txBody>
      </p:sp>
      <p:sp>
        <p:nvSpPr>
          <p:cNvPr id="3" name="Content Placeholder 2"/>
          <p:cNvSpPr>
            <a:spLocks noGrp="1"/>
          </p:cNvSpPr>
          <p:nvPr>
            <p:ph idx="1"/>
          </p:nvPr>
        </p:nvSpPr>
        <p:spPr>
          <a:xfrm>
            <a:off x="533400" y="4572000"/>
            <a:ext cx="8229600" cy="1200150"/>
          </a:xfrm>
        </p:spPr>
        <p:txBody>
          <a:bodyPr/>
          <a:lstStyle/>
          <a:p>
            <a:pPr marL="0" indent="0" algn="just">
              <a:buNone/>
            </a:pPr>
            <a:r>
              <a:rPr lang="en-US" dirty="0" smtClean="0"/>
              <a:t>  Two description video coding scheme (pink and blue) protected by redundant pictures (with POC 13,19,25,31)</a:t>
            </a:r>
          </a:p>
          <a:p>
            <a:pPr marL="0" indent="0" algn="just">
              <a:buNone/>
            </a:pPr>
            <a:r>
              <a:rPr lang="en-US" dirty="0" smtClean="0"/>
              <a:t>The size of blocks approximately shows the size of coded pictures</a:t>
            </a:r>
            <a:endParaRPr lang="en-US" dirty="0"/>
          </a:p>
        </p:txBody>
      </p:sp>
      <p:graphicFrame>
        <p:nvGraphicFramePr>
          <p:cNvPr id="1027" name="Object 3"/>
          <p:cNvGraphicFramePr>
            <a:graphicFrameLocks noChangeAspect="1"/>
          </p:cNvGraphicFramePr>
          <p:nvPr/>
        </p:nvGraphicFramePr>
        <p:xfrm>
          <a:off x="609600" y="1371600"/>
          <a:ext cx="8077200" cy="2628938"/>
        </p:xfrm>
        <a:graphic>
          <a:graphicData uri="http://schemas.openxmlformats.org/presentationml/2006/ole">
            <p:oleObj spid="_x0000_s1027" name="Visio" r:id="rId3" imgW="6359470" imgH="2202774" progId="Visio.Drawing.11">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143000"/>
          </a:xfrm>
        </p:spPr>
        <p:txBody>
          <a:bodyPr/>
          <a:lstStyle/>
          <a:p>
            <a:r>
              <a:rPr lang="en-US" dirty="0" smtClean="0"/>
              <a:t>Regular scheme</a:t>
            </a:r>
            <a:br>
              <a:rPr lang="en-US" dirty="0" smtClean="0"/>
            </a:br>
            <a:r>
              <a:rPr lang="en-US" dirty="0" smtClean="0"/>
              <a:t>with short intra period</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2050" name="Object 2"/>
          <p:cNvGraphicFramePr>
            <a:graphicFrameLocks noChangeAspect="1"/>
          </p:cNvGraphicFramePr>
          <p:nvPr/>
        </p:nvGraphicFramePr>
        <p:xfrm>
          <a:off x="914400" y="1765306"/>
          <a:ext cx="7315200" cy="2845005"/>
        </p:xfrm>
        <a:graphic>
          <a:graphicData uri="http://schemas.openxmlformats.org/presentationml/2006/ole">
            <p:oleObj spid="_x0000_s2050" name="Visio" r:id="rId3" imgW="6331646" imgH="2461638" progId="Visio.Drawing.11">
              <p:embed/>
            </p:oleObj>
          </a:graphicData>
        </a:graphic>
      </p:graphicFrame>
      <p:pic>
        <p:nvPicPr>
          <p:cNvPr id="6"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Golden frames (pyramidal scheme)</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6"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3076" name="Object 4"/>
          <p:cNvGraphicFramePr>
            <a:graphicFrameLocks noChangeAspect="1"/>
          </p:cNvGraphicFramePr>
          <p:nvPr/>
        </p:nvGraphicFramePr>
        <p:xfrm>
          <a:off x="914400" y="2045238"/>
          <a:ext cx="7315200" cy="2765938"/>
        </p:xfrm>
        <a:graphic>
          <a:graphicData uri="http://schemas.openxmlformats.org/presentationml/2006/ole">
            <p:oleObj spid="_x0000_s3076" name="Visio" r:id="rId4" imgW="6511555" imgH="2461638" progId="Visio.Drawing.11">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Multi Description Video Coding (MDC)</a:t>
            </a:r>
            <a:endParaRPr lang="en-US" sz="3200"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4098" name="Object 2"/>
          <p:cNvGraphicFramePr>
            <a:graphicFrameLocks noChangeAspect="1"/>
          </p:cNvGraphicFramePr>
          <p:nvPr/>
        </p:nvGraphicFramePr>
        <p:xfrm>
          <a:off x="914400" y="1670456"/>
          <a:ext cx="7315200" cy="3372268"/>
        </p:xfrm>
        <a:graphic>
          <a:graphicData uri="http://schemas.openxmlformats.org/presentationml/2006/ole">
            <p:oleObj spid="_x0000_s4098" name="Visio" r:id="rId3" imgW="6511555" imgH="3001523" progId="Visio.Drawing.11">
              <p:embed/>
            </p:oleObj>
          </a:graphicData>
        </a:graphic>
      </p:graphicFrame>
      <p:pic>
        <p:nvPicPr>
          <p:cNvPr id="7"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B-pictures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7"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5126" name="Object 6"/>
          <p:cNvGraphicFramePr>
            <a:graphicFrameLocks noChangeAspect="1"/>
          </p:cNvGraphicFramePr>
          <p:nvPr/>
        </p:nvGraphicFramePr>
        <p:xfrm>
          <a:off x="914400" y="1495974"/>
          <a:ext cx="7315200" cy="3864466"/>
        </p:xfrm>
        <a:graphic>
          <a:graphicData uri="http://schemas.openxmlformats.org/presentationml/2006/ole">
            <p:oleObj spid="_x0000_s5126" name="Visio" r:id="rId4" imgW="6511555" imgH="3440619" progId="Visio.Drawing.11">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96962"/>
          </a:xfrm>
        </p:spPr>
        <p:txBody>
          <a:bodyPr/>
          <a:lstStyle/>
          <a:p>
            <a:r>
              <a:rPr lang="en-US" dirty="0" smtClean="0"/>
              <a:t>MDC + </a:t>
            </a:r>
            <a:r>
              <a:rPr lang="en-US" dirty="0" smtClean="0"/>
              <a:t>redundant P-pictures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6148" name="Object 4"/>
          <p:cNvGraphicFramePr>
            <a:graphicFrameLocks noChangeAspect="1"/>
          </p:cNvGraphicFramePr>
          <p:nvPr/>
        </p:nvGraphicFramePr>
        <p:xfrm>
          <a:off x="914400" y="1371600"/>
          <a:ext cx="7315200" cy="3662951"/>
        </p:xfrm>
        <a:graphic>
          <a:graphicData uri="http://schemas.openxmlformats.org/presentationml/2006/ole">
            <p:oleObj spid="_x0000_s6148" name="Visio" r:id="rId3" imgW="6511555" imgH="3261198" progId="Visio.Drawing.11">
              <p:embed/>
            </p:oleObj>
          </a:graphicData>
        </a:graphic>
      </p:graphicFrame>
      <p:pic>
        <p:nvPicPr>
          <p:cNvPr id="7"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a:t>
            </a:r>
            <a:r>
              <a:rPr lang="en-US" dirty="0" smtClean="0"/>
              <a:t>P&amp;B </a:t>
            </a:r>
            <a:r>
              <a:rPr lang="en-US" dirty="0" smtClean="0"/>
              <a:t>redundant 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7171" name="Object 3"/>
          <p:cNvGraphicFramePr>
            <a:graphicFrameLocks noChangeAspect="1"/>
          </p:cNvGraphicFramePr>
          <p:nvPr/>
        </p:nvGraphicFramePr>
        <p:xfrm>
          <a:off x="914400" y="1295400"/>
          <a:ext cx="7315200" cy="4251447"/>
        </p:xfrm>
        <a:graphic>
          <a:graphicData uri="http://schemas.openxmlformats.org/presentationml/2006/ole">
            <p:oleObj spid="_x0000_s7171" name="Visio" r:id="rId3" imgW="6511555" imgH="3784600" progId="Visio.Drawing.11">
              <p:embed/>
            </p:oleObj>
          </a:graphicData>
        </a:graphic>
      </p:graphicFrame>
      <p:pic>
        <p:nvPicPr>
          <p:cNvPr id="7173"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Protecting IRAP picture from loss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0243" name="Object 3"/>
          <p:cNvGraphicFramePr>
            <a:graphicFrameLocks noChangeAspect="1"/>
          </p:cNvGraphicFramePr>
          <p:nvPr/>
        </p:nvGraphicFramePr>
        <p:xfrm>
          <a:off x="1066800" y="2590800"/>
          <a:ext cx="7085013" cy="1847850"/>
        </p:xfrm>
        <a:graphic>
          <a:graphicData uri="http://schemas.openxmlformats.org/presentationml/2006/ole">
            <p:oleObj spid="_x0000_s10243" name="Visio" r:id="rId3" imgW="6331646" imgH="1651540" progId="Visio.Drawing.11">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Reduced size redundant frames</a:t>
            </a:r>
            <a:endParaRPr lang="en-US" dirty="0"/>
          </a:p>
        </p:txBody>
      </p:sp>
      <p:pic>
        <p:nvPicPr>
          <p:cNvPr id="86018" name="Picture 2"/>
          <p:cNvPicPr>
            <a:picLocks noChangeAspect="1" noChangeArrowheads="1"/>
          </p:cNvPicPr>
          <p:nvPr/>
        </p:nvPicPr>
        <p:blipFill>
          <a:blip r:embed="rId2" cstate="print"/>
          <a:srcRect/>
          <a:stretch>
            <a:fillRect/>
          </a:stretch>
        </p:blipFill>
        <p:spPr bwMode="auto">
          <a:xfrm>
            <a:off x="762000" y="1905000"/>
            <a:ext cx="5569814" cy="4195763"/>
          </a:xfrm>
          <a:prstGeom prst="rect">
            <a:avLst/>
          </a:prstGeom>
          <a:noFill/>
          <a:ln w="9525">
            <a:noFill/>
            <a:miter lim="800000"/>
            <a:headEnd/>
            <a:tailEnd/>
          </a:ln>
        </p:spPr>
      </p:pic>
      <p:sp>
        <p:nvSpPr>
          <p:cNvPr id="3" name="Content Placeholder 2"/>
          <p:cNvSpPr>
            <a:spLocks noGrp="1"/>
          </p:cNvSpPr>
          <p:nvPr>
            <p:ph idx="1"/>
          </p:nvPr>
        </p:nvSpPr>
        <p:spPr>
          <a:xfrm>
            <a:off x="3657600" y="1524000"/>
            <a:ext cx="5214938" cy="2438400"/>
          </a:xfrm>
        </p:spPr>
        <p:txBody>
          <a:bodyPr/>
          <a:lstStyle/>
          <a:p>
            <a:pPr hangingPunct="0"/>
            <a:r>
              <a:rPr lang="en-CA" sz="1800" dirty="0" smtClean="0"/>
              <a:t>Redundant frames make sense especially for error resilience those of frames which marked as “used for reference”</a:t>
            </a:r>
            <a:r>
              <a:rPr lang="en-US" sz="1800" dirty="0" smtClean="0"/>
              <a:t>.</a:t>
            </a:r>
            <a:endParaRPr lang="en-CA" sz="1800" dirty="0" smtClean="0"/>
          </a:p>
          <a:p>
            <a:pPr hangingPunct="0"/>
            <a:r>
              <a:rPr lang="en-CA" sz="1800" dirty="0" smtClean="0"/>
              <a:t>Proposed to code only those areas of picture which are used for temporal inter prediction.</a:t>
            </a:r>
            <a:r>
              <a:rPr lang="en-US" sz="1800" dirty="0" smtClean="0"/>
              <a:t> </a:t>
            </a:r>
            <a:r>
              <a:rPr lang="en-CA" sz="1800" dirty="0" smtClean="0"/>
              <a:t>In that case it is need to mark redundant frame </a:t>
            </a:r>
            <a:r>
              <a:rPr lang="en-US" sz="1800" dirty="0" err="1" smtClean="0"/>
              <a:t>PicOutputFlag</a:t>
            </a:r>
            <a:r>
              <a:rPr lang="en-US" sz="1800" dirty="0" smtClean="0"/>
              <a:t> equal to 0 and use it only for decoder state recovery.</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a:t>
            </a:r>
            <a:endParaRPr lang="en-US" dirty="0"/>
          </a:p>
        </p:txBody>
      </p:sp>
      <p:sp>
        <p:nvSpPr>
          <p:cNvPr id="3" name="Content Placeholder 2"/>
          <p:cNvSpPr>
            <a:spLocks noGrp="1"/>
          </p:cNvSpPr>
          <p:nvPr>
            <p:ph idx="1"/>
          </p:nvPr>
        </p:nvSpPr>
        <p:spPr/>
        <p:txBody>
          <a:bodyPr>
            <a:normAutofit/>
          </a:bodyPr>
          <a:lstStyle/>
          <a:p>
            <a:pPr algn="just">
              <a:lnSpc>
                <a:spcPct val="150000"/>
              </a:lnSpc>
            </a:pPr>
            <a:r>
              <a:rPr lang="en-CA" dirty="0" smtClean="0"/>
              <a:t>This contribution presents the support for redundant </a:t>
            </a:r>
            <a:r>
              <a:rPr lang="en-CA" dirty="0" smtClean="0"/>
              <a:t>pictures </a:t>
            </a:r>
            <a:r>
              <a:rPr lang="en-CA" dirty="0" smtClean="0"/>
              <a:t>in </a:t>
            </a:r>
            <a:r>
              <a:rPr lang="en-CA" dirty="0" smtClean="0"/>
              <a:t>HEVC/SHVC/MV-HEVC due SEI messages for protection</a:t>
            </a:r>
            <a:r>
              <a:rPr lang="ru-RU" dirty="0" smtClean="0"/>
              <a:t> </a:t>
            </a:r>
            <a:r>
              <a:rPr lang="en-US" dirty="0" smtClean="0"/>
              <a:t>of video from loss in bad channels or unmanaged networks</a:t>
            </a:r>
            <a:r>
              <a:rPr lang="en-CA" dirty="0" smtClean="0"/>
              <a:t>.</a:t>
            </a:r>
            <a:endParaRPr lang="en-CA" dirty="0" smtClean="0"/>
          </a:p>
          <a:p>
            <a:pPr algn="just">
              <a:lnSpc>
                <a:spcPct val="150000"/>
              </a:lnSpc>
            </a:pPr>
            <a:r>
              <a:rPr lang="en-CA" dirty="0" smtClean="0"/>
              <a:t>The proposed solution describes the syntax and semantics of how to support </a:t>
            </a:r>
            <a:r>
              <a:rPr lang="en-CA" dirty="0" smtClean="0"/>
              <a:t>redundant pictures in HEVC.</a:t>
            </a:r>
            <a:endParaRPr lang="en-CA" dirty="0" smtClean="0"/>
          </a:p>
          <a:p>
            <a:pPr algn="just">
              <a:lnSpc>
                <a:spcPct val="150000"/>
              </a:lnSpc>
            </a:pPr>
            <a:r>
              <a:rPr lang="en-CA" dirty="0" smtClean="0"/>
              <a:t>This contribution </a:t>
            </a:r>
            <a:r>
              <a:rPr lang="en-CA" dirty="0" smtClean="0"/>
              <a:t>propose two SEI messages with the same payload type to point the position of redundant and primary picture in the coded video sequence.</a:t>
            </a:r>
            <a:endParaRPr lang="en-US" dirty="0" smtClean="0"/>
          </a:p>
          <a:p>
            <a:endParaRPr lang="en-US" dirty="0"/>
          </a:p>
        </p:txBody>
      </p:sp>
      <p:sp>
        <p:nvSpPr>
          <p:cNvPr id="4" name="Date Placeholder 3"/>
          <p:cNvSpPr>
            <a:spLocks noGrp="1"/>
          </p:cNvSpPr>
          <p:nvPr>
            <p:ph type="dt" sz="half" idx="10"/>
          </p:nvPr>
        </p:nvSpPr>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simulations</a:t>
            </a:r>
            <a:endParaRPr lang="en-US" dirty="0"/>
          </a:p>
        </p:txBody>
      </p:sp>
      <p:pic>
        <p:nvPicPr>
          <p:cNvPr id="90114" name="Picture 2" descr="D:\Work\Presentations\Redundant frames for SHVC\H264_redundant_B.bmp"/>
          <p:cNvPicPr>
            <a:picLocks noChangeAspect="1" noChangeArrowheads="1"/>
          </p:cNvPicPr>
          <p:nvPr/>
        </p:nvPicPr>
        <p:blipFill>
          <a:blip r:embed="rId2" cstate="print"/>
          <a:srcRect/>
          <a:stretch>
            <a:fillRect/>
          </a:stretch>
        </p:blipFill>
        <p:spPr bwMode="auto">
          <a:xfrm>
            <a:off x="914400" y="1352601"/>
            <a:ext cx="6324600" cy="474428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sz="1600" dirty="0" smtClean="0"/>
              <a:t>Redundant frames are very useful in different error protection scenarios such as the interactive scenario using the feedback channel to signal lost data and non-interactive scenarios based on forward error correction approach.</a:t>
            </a:r>
          </a:p>
          <a:p>
            <a:r>
              <a:rPr lang="en-US" sz="1600" dirty="0" smtClean="0"/>
              <a:t>The proposed technique allows to separate the protected primary coded picture and the associated redundant frame for better error resilience in case of bursts.</a:t>
            </a:r>
          </a:p>
          <a:p>
            <a:r>
              <a:rPr lang="en-US" sz="1600" dirty="0" smtClean="0"/>
              <a:t>The proposed solution B allows to protect the large sized IRAP frames which are more sensitive to transmission errors. </a:t>
            </a:r>
          </a:p>
          <a:p>
            <a:r>
              <a:rPr lang="en-US" sz="1600" dirty="0" smtClean="0"/>
              <a:t>The new redundant frames are constructed in a manner which allows to add such functionality to HEVC version 1 because the redundant frames will be discarded by already implemented decoders and can be used in future versions with little modifications in HLS</a:t>
            </a:r>
            <a:r>
              <a:rPr lang="en-US" sz="1600" dirty="0" smtClean="0"/>
              <a:t>.</a:t>
            </a:r>
          </a:p>
          <a:p>
            <a:endParaRPr lang="en-CA" sz="1600" dirty="0" smtClean="0"/>
          </a:p>
          <a:p>
            <a:r>
              <a:rPr lang="en-CA" sz="1600" dirty="0" smtClean="0"/>
              <a:t>We </a:t>
            </a:r>
            <a:r>
              <a:rPr lang="en-CA" sz="1600" dirty="0" smtClean="0"/>
              <a:t>suggest the committee adopts the </a:t>
            </a:r>
            <a:r>
              <a:rPr lang="en-CA" sz="1600" smtClean="0"/>
              <a:t>redundant </a:t>
            </a:r>
            <a:r>
              <a:rPr lang="en-CA" sz="1600" smtClean="0"/>
              <a:t>picture SEI </a:t>
            </a:r>
            <a:r>
              <a:rPr lang="en-CA" sz="1600" dirty="0" smtClean="0"/>
              <a:t>message to the standard.</a:t>
            </a:r>
            <a:endParaRPr lang="en-US" sz="1600" dirty="0" smtClean="0"/>
          </a:p>
          <a:p>
            <a:endParaRPr lang="en-US"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5363"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MS PGothic" pitchFamily="34" charset="-128"/>
              </a:rPr>
              <a:t>Thank You</a:t>
            </a:r>
            <a:endParaRPr lang="en-US" altLang="zh-CN" sz="4000">
              <a:latin typeface="FrutigerNext LT Medium" pitchFamily="34" charset="0"/>
              <a:ea typeface="MS PGothic" pitchFamily="34" charset="-128"/>
            </a:endParaRPr>
          </a:p>
        </p:txBody>
      </p:sp>
      <p:sp>
        <p:nvSpPr>
          <p:cNvPr id="15364"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pitchFamily="34" charset="0"/>
                <a:ea typeface="MS PGothic" pitchFamily="34" charset="-128"/>
              </a:rPr>
              <a:t>www.huawei.com</a:t>
            </a:r>
            <a:endParaRPr lang="en-US" altLang="zh-CN" sz="4000">
              <a:latin typeface="FrutigerNext LT Regular" pitchFamily="34" charset="0"/>
              <a:ea typeface="MS PGothic" pitchFamily="34"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lgn="just" hangingPunct="0">
              <a:lnSpc>
                <a:spcPct val="150000"/>
              </a:lnSpc>
            </a:pPr>
            <a:r>
              <a:rPr lang="en-CA" dirty="0" smtClean="0"/>
              <a:t>The current specification of SHVC/MV-HEVC and HEVC does not allow having redundant frames in </a:t>
            </a:r>
            <a:r>
              <a:rPr lang="en-CA" dirty="0" err="1" smtClean="0"/>
              <a:t>bitstream</a:t>
            </a:r>
            <a:r>
              <a:rPr lang="en-CA" dirty="0" smtClean="0"/>
              <a:t>. This proposal describes introducing redundant frames into SHVC/MV-HEVC/HEVC and several applications and examples of how they can be used. Usage of redundant frames makes no sense for non-reference pictures.</a:t>
            </a:r>
            <a:endParaRPr lang="en-US" dirty="0" smtClean="0"/>
          </a:p>
          <a:p>
            <a:pPr algn="just" hangingPunct="0"/>
            <a:r>
              <a:rPr lang="en-CA" dirty="0" smtClean="0"/>
              <a:t>Proposed solutions allow to separate the primary coded picture and the redundant coded pictures, which can increase the error resilience of </a:t>
            </a:r>
            <a:r>
              <a:rPr lang="en-CA" dirty="0" err="1" smtClean="0"/>
              <a:t>bitstream</a:t>
            </a:r>
            <a:r>
              <a:rPr lang="en-CA" dirty="0" smtClean="0"/>
              <a:t> in case of bursts (grouped packet loss).</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a:t>
            </a:r>
            <a:endParaRPr lang="en-US" dirty="0"/>
          </a:p>
        </p:txBody>
      </p:sp>
      <p:sp>
        <p:nvSpPr>
          <p:cNvPr id="3" name="Content Placeholder 2"/>
          <p:cNvSpPr>
            <a:spLocks noGrp="1"/>
          </p:cNvSpPr>
          <p:nvPr>
            <p:ph idx="1"/>
          </p:nvPr>
        </p:nvSpPr>
        <p:spPr>
          <a:xfrm>
            <a:off x="652462" y="1646238"/>
            <a:ext cx="8167687" cy="4297362"/>
          </a:xfrm>
        </p:spPr>
        <p:txBody>
          <a:bodyPr/>
          <a:lstStyle/>
          <a:p>
            <a:pPr algn="just" fontAlgn="auto"/>
            <a:r>
              <a:rPr lang="en-US" dirty="0" smtClean="0"/>
              <a:t>primary coded picture: </a:t>
            </a:r>
            <a:r>
              <a:rPr lang="en-US" b="0" dirty="0" smtClean="0"/>
              <a:t>The coded representation of a </a:t>
            </a:r>
            <a:r>
              <a:rPr lang="en-US" b="0" i="1" dirty="0" smtClean="0"/>
              <a:t>picture</a:t>
            </a:r>
            <a:r>
              <a:rPr lang="en-US" b="0" dirty="0" smtClean="0"/>
              <a:t> to be used by the </a:t>
            </a:r>
            <a:r>
              <a:rPr lang="en-US" b="0" i="1" dirty="0" smtClean="0"/>
              <a:t>decoding process</a:t>
            </a:r>
            <a:r>
              <a:rPr lang="en-US" b="0" dirty="0" smtClean="0"/>
              <a:t> for a </a:t>
            </a:r>
            <a:r>
              <a:rPr lang="en-US" b="0" dirty="0" err="1" smtClean="0"/>
              <a:t>bitstream</a:t>
            </a:r>
            <a:r>
              <a:rPr lang="en-US" b="0" dirty="0" smtClean="0"/>
              <a:t> conforming to this Recommendation | International Standard. The </a:t>
            </a:r>
            <a:r>
              <a:rPr lang="en-US" b="0" i="1" dirty="0" smtClean="0"/>
              <a:t>primary coded picture</a:t>
            </a:r>
            <a:r>
              <a:rPr lang="en-US" b="0" dirty="0" smtClean="0"/>
              <a:t> contains all </a:t>
            </a:r>
            <a:r>
              <a:rPr lang="en-US" b="0" i="1" dirty="0" smtClean="0"/>
              <a:t>coding tree units </a:t>
            </a:r>
            <a:r>
              <a:rPr lang="en-US" b="0" dirty="0" smtClean="0"/>
              <a:t>of the </a:t>
            </a:r>
            <a:r>
              <a:rPr lang="en-US" b="0" i="1" dirty="0" smtClean="0"/>
              <a:t>picture</a:t>
            </a:r>
            <a:r>
              <a:rPr lang="en-US" b="0" dirty="0" smtClean="0"/>
              <a:t>. The only </a:t>
            </a:r>
            <a:r>
              <a:rPr lang="en-US" b="0" i="1" dirty="0" smtClean="0"/>
              <a:t>pictures</a:t>
            </a:r>
            <a:r>
              <a:rPr lang="en-US" b="0" dirty="0" smtClean="0"/>
              <a:t> that have a normative effect on the </a:t>
            </a:r>
            <a:r>
              <a:rPr lang="en-US" b="0" i="1" dirty="0" smtClean="0"/>
              <a:t>decoding process</a:t>
            </a:r>
            <a:r>
              <a:rPr lang="en-US" b="0" dirty="0" smtClean="0"/>
              <a:t> are </a:t>
            </a:r>
            <a:r>
              <a:rPr lang="en-US" b="0" i="1" dirty="0" smtClean="0"/>
              <a:t>primary coded pictures</a:t>
            </a:r>
            <a:r>
              <a:rPr lang="en-US" b="0" dirty="0" smtClean="0"/>
              <a:t>. See also</a:t>
            </a:r>
            <a:r>
              <a:rPr lang="en-US" b="0" i="1" dirty="0" smtClean="0"/>
              <a:t> redundant coded picture</a:t>
            </a:r>
            <a:r>
              <a:rPr lang="en-US" b="0" dirty="0" smtClean="0"/>
              <a:t>. </a:t>
            </a:r>
          </a:p>
          <a:p>
            <a:pPr algn="just" fontAlgn="auto">
              <a:spcBef>
                <a:spcPts val="1800"/>
              </a:spcBef>
            </a:pPr>
            <a:r>
              <a:rPr lang="en-US" dirty="0" smtClean="0"/>
              <a:t>redundant coded picture</a:t>
            </a:r>
            <a:r>
              <a:rPr lang="en-US" b="0" dirty="0" smtClean="0"/>
              <a:t>: A coded representation of a </a:t>
            </a:r>
            <a:r>
              <a:rPr lang="en-US" b="0" i="1" dirty="0" smtClean="0"/>
              <a:t>picture </a:t>
            </a:r>
            <a:r>
              <a:rPr lang="en-US" b="0" dirty="0" smtClean="0"/>
              <a:t>or a part of a </a:t>
            </a:r>
            <a:r>
              <a:rPr lang="en-US" b="0" i="1" dirty="0" smtClean="0"/>
              <a:t>picture. </a:t>
            </a:r>
            <a:r>
              <a:rPr lang="en-US" b="0" dirty="0" smtClean="0"/>
              <a:t>The content of a redundant coded picture shall not be used by the </a:t>
            </a:r>
            <a:r>
              <a:rPr lang="en-US" b="0" i="1" dirty="0" smtClean="0"/>
              <a:t>decoding process </a:t>
            </a:r>
            <a:r>
              <a:rPr lang="en-US" b="0" dirty="0" smtClean="0"/>
              <a:t>for a </a:t>
            </a:r>
            <a:r>
              <a:rPr lang="en-US" b="0" i="1" dirty="0" err="1" smtClean="0"/>
              <a:t>bitstream</a:t>
            </a:r>
            <a:r>
              <a:rPr lang="en-US" b="0" i="1" dirty="0" smtClean="0"/>
              <a:t> </a:t>
            </a:r>
            <a:r>
              <a:rPr lang="en-US" b="0" dirty="0" smtClean="0"/>
              <a:t>conforming to this Recommendation | International Standard. A </a:t>
            </a:r>
            <a:r>
              <a:rPr lang="en-US" b="0" i="1" dirty="0" smtClean="0"/>
              <a:t>redundant coded picture </a:t>
            </a:r>
            <a:r>
              <a:rPr lang="en-US" b="0" dirty="0" smtClean="0"/>
              <a:t>is not required to contain all </a:t>
            </a:r>
            <a:r>
              <a:rPr lang="en-US" b="0" i="1" dirty="0" smtClean="0"/>
              <a:t>coding tree units</a:t>
            </a:r>
            <a:r>
              <a:rPr lang="en-US" b="0" dirty="0" smtClean="0"/>
              <a:t> in the </a:t>
            </a:r>
            <a:r>
              <a:rPr lang="en-US" b="0" i="1" dirty="0" smtClean="0"/>
              <a:t>primary coded picture</a:t>
            </a:r>
            <a:r>
              <a:rPr lang="en-US" b="0" dirty="0" smtClean="0"/>
              <a:t>. Redundant coded pictures have no normative effect on the </a:t>
            </a:r>
            <a:r>
              <a:rPr lang="en-US" b="0" i="1" dirty="0" smtClean="0"/>
              <a:t>decoding process</a:t>
            </a:r>
            <a:r>
              <a:rPr lang="en-US" b="0" dirty="0" smtClean="0"/>
              <a:t>. See also </a:t>
            </a:r>
            <a:r>
              <a:rPr lang="en-US" b="0" i="1" dirty="0" smtClean="0"/>
              <a:t>primary coded picture</a:t>
            </a:r>
            <a:r>
              <a:rPr lang="en-US" b="0" dirty="0" smtClean="0"/>
              <a: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syntax</a:t>
            </a:r>
            <a:endParaRPr lang="en-US" dirty="0"/>
          </a:p>
        </p:txBody>
      </p:sp>
      <p:graphicFrame>
        <p:nvGraphicFramePr>
          <p:cNvPr id="8197" name="Object 5"/>
          <p:cNvGraphicFramePr>
            <a:graphicFrameLocks noChangeAspect="1"/>
          </p:cNvGraphicFramePr>
          <p:nvPr/>
        </p:nvGraphicFramePr>
        <p:xfrm>
          <a:off x="1600200" y="1371600"/>
          <a:ext cx="5626100" cy="2665411"/>
        </p:xfrm>
        <a:graphic>
          <a:graphicData uri="http://schemas.openxmlformats.org/presentationml/2006/ole">
            <p:oleObj spid="_x0000_s8197" name="Document" r:id="rId3" imgW="5739828" imgH="2985723" progId="Word.Document.12">
              <p:embed/>
            </p:oleObj>
          </a:graphicData>
        </a:graphic>
      </p:graphicFrame>
      <p:graphicFrame>
        <p:nvGraphicFramePr>
          <p:cNvPr id="8198" name="Object 6"/>
          <p:cNvGraphicFramePr>
            <a:graphicFrameLocks noChangeAspect="1"/>
          </p:cNvGraphicFramePr>
          <p:nvPr/>
        </p:nvGraphicFramePr>
        <p:xfrm>
          <a:off x="1676400" y="3962400"/>
          <a:ext cx="5572125" cy="2136775"/>
        </p:xfrm>
        <a:graphic>
          <a:graphicData uri="http://schemas.openxmlformats.org/presentationml/2006/ole">
            <p:oleObj spid="_x0000_s8198" name="Document" r:id="rId4" imgW="5739828" imgH="2546561" progId="Word.Document.12">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a:t>
            </a:r>
            <a:r>
              <a:rPr lang="en-US" dirty="0" smtClean="0"/>
              <a:t>semantics</a:t>
            </a:r>
            <a:endParaRPr lang="en-US" dirty="0"/>
          </a:p>
        </p:txBody>
      </p:sp>
      <p:sp>
        <p:nvSpPr>
          <p:cNvPr id="3" name="Content Placeholder 2"/>
          <p:cNvSpPr>
            <a:spLocks noGrp="1"/>
          </p:cNvSpPr>
          <p:nvPr>
            <p:ph idx="1"/>
          </p:nvPr>
        </p:nvSpPr>
        <p:spPr/>
        <p:txBody>
          <a:bodyPr/>
          <a:lstStyle/>
          <a:p>
            <a:pPr marL="282575" indent="-282575" hangingPunct="0"/>
            <a:r>
              <a:rPr lang="en-US" sz="1800" dirty="0" err="1" smtClean="0"/>
              <a:t>pic_order_cnt_delta</a:t>
            </a:r>
            <a:r>
              <a:rPr lang="en-US" sz="1800" b="0" dirty="0" smtClean="0"/>
              <a:t> specifies the difference in </a:t>
            </a:r>
            <a:r>
              <a:rPr lang="en-US" sz="1800" b="0" dirty="0" err="1" smtClean="0"/>
              <a:t>PicOrderCntVal</a:t>
            </a:r>
            <a:r>
              <a:rPr lang="en-US" sz="1800" b="0" dirty="0" smtClean="0"/>
              <a:t> between primary coded picture and redundant coded picture.</a:t>
            </a:r>
            <a:br>
              <a:rPr lang="en-US" sz="1800" b="0" dirty="0" smtClean="0"/>
            </a:br>
            <a:r>
              <a:rPr lang="en-US" sz="1800" b="0" dirty="0" smtClean="0"/>
              <a:t>The derivation process for </a:t>
            </a:r>
            <a:r>
              <a:rPr lang="en-US" sz="1800" b="0" dirty="0" err="1" smtClean="0"/>
              <a:t>PicOrderCntVal</a:t>
            </a:r>
            <a:r>
              <a:rPr lang="en-US" sz="1800" b="0" dirty="0" smtClean="0"/>
              <a:t> of primary </a:t>
            </a:r>
            <a:r>
              <a:rPr lang="en-US" sz="1800" b="0" dirty="0" smtClean="0"/>
              <a:t>coded picture </a:t>
            </a:r>
            <a:r>
              <a:rPr lang="en-US" sz="1800" b="0" dirty="0" smtClean="0"/>
              <a:t>is the </a:t>
            </a:r>
            <a:r>
              <a:rPr lang="en-US" sz="1800" b="0" dirty="0" smtClean="0"/>
              <a:t>following</a:t>
            </a:r>
            <a:br>
              <a:rPr lang="en-US" sz="1800" b="0" dirty="0" smtClean="0"/>
            </a:br>
            <a:r>
              <a:rPr lang="en-US" sz="1800" b="0" dirty="0" smtClean="0"/>
              <a:t>	</a:t>
            </a:r>
            <a:r>
              <a:rPr lang="en-US" sz="1800" b="0" dirty="0" err="1" smtClean="0"/>
              <a:t>prmPicOrderCntVal</a:t>
            </a:r>
            <a:r>
              <a:rPr lang="en-US" sz="1800" b="0" dirty="0" smtClean="0"/>
              <a:t> = </a:t>
            </a:r>
            <a:r>
              <a:rPr lang="en-US" sz="1800" b="0" dirty="0" err="1" smtClean="0"/>
              <a:t>currPicOrderCntVal</a:t>
            </a:r>
            <a:r>
              <a:rPr lang="en-US" sz="1800" b="0" dirty="0" smtClean="0"/>
              <a:t> – </a:t>
            </a:r>
            <a:r>
              <a:rPr lang="en-US" sz="1800" b="0" dirty="0" err="1" smtClean="0"/>
              <a:t>pic_order_cnt_delta</a:t>
            </a:r>
            <a:r>
              <a:rPr lang="en-US" sz="1800" b="0" dirty="0" smtClean="0"/>
              <a:t/>
            </a:r>
            <a:br>
              <a:rPr lang="en-US" sz="1800" b="0" dirty="0" smtClean="0"/>
            </a:br>
            <a:r>
              <a:rPr lang="en-US" sz="1800" b="0" dirty="0" smtClean="0"/>
              <a:t>and </a:t>
            </a:r>
            <a:r>
              <a:rPr lang="en-US" sz="1800" b="0" dirty="0" smtClean="0"/>
              <a:t>for redundant </a:t>
            </a:r>
            <a:r>
              <a:rPr lang="en-US" sz="1800" b="0" dirty="0" smtClean="0"/>
              <a:t>coded picture </a:t>
            </a:r>
            <a:r>
              <a:rPr lang="en-US" sz="1800" b="0" dirty="0" smtClean="0"/>
              <a:t>is the following</a:t>
            </a:r>
            <a:r>
              <a:rPr lang="en-US" sz="1800" b="0" dirty="0" smtClean="0"/>
              <a:t>:</a:t>
            </a:r>
            <a:br>
              <a:rPr lang="en-US" sz="1800" b="0" dirty="0" smtClean="0"/>
            </a:br>
            <a:r>
              <a:rPr lang="en-US" sz="1800" b="0" dirty="0" smtClean="0"/>
              <a:t>	</a:t>
            </a:r>
            <a:r>
              <a:rPr lang="en-US" sz="1800" b="0" dirty="0" err="1" smtClean="0"/>
              <a:t>rdnPicOrderCntVal</a:t>
            </a:r>
            <a:r>
              <a:rPr lang="en-US" sz="1800" b="0" dirty="0" smtClean="0"/>
              <a:t> </a:t>
            </a:r>
            <a:r>
              <a:rPr lang="en-US" sz="1800" b="0" dirty="0" smtClean="0"/>
              <a:t> = </a:t>
            </a:r>
            <a:r>
              <a:rPr lang="en-US" sz="1800" b="0" dirty="0" err="1" smtClean="0"/>
              <a:t>currPicOrderCntVal</a:t>
            </a:r>
            <a:r>
              <a:rPr lang="en-US" sz="1800" b="0" dirty="0" smtClean="0"/>
              <a:t> + </a:t>
            </a:r>
            <a:r>
              <a:rPr lang="en-US" sz="1800" b="0" dirty="0" err="1" smtClean="0"/>
              <a:t>pic_order_cnt_delta</a:t>
            </a:r>
            <a:r>
              <a:rPr lang="en-US" sz="1800" b="0" dirty="0" smtClean="0"/>
              <a:t/>
            </a:r>
            <a:br>
              <a:rPr lang="en-US" sz="1800" b="0" dirty="0" smtClean="0"/>
            </a:br>
            <a:r>
              <a:rPr lang="en-US" sz="1800" b="0" dirty="0" smtClean="0"/>
              <a:t>The </a:t>
            </a:r>
            <a:r>
              <a:rPr lang="en-US" sz="1800" b="0" dirty="0" smtClean="0"/>
              <a:t>value of </a:t>
            </a:r>
            <a:r>
              <a:rPr lang="en-US" sz="1800" b="0" dirty="0" err="1" smtClean="0"/>
              <a:t>pic_order_cnt_delta</a:t>
            </a:r>
            <a:r>
              <a:rPr lang="en-US" sz="1800" b="0" dirty="0" smtClean="0"/>
              <a:t> shall be in the range of 0 to 256, inclusive.</a:t>
            </a:r>
          </a:p>
          <a:p>
            <a:pPr marL="282575" indent="-282575" algn="just" hangingPunct="0">
              <a:spcBef>
                <a:spcPts val="1200"/>
              </a:spcBef>
            </a:pPr>
            <a:r>
              <a:rPr lang="en-US" sz="1800" dirty="0" err="1" smtClean="0"/>
              <a:t>prm_poc_reset_flag</a:t>
            </a:r>
            <a:r>
              <a:rPr lang="en-US" sz="1800" b="0" dirty="0" smtClean="0"/>
              <a:t> equal to 1 specifies that primary </a:t>
            </a:r>
            <a:r>
              <a:rPr lang="en-US" sz="1800" b="0" dirty="0" smtClean="0"/>
              <a:t>coded picture </a:t>
            </a:r>
            <a:r>
              <a:rPr lang="en-US" sz="1800" b="0" dirty="0" smtClean="0"/>
              <a:t>is an IRAP picture with </a:t>
            </a:r>
            <a:r>
              <a:rPr lang="en-US" sz="1800" b="0" dirty="0" err="1" smtClean="0"/>
              <a:t>NoRaslOutputFlag</a:t>
            </a:r>
            <a:r>
              <a:rPr lang="en-US" sz="1800" b="0" dirty="0" smtClean="0"/>
              <a:t> equal to 1 and the picture order count for the primary </a:t>
            </a:r>
            <a:r>
              <a:rPr lang="en-US" sz="1800" b="0" dirty="0" smtClean="0"/>
              <a:t>coded picture is </a:t>
            </a:r>
            <a:r>
              <a:rPr lang="en-US" sz="1800" b="0" dirty="0" smtClean="0"/>
              <a:t>equal to 0. </a:t>
            </a:r>
            <a:r>
              <a:rPr lang="en-US" sz="1800" b="0" dirty="0" err="1" smtClean="0"/>
              <a:t>prm_poc_reset_flag</a:t>
            </a:r>
            <a:r>
              <a:rPr lang="en-US" sz="1800" b="0" dirty="0" smtClean="0"/>
              <a:t> equal to 0 specifies that primary </a:t>
            </a:r>
            <a:r>
              <a:rPr lang="en-US" sz="1800" b="0" dirty="0" smtClean="0"/>
              <a:t>coded picture </a:t>
            </a:r>
            <a:r>
              <a:rPr lang="en-US" sz="1800" b="0" dirty="0" smtClean="0"/>
              <a:t>is not an IRAP picture with </a:t>
            </a:r>
            <a:r>
              <a:rPr lang="en-US" sz="1800" b="0" dirty="0" err="1" smtClean="0"/>
              <a:t>NoRaslOutputFlag</a:t>
            </a:r>
            <a:r>
              <a:rPr lang="en-US" sz="1800" b="0" dirty="0" smtClean="0"/>
              <a:t> equal to 1.</a:t>
            </a:r>
          </a:p>
          <a:p>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Content Placeholder 2"/>
          <p:cNvSpPr>
            <a:spLocks noGrp="1"/>
          </p:cNvSpPr>
          <p:nvPr>
            <p:ph idx="1"/>
          </p:nvPr>
        </p:nvSpPr>
        <p:spPr/>
        <p:txBody>
          <a:bodyPr/>
          <a:lstStyle/>
          <a:p>
            <a:pPr>
              <a:spcBef>
                <a:spcPts val="1200"/>
              </a:spcBef>
            </a:pPr>
            <a:r>
              <a:rPr lang="en-US" sz="1300" b="0" dirty="0" err="1" smtClean="0"/>
              <a:t>PicOutputFlag</a:t>
            </a:r>
            <a:r>
              <a:rPr lang="en-US" sz="1300" b="0" dirty="0" smtClean="0"/>
              <a:t> </a:t>
            </a:r>
            <a:r>
              <a:rPr lang="en-US" sz="1300" b="0" dirty="0" smtClean="0"/>
              <a:t>equal to 0 for redundant pictures</a:t>
            </a:r>
          </a:p>
          <a:p>
            <a:pPr>
              <a:spcBef>
                <a:spcPts val="1200"/>
              </a:spcBef>
            </a:pPr>
            <a:r>
              <a:rPr lang="en-US" sz="1300" b="0" dirty="0" smtClean="0"/>
              <a:t>It </a:t>
            </a:r>
            <a:r>
              <a:rPr lang="en-US" sz="1300" b="0" dirty="0" smtClean="0"/>
              <a:t>is not allowed to use redundant pictures as reference picture</a:t>
            </a:r>
          </a:p>
          <a:p>
            <a:pPr>
              <a:spcBef>
                <a:spcPts val="1200"/>
              </a:spcBef>
            </a:pPr>
            <a:r>
              <a:rPr lang="en-US" sz="1300" b="0" dirty="0" err="1" smtClean="0"/>
              <a:t>sps_temporal_mvp_enabled_flag</a:t>
            </a:r>
            <a:r>
              <a:rPr lang="en-US" sz="1300" b="0" dirty="0" smtClean="0"/>
              <a:t> </a:t>
            </a:r>
            <a:r>
              <a:rPr lang="en-US" sz="1300" b="0" dirty="0" smtClean="0"/>
              <a:t>should be equal to 0 for pictures which uses primary picture as reference picture.</a:t>
            </a:r>
          </a:p>
          <a:p>
            <a:pPr>
              <a:spcBef>
                <a:spcPts val="1200"/>
              </a:spcBef>
            </a:pPr>
            <a:r>
              <a:rPr lang="en-US" sz="1300" b="0" dirty="0" err="1" smtClean="0"/>
              <a:t>vps_poc_proportional_to_timing_flag</a:t>
            </a:r>
            <a:r>
              <a:rPr lang="en-US" sz="1300" b="0" dirty="0" smtClean="0"/>
              <a:t>(</a:t>
            </a:r>
            <a:r>
              <a:rPr lang="en-US" sz="1300" b="0" dirty="0" err="1" smtClean="0"/>
              <a:t>vui_poc_proportional_to_timing_flag</a:t>
            </a:r>
            <a:r>
              <a:rPr lang="en-US" sz="1300" b="0" dirty="0" smtClean="0"/>
              <a:t>) should be set to 0 to indicate that the picture order count value for each picture in the CVS that is not the first picture in the CVS, in decoding order, may or may not be proportional to the output time of the picture relative to the output time of the first picture in the CVS.</a:t>
            </a:r>
          </a:p>
          <a:p>
            <a:pPr>
              <a:spcBef>
                <a:spcPts val="1200"/>
              </a:spcBef>
            </a:pPr>
            <a:r>
              <a:rPr lang="en-US" sz="1300" b="0" dirty="0" smtClean="0"/>
              <a:t>One </a:t>
            </a:r>
            <a:r>
              <a:rPr lang="en-US" sz="1300" b="0" dirty="0" smtClean="0"/>
              <a:t>of the solution for output timing decoder conformance with redundant picture in CVS with </a:t>
            </a:r>
            <a:r>
              <a:rPr lang="en-US" sz="1300" b="0" dirty="0" err="1" smtClean="0"/>
              <a:t>PicOrderCntVal</a:t>
            </a:r>
            <a:r>
              <a:rPr lang="en-US" sz="1300" b="0" dirty="0" smtClean="0"/>
              <a:t> different from primary picture is to use </a:t>
            </a:r>
            <a:r>
              <a:rPr lang="en-US" sz="1300" b="0" dirty="0" err="1" smtClean="0"/>
              <a:t>PicOrderCntVal</a:t>
            </a:r>
            <a:r>
              <a:rPr lang="en-US" sz="1300" b="0" dirty="0" smtClean="0"/>
              <a:t> multiplied by 2 and to use odd values of </a:t>
            </a:r>
            <a:r>
              <a:rPr lang="en-US" sz="1300" b="0" dirty="0" err="1" smtClean="0"/>
              <a:t>PicOrderCntVal</a:t>
            </a:r>
            <a:r>
              <a:rPr lang="en-US" sz="1300" b="0" dirty="0" smtClean="0"/>
              <a:t> for redundant pictures. In this case the value of </a:t>
            </a:r>
            <a:r>
              <a:rPr lang="en-US" sz="1300" b="0" dirty="0" smtClean="0"/>
              <a:t>vps_num_ticks_poc_diff_one_minus1 (</a:t>
            </a:r>
            <a:r>
              <a:rPr lang="en-US" sz="1300" b="0" dirty="0" smtClean="0"/>
              <a:t>vui_num_ticks_poc_diff_one_minus1) plus 1 should be  </a:t>
            </a:r>
            <a:r>
              <a:rPr lang="en-US" sz="1300" b="0" dirty="0" smtClean="0"/>
              <a:t>divided </a:t>
            </a:r>
            <a:r>
              <a:rPr lang="en-US" sz="1300" b="0" dirty="0" smtClean="0"/>
              <a:t>by 2.</a:t>
            </a:r>
          </a:p>
          <a:p>
            <a:pPr>
              <a:spcBef>
                <a:spcPts val="1200"/>
              </a:spcBef>
            </a:pPr>
            <a:r>
              <a:rPr lang="en-US" sz="1300" b="0" dirty="0" smtClean="0"/>
              <a:t>The </a:t>
            </a:r>
            <a:r>
              <a:rPr lang="en-US" sz="1300" b="0" dirty="0" smtClean="0"/>
              <a:t>other way for output timing decoder conformance with redundant picture is to use the picture timing SEI message with variables </a:t>
            </a:r>
            <a:r>
              <a:rPr lang="en-US" sz="1300" b="0" dirty="0" err="1" smtClean="0"/>
              <a:t>DpbOutputTime</a:t>
            </a:r>
            <a:r>
              <a:rPr lang="en-US" sz="1300" b="0" dirty="0" smtClean="0"/>
              <a:t>, </a:t>
            </a:r>
            <a:r>
              <a:rPr lang="en-US" sz="1300" b="0" dirty="0" err="1" smtClean="0"/>
              <a:t>picDpbOutputDelay</a:t>
            </a:r>
            <a:r>
              <a:rPr lang="en-US" sz="1300" b="0" dirty="0" smtClean="0"/>
              <a:t> and </a:t>
            </a:r>
            <a:r>
              <a:rPr lang="en-US" sz="1300" b="0" dirty="0" err="1" smtClean="0"/>
              <a:t>DpbDelayOffset</a:t>
            </a:r>
            <a:r>
              <a:rPr lang="en-US" sz="1300" b="0" dirty="0" smtClean="0"/>
              <a:t> described in C.3.3 for correct output of pictures followed by redundant picture</a:t>
            </a:r>
            <a:r>
              <a:rPr lang="en-US" sz="1300" b="0" dirty="0" smtClean="0"/>
              <a:t>.</a:t>
            </a:r>
            <a:endParaRPr lang="en-US" sz="1300" b="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p:txBody>
          <a:bodyPr/>
          <a:lstStyle/>
          <a:p>
            <a:pPr marL="282575" indent="-282575">
              <a:lnSpc>
                <a:spcPct val="125000"/>
              </a:lnSpc>
            </a:pPr>
            <a:r>
              <a:rPr lang="en-US" sz="1800" dirty="0" smtClean="0"/>
              <a:t>Increases the error robustness in error prone channels</a:t>
            </a:r>
          </a:p>
          <a:p>
            <a:pPr marL="282575" indent="-282575">
              <a:lnSpc>
                <a:spcPct val="125000"/>
              </a:lnSpc>
            </a:pPr>
            <a:r>
              <a:rPr lang="en-US" sz="1800" dirty="0" smtClean="0"/>
              <a:t>Auto recovering features in combination with MDC</a:t>
            </a:r>
          </a:p>
          <a:p>
            <a:pPr marL="282575" indent="-282575">
              <a:lnSpc>
                <a:spcPct val="125000"/>
              </a:lnSpc>
            </a:pPr>
            <a:r>
              <a:rPr lang="en-US" sz="1800" dirty="0" smtClean="0"/>
              <a:t>Provide much more dynamic quality in case of high loss and bursts</a:t>
            </a:r>
          </a:p>
          <a:p>
            <a:pPr marL="282575" indent="-282575">
              <a:lnSpc>
                <a:spcPct val="125000"/>
              </a:lnSpc>
            </a:pPr>
            <a:r>
              <a:rPr lang="en-US" sz="1800" dirty="0" smtClean="0"/>
              <a:t>Allows to discard the redundant picture from decoding order if the primary </a:t>
            </a:r>
            <a:r>
              <a:rPr lang="en-US" sz="1800" dirty="0" smtClean="0"/>
              <a:t>picture </a:t>
            </a:r>
            <a:r>
              <a:rPr lang="en-US" sz="1800" dirty="0" smtClean="0"/>
              <a:t>is successfully decoded</a:t>
            </a:r>
          </a:p>
          <a:p>
            <a:pPr marL="282575" indent="-282575">
              <a:lnSpc>
                <a:spcPct val="125000"/>
              </a:lnSpc>
            </a:pPr>
            <a:r>
              <a:rPr lang="en-US" sz="1800" dirty="0" smtClean="0"/>
              <a:t>Do not provide the delay for decoder state recovering</a:t>
            </a:r>
          </a:p>
          <a:p>
            <a:pPr marL="282575" indent="-282575">
              <a:lnSpc>
                <a:spcPct val="125000"/>
              </a:lnSpc>
            </a:pPr>
            <a:r>
              <a:rPr lang="en-US" sz="1800" dirty="0" smtClean="0"/>
              <a:t>Uses an existing apparatus for protecting video from packet loss</a:t>
            </a:r>
          </a:p>
          <a:p>
            <a:pPr marL="282575" indent="-282575">
              <a:lnSpc>
                <a:spcPct val="125000"/>
              </a:lnSpc>
            </a:pPr>
            <a:r>
              <a:rPr lang="en-US" sz="1800" dirty="0" smtClean="0"/>
              <a:t>Uses an existing memory</a:t>
            </a:r>
          </a:p>
          <a:p>
            <a:pPr marL="282575" indent="-282575">
              <a:lnSpc>
                <a:spcPct val="125000"/>
              </a:lnSpc>
            </a:pPr>
            <a:r>
              <a:rPr lang="en-US" sz="1800" dirty="0" smtClean="0"/>
              <a:t>Just </a:t>
            </a:r>
            <a:r>
              <a:rPr lang="en-US" sz="1800" dirty="0" smtClean="0"/>
              <a:t>HLS to provide such functionality</a:t>
            </a:r>
          </a:p>
          <a:p>
            <a:pPr marL="282575" indent="-282575">
              <a:lnSpc>
                <a:spcPct val="125000"/>
              </a:lnSpc>
            </a:pPr>
            <a:r>
              <a:rPr lang="en-US" sz="1800" dirty="0" smtClean="0"/>
              <a:t>Simple for implementation</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impairment </a:t>
            </a:r>
            <a:r>
              <a:rPr lang="en-US" dirty="0" smtClean="0"/>
              <a:t>ranges for </a:t>
            </a:r>
            <a:r>
              <a:rPr lang="en-US" dirty="0" smtClean="0"/>
              <a:t>different service level agreements </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1266" name="Object 2"/>
          <p:cNvGraphicFramePr>
            <a:graphicFrameLocks noChangeAspect="1"/>
          </p:cNvGraphicFramePr>
          <p:nvPr/>
        </p:nvGraphicFramePr>
        <p:xfrm>
          <a:off x="685800" y="1600200"/>
          <a:ext cx="7846268" cy="4377500"/>
        </p:xfrm>
        <a:graphic>
          <a:graphicData uri="http://schemas.openxmlformats.org/presentationml/2006/ole">
            <p:oleObj spid="_x0000_s11266" name="Document" r:id="rId3" imgW="6072373" imgH="3387509" progId="Word.Document.12">
              <p:embed/>
            </p:oleObj>
          </a:graphicData>
        </a:graphic>
      </p:graphicFrame>
    </p:spTree>
  </p:cSld>
  <p:clrMapOvr>
    <a:masterClrMapping/>
  </p:clrMapOvr>
</p:sld>
</file>

<file path=ppt/theme/theme1.xml><?xml version="1.0" encoding="utf-8"?>
<a:theme xmlns:a="http://schemas.openxmlformats.org/drawingml/2006/main" name="Theme1">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8476</TotalTime>
  <Words>786</Words>
  <Application>Microsoft Office PowerPoint</Application>
  <PresentationFormat>On-screen Show (4:3)</PresentationFormat>
  <Paragraphs>73</Paragraphs>
  <Slides>22</Slides>
  <Notes>2</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22</vt:i4>
      </vt:variant>
    </vt:vector>
  </HeadingPairs>
  <TitlesOfParts>
    <vt:vector size="29" baseType="lpstr">
      <vt:lpstr>Theme1</vt:lpstr>
      <vt:lpstr>Custom Design</vt:lpstr>
      <vt:lpstr>1_Custom Design</vt:lpstr>
      <vt:lpstr>2_Custom Design</vt:lpstr>
      <vt:lpstr>1_SharePoint Conference 2009 4x3</vt:lpstr>
      <vt:lpstr>Microsoft Visio Drawing</vt:lpstr>
      <vt:lpstr>Microsoft Office Word Document</vt:lpstr>
      <vt:lpstr>Redundant picture SEI message</vt:lpstr>
      <vt:lpstr>Abstract</vt:lpstr>
      <vt:lpstr>Introduction</vt:lpstr>
      <vt:lpstr>Description</vt:lpstr>
      <vt:lpstr>Redundant picture SEI syntax</vt:lpstr>
      <vt:lpstr>Redundant picture SEI semantics</vt:lpstr>
      <vt:lpstr>Constraints</vt:lpstr>
      <vt:lpstr>Benefits</vt:lpstr>
      <vt:lpstr>Network impairment ranges for different service level agreements </vt:lpstr>
      <vt:lpstr>Different PLC methods comparison</vt:lpstr>
      <vt:lpstr>MDC + redundant pictures</vt:lpstr>
      <vt:lpstr>Regular scheme with short intra period</vt:lpstr>
      <vt:lpstr>Golden frames (pyramidal scheme)</vt:lpstr>
      <vt:lpstr>Multi Description Video Coding (MDC)</vt:lpstr>
      <vt:lpstr>MDC + redundant B-pictures</vt:lpstr>
      <vt:lpstr>MDC + redundant P-pictures</vt:lpstr>
      <vt:lpstr>MDC + P&amp;B redundant pictures</vt:lpstr>
      <vt:lpstr>Protecting IRAP picture from loss</vt:lpstr>
      <vt:lpstr>Reduced size redundant frames</vt:lpstr>
      <vt:lpstr>Results of simulations</vt:lpstr>
      <vt:lpstr>Conclusion</vt:lpstr>
      <vt:lpstr>Slide 22</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Inter-layer prediction modes based on base layer sharpness filter</dc:title>
  <dc:creator>Sychev Maxim</dc:creator>
  <cp:lastModifiedBy>Sychev Maxim</cp:lastModifiedBy>
  <cp:revision>98</cp:revision>
  <dcterms:created xsi:type="dcterms:W3CDTF">2013-07-24T13:50:57Z</dcterms:created>
  <dcterms:modified xsi:type="dcterms:W3CDTF">2014-03-19T06:39:53Z</dcterms:modified>
</cp:coreProperties>
</file>