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78" r:id="rId5"/>
    <p:sldId id="284" r:id="rId6"/>
    <p:sldId id="290" r:id="rId7"/>
    <p:sldId id="287" r:id="rId8"/>
    <p:sldId id="285" r:id="rId9"/>
    <p:sldId id="288" r:id="rId10"/>
    <p:sldId id="289" r:id="rId11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99FF"/>
    <a:srgbClr val="66CCFF"/>
    <a:srgbClr val="00ADEA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0929"/>
  </p:normalViewPr>
  <p:slideViewPr>
    <p:cSldViewPr>
      <p:cViewPr varScale="1">
        <p:scale>
          <a:sx n="134" d="100"/>
          <a:sy n="134" d="100"/>
        </p:scale>
        <p:origin x="-1146" y="-42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24/03/2014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0113" y="739775"/>
            <a:ext cx="4935537" cy="3702050"/>
          </a:xfrm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7" y="71415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7" y="1214415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1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7"/>
            <a:ext cx="9144000" cy="50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3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6" y="3571891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9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5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5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1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1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5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5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5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4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1" y="76201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2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1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2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1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1" y="76201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1" y="785795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2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5" y="714357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5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9" y="6160542"/>
            <a:ext cx="1499447" cy="57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24-Mar-14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JCTVC-Q0074</a:t>
            </a:r>
            <a:br>
              <a:rPr lang="en-US" dirty="0" smtClean="0"/>
            </a:br>
            <a:r>
              <a:rPr lang="en-US" dirty="0" smtClean="0"/>
              <a:t>SEI message for </a:t>
            </a:r>
            <a:r>
              <a:rPr lang="en-US" dirty="0" err="1" smtClean="0"/>
              <a:t>Colour</a:t>
            </a:r>
            <a:r>
              <a:rPr lang="en-US" dirty="0" smtClean="0"/>
              <a:t> Mapping Information</a:t>
            </a:r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2" y="3571876"/>
            <a:ext cx="8850313" cy="10763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dirty="0" smtClean="0"/>
              <a:t> </a:t>
            </a:r>
            <a:r>
              <a:rPr lang="fr-FR" b="1" i="1" dirty="0" smtClean="0"/>
              <a:t>P. Andrivon</a:t>
            </a:r>
            <a:r>
              <a:rPr lang="fr-FR" dirty="0"/>
              <a:t>,</a:t>
            </a:r>
            <a:r>
              <a:rPr lang="fr-FR" dirty="0" smtClean="0"/>
              <a:t> P. Bordes</a:t>
            </a:r>
            <a:r>
              <a:rPr lang="fr-FR" dirty="0"/>
              <a:t>, </a:t>
            </a:r>
            <a:r>
              <a:rPr lang="fr-FR" dirty="0" smtClean="0"/>
              <a:t>E. François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7238" y="5181914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17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Valencia, 27 March - 4 April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69"/>
            <a:ext cx="8001056" cy="523663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2400" dirty="0" err="1" smtClean="0"/>
              <a:t>Context</a:t>
            </a:r>
            <a:endParaRPr lang="fr-FR" sz="2400" dirty="0" smtClean="0"/>
          </a:p>
          <a:p>
            <a:pPr lvl="2"/>
            <a:r>
              <a:rPr lang="fr-FR" sz="2000" dirty="0" err="1"/>
              <a:t>Migrating</a:t>
            </a:r>
            <a:r>
              <a:rPr lang="fr-FR" sz="2000" dirty="0"/>
              <a:t> </a:t>
            </a:r>
            <a:r>
              <a:rPr lang="fr-FR" sz="2000" dirty="0" smtClean="0"/>
              <a:t>to WCG vs </a:t>
            </a:r>
            <a:r>
              <a:rPr lang="fr-FR" sz="2000" dirty="0" err="1" smtClean="0"/>
              <a:t>legacy</a:t>
            </a:r>
            <a:endParaRPr lang="fr-FR" sz="2000" dirty="0" smtClean="0"/>
          </a:p>
          <a:p>
            <a:pPr lvl="2"/>
            <a:r>
              <a:rPr lang="fr-FR" sz="2000" dirty="0" err="1" smtClean="0"/>
              <a:t>Different</a:t>
            </a:r>
            <a:r>
              <a:rPr lang="fr-FR" sz="2000" dirty="0" smtClean="0"/>
              <a:t> services, </a:t>
            </a:r>
            <a:r>
              <a:rPr lang="fr-FR" sz="2000" dirty="0" err="1"/>
              <a:t>different</a:t>
            </a:r>
            <a:r>
              <a:rPr lang="fr-FR" sz="2000" dirty="0"/>
              <a:t> </a:t>
            </a:r>
            <a:r>
              <a:rPr lang="fr-FR" sz="2000" dirty="0" smtClean="0"/>
              <a:t>grades</a:t>
            </a:r>
          </a:p>
          <a:p>
            <a:pPr lvl="2"/>
            <a:r>
              <a:rPr lang="fr-FR" sz="2000" dirty="0" err="1" smtClean="0"/>
              <a:t>Preserve</a:t>
            </a:r>
            <a:r>
              <a:rPr lang="fr-FR" sz="2000" dirty="0" smtClean="0"/>
              <a:t> </a:t>
            </a:r>
            <a:r>
              <a:rPr lang="fr-FR" sz="2000" dirty="0" err="1" smtClean="0"/>
              <a:t>colour</a:t>
            </a:r>
            <a:r>
              <a:rPr lang="fr-FR" sz="2000" dirty="0" smtClean="0"/>
              <a:t> </a:t>
            </a:r>
            <a:r>
              <a:rPr lang="fr-FR" sz="2000" dirty="0" err="1" smtClean="0"/>
              <a:t>fidelity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</a:t>
            </a:r>
            <a:r>
              <a:rPr lang="fr-FR" sz="2000" dirty="0"/>
              <a:t>s</a:t>
            </a:r>
            <a:r>
              <a:rPr lang="fr-FR" sz="2000" dirty="0" smtClean="0"/>
              <a:t>tudios</a:t>
            </a:r>
            <a:endParaRPr lang="fr-FR" sz="2000" dirty="0"/>
          </a:p>
          <a:p>
            <a:pPr marL="266700" lvl="2" indent="0">
              <a:buNone/>
            </a:pPr>
            <a:endParaRPr lang="fr-FR" dirty="0" smtClean="0"/>
          </a:p>
          <a:p>
            <a:pPr marL="0" lvl="1" indent="0">
              <a:buNone/>
            </a:pPr>
            <a:endParaRPr lang="fr-FR" sz="2400" dirty="0" smtClean="0"/>
          </a:p>
          <a:p>
            <a:pPr marL="0" lvl="1" indent="0">
              <a:buNone/>
            </a:pPr>
            <a:r>
              <a:rPr lang="fr-FR" sz="2400" dirty="0" smtClean="0"/>
              <a:t>Issues </a:t>
            </a:r>
            <a:r>
              <a:rPr lang="fr-FR" sz="2400" dirty="0" err="1" smtClean="0"/>
              <a:t>previously</a:t>
            </a:r>
            <a:r>
              <a:rPr lang="fr-FR" sz="2400" dirty="0" smtClean="0"/>
              <a:t> </a:t>
            </a:r>
            <a:r>
              <a:rPr lang="fr-FR" sz="2400" dirty="0" err="1" smtClean="0"/>
              <a:t>adressed</a:t>
            </a:r>
            <a:endParaRPr lang="fr-FR" sz="2000" dirty="0" smtClean="0"/>
          </a:p>
          <a:p>
            <a:pPr lvl="2"/>
            <a:r>
              <a:rPr lang="fr-FR" sz="2000" dirty="0" smtClean="0"/>
              <a:t>Scope: </a:t>
            </a:r>
            <a:r>
              <a:rPr lang="fr-FR" sz="2000" dirty="0" err="1" smtClean="0"/>
              <a:t>clarified</a:t>
            </a:r>
            <a:endParaRPr lang="fr-FR" dirty="0" smtClean="0"/>
          </a:p>
          <a:p>
            <a:pPr lvl="2"/>
            <a:r>
              <a:rPr lang="fr-FR" sz="2000" dirty="0" err="1" smtClean="0"/>
              <a:t>Complexity</a:t>
            </a:r>
            <a:r>
              <a:rPr lang="fr-FR" sz="2000" dirty="0" smtClean="0"/>
              <a:t>: </a:t>
            </a:r>
            <a:r>
              <a:rPr lang="fr-FR" sz="2000" dirty="0" err="1" smtClean="0"/>
              <a:t>low</a:t>
            </a:r>
            <a:r>
              <a:rPr lang="fr-FR" sz="2000" dirty="0" smtClean="0"/>
              <a:t> + </a:t>
            </a:r>
            <a:r>
              <a:rPr lang="fr-FR" sz="2000" dirty="0" err="1" smtClean="0"/>
              <a:t>using</a:t>
            </a:r>
            <a:r>
              <a:rPr lang="fr-FR" sz="2000" dirty="0" smtClean="0"/>
              <a:t> </a:t>
            </a:r>
            <a:r>
              <a:rPr lang="fr-FR" sz="2000" dirty="0" err="1" smtClean="0"/>
              <a:t>existing</a:t>
            </a:r>
            <a:r>
              <a:rPr lang="fr-FR" sz="2000" dirty="0" smtClean="0"/>
              <a:t> </a:t>
            </a:r>
            <a:r>
              <a:rPr lang="fr-FR" sz="2000" dirty="0" err="1" smtClean="0"/>
              <a:t>resources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</a:t>
            </a:r>
            <a:r>
              <a:rPr lang="fr-FR" sz="2000" dirty="0" err="1" smtClean="0"/>
              <a:t>targeted</a:t>
            </a:r>
            <a:r>
              <a:rPr lang="fr-FR" sz="2000" dirty="0" smtClean="0"/>
              <a:t> </a:t>
            </a:r>
            <a:r>
              <a:rPr lang="fr-FR" sz="2000" dirty="0" err="1" smtClean="0"/>
              <a:t>devices</a:t>
            </a:r>
            <a:endParaRPr lang="fr-FR" sz="2000" dirty="0" smtClean="0"/>
          </a:p>
          <a:p>
            <a:pPr lvl="2"/>
            <a:r>
              <a:rPr lang="fr-FR" sz="2000" dirty="0" err="1" smtClean="0"/>
              <a:t>Persistence</a:t>
            </a:r>
            <a:r>
              <a:rPr lang="fr-FR" sz="2000" dirty="0" smtClean="0"/>
              <a:t>: </a:t>
            </a:r>
            <a:r>
              <a:rPr lang="fr-FR" sz="2000" dirty="0" err="1"/>
              <a:t>s</a:t>
            </a:r>
            <a:r>
              <a:rPr lang="fr-FR" sz="2000" dirty="0" err="1" smtClean="0"/>
              <a:t>ame</a:t>
            </a:r>
            <a:r>
              <a:rPr lang="fr-FR" sz="2000" dirty="0" smtClean="0"/>
              <a:t> as </a:t>
            </a:r>
            <a:r>
              <a:rPr lang="fr-FR" sz="2000" dirty="0" err="1" smtClean="0"/>
              <a:t>Tone</a:t>
            </a:r>
            <a:r>
              <a:rPr lang="fr-FR" sz="2000" dirty="0" smtClean="0"/>
              <a:t> </a:t>
            </a:r>
            <a:r>
              <a:rPr lang="fr-FR" sz="2000" dirty="0" err="1" smtClean="0"/>
              <a:t>Mapping</a:t>
            </a:r>
            <a:r>
              <a:rPr lang="fr-FR" sz="2000" dirty="0" smtClean="0"/>
              <a:t> SEI…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 smtClean="0"/>
              <a:t>Colour</a:t>
            </a:r>
            <a:r>
              <a:rPr lang="fr-FR" sz="2800" dirty="0" smtClean="0"/>
              <a:t> </a:t>
            </a:r>
            <a:r>
              <a:rPr lang="fr-FR" sz="2800" dirty="0" err="1" smtClean="0"/>
              <a:t>Mapping</a:t>
            </a:r>
            <a:r>
              <a:rPr lang="fr-FR" sz="2800" dirty="0" smtClean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6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" y="-2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460431" y="2688595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</a:t>
            </a:r>
            <a:r>
              <a:rPr lang="fr-FR" sz="2800" dirty="0" smtClean="0"/>
              <a:t>SEI: </a:t>
            </a:r>
            <a:r>
              <a:rPr lang="fr-FR" sz="2800" dirty="0" err="1" smtClean="0"/>
              <a:t>Visually</a:t>
            </a:r>
            <a:r>
              <a:rPr lang="fr-FR" sz="2800" dirty="0" smtClean="0"/>
              <a:t>…</a:t>
            </a:r>
            <a:endParaRPr lang="en-US" sz="2800" i="1" dirty="0"/>
          </a:p>
        </p:txBody>
      </p:sp>
      <p:sp>
        <p:nvSpPr>
          <p:cNvPr id="6" name="Rectangle 5"/>
          <p:cNvSpPr/>
          <p:nvPr/>
        </p:nvSpPr>
        <p:spPr>
          <a:xfrm>
            <a:off x="1208637" y="1023119"/>
            <a:ext cx="3003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 smtClean="0"/>
              <a:t>Colour</a:t>
            </a:r>
            <a:r>
              <a:rPr lang="en-US" b="1" i="1" dirty="0" smtClean="0"/>
              <a:t> graded BT.709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19699" y="764704"/>
            <a:ext cx="3440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/>
              <a:t>Colour</a:t>
            </a:r>
            <a:r>
              <a:rPr lang="en-US" b="1" i="1" dirty="0"/>
              <a:t> graded BT.2020 converted to </a:t>
            </a:r>
            <a:r>
              <a:rPr lang="en-US" b="1" i="1" dirty="0" smtClean="0"/>
              <a:t>BT.709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99592" y="5766355"/>
            <a:ext cx="3814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BT.2020 </a:t>
            </a:r>
            <a:r>
              <a:rPr lang="en-US" b="1" i="1" dirty="0" err="1"/>
              <a:t>colour</a:t>
            </a:r>
            <a:r>
              <a:rPr lang="en-US" b="1" i="1" dirty="0"/>
              <a:t> mapped to BT.709 using </a:t>
            </a:r>
            <a:r>
              <a:rPr lang="en-US" b="1" i="1" dirty="0" smtClean="0"/>
              <a:t>proposal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44008" y="576635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 err="1" smtClean="0"/>
              <a:t>Colour</a:t>
            </a:r>
            <a:r>
              <a:rPr lang="en-US" b="1" i="1" dirty="0" smtClean="0"/>
              <a:t> </a:t>
            </a:r>
            <a:r>
              <a:rPr lang="en-US" b="1" i="1" dirty="0"/>
              <a:t>graded BT.2020 displayed as is on BT.709 display</a:t>
            </a:r>
            <a:endParaRPr lang="en-US" dirty="0"/>
          </a:p>
        </p:txBody>
      </p:sp>
      <p:sp>
        <p:nvSpPr>
          <p:cNvPr id="11" name="Date Placeholder 4"/>
          <p:cNvSpPr txBox="1">
            <a:spLocks/>
          </p:cNvSpPr>
          <p:nvPr/>
        </p:nvSpPr>
        <p:spPr>
          <a:xfrm>
            <a:off x="928688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n-US" sz="1600" smtClean="0"/>
              <a:t>JCTVC-P0126</a:t>
            </a: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36" y="1556792"/>
            <a:ext cx="7391188" cy="417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292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3392" y="476672"/>
            <a:ext cx="8001056" cy="1584175"/>
          </a:xfrm>
        </p:spPr>
        <p:txBody>
          <a:bodyPr>
            <a:normAutofit/>
          </a:bodyPr>
          <a:lstStyle/>
          <a:p>
            <a:pPr lvl="2"/>
            <a:endParaRPr lang="fr-FR" sz="2000" dirty="0" smtClean="0"/>
          </a:p>
          <a:p>
            <a:pPr lvl="2"/>
            <a:r>
              <a:rPr lang="fr-FR" sz="2000" dirty="0" err="1" smtClean="0"/>
              <a:t>Example</a:t>
            </a:r>
            <a:r>
              <a:rPr lang="fr-FR" sz="2000" dirty="0" smtClean="0"/>
              <a:t>: </a:t>
            </a:r>
            <a:r>
              <a:rPr lang="fr-FR" sz="2000" dirty="0" err="1" smtClean="0"/>
              <a:t>backward</a:t>
            </a:r>
            <a:r>
              <a:rPr lang="fr-FR" sz="2000" dirty="0" smtClean="0"/>
              <a:t> compatibility</a:t>
            </a:r>
          </a:p>
          <a:p>
            <a:pPr lvl="3"/>
            <a:r>
              <a:rPr lang="fr-FR" sz="1400" dirty="0" err="1" smtClean="0"/>
              <a:t>Aid</a:t>
            </a:r>
            <a:r>
              <a:rPr lang="fr-FR" sz="1400" dirty="0" smtClean="0"/>
              <a:t> </a:t>
            </a:r>
            <a:r>
              <a:rPr lang="fr-FR" sz="1400" dirty="0" err="1" smtClean="0"/>
              <a:t>mapping</a:t>
            </a:r>
            <a:r>
              <a:rPr lang="fr-FR" sz="1400" dirty="0" smtClean="0"/>
              <a:t> </a:t>
            </a:r>
            <a:r>
              <a:rPr lang="fr-FR" sz="1400" dirty="0"/>
              <a:t>if Rec</a:t>
            </a:r>
            <a:r>
              <a:rPr lang="fr-FR" sz="1400" dirty="0" smtClean="0"/>
              <a:t>. 2020 </a:t>
            </a:r>
            <a:r>
              <a:rPr lang="fr-FR" sz="1400" dirty="0"/>
              <a:t>signal </a:t>
            </a:r>
            <a:r>
              <a:rPr lang="fr-FR" sz="1400" dirty="0" err="1"/>
              <a:t>rendering</a:t>
            </a:r>
            <a:r>
              <a:rPr lang="fr-FR" sz="1400" dirty="0"/>
              <a:t>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optional</a:t>
            </a:r>
            <a:r>
              <a:rPr lang="fr-FR" sz="1400" dirty="0"/>
              <a:t> for UHD-1 phase 1 </a:t>
            </a:r>
            <a:r>
              <a:rPr lang="fr-FR" sz="1400" dirty="0" err="1" smtClean="0"/>
              <a:t>devices</a:t>
            </a:r>
            <a:endParaRPr lang="fr-FR" sz="14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1002" y="6409183"/>
            <a:ext cx="295275" cy="152400"/>
          </a:xfrm>
        </p:spPr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 smtClean="0"/>
              <a:t>Colour</a:t>
            </a:r>
            <a:r>
              <a:rPr lang="fr-FR" sz="2800" dirty="0" smtClean="0"/>
              <a:t> </a:t>
            </a:r>
            <a:r>
              <a:rPr lang="fr-FR" sz="2800" dirty="0" err="1" smtClean="0"/>
              <a:t>Mapping</a:t>
            </a:r>
            <a:r>
              <a:rPr lang="fr-FR" sz="2800" dirty="0" smtClean="0"/>
              <a:t> Info </a:t>
            </a:r>
            <a:r>
              <a:rPr lang="fr-FR" sz="2800" dirty="0"/>
              <a:t>SEI: A</a:t>
            </a:r>
            <a:r>
              <a:rPr lang="fr-FR" sz="2800" dirty="0" smtClean="0"/>
              <a:t>pplications</a:t>
            </a:r>
            <a:endParaRPr lang="en-US" sz="28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 descr="D:\Doc\JCT-VC\P - San José\_contrib\JCTVC-P0126- colour mapping SEI message\studio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1" y="2428145"/>
            <a:ext cx="1700432" cy="9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71073" y="5400218"/>
            <a:ext cx="1239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i="1" dirty="0" smtClean="0">
                <a:latin typeface="Trebuchet MS" pitchFamily="34" charset="0"/>
              </a:rPr>
              <a:t>Production</a:t>
            </a:r>
            <a:endParaRPr lang="en-US" sz="1600" b="1" i="1" dirty="0" err="1" smtClean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2575" y="3411943"/>
            <a:ext cx="1323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Rec.709 grade</a:t>
            </a:r>
            <a:endParaRPr lang="en-US" sz="1400" dirty="0" err="1" smtClean="0">
              <a:latin typeface="Trebuchet MS" pitchFamily="34" charset="0"/>
            </a:endParaRPr>
          </a:p>
        </p:txBody>
      </p:sp>
      <p:pic>
        <p:nvPicPr>
          <p:cNvPr id="1027" name="Picture 3" descr="D:\Doc\JCT-VC\P - San José\_contrib\JCTVC-P0126- colour mapping SEI message\studioWC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1" y="3933055"/>
            <a:ext cx="1738428" cy="98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98290" y="4948425"/>
            <a:ext cx="1072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WCG grade</a:t>
            </a:r>
            <a:endParaRPr lang="en-US" sz="1400" dirty="0" err="1" smtClean="0">
              <a:latin typeface="Trebuchet MS" pitchFamily="34" charset="0"/>
            </a:endParaRPr>
          </a:p>
        </p:txBody>
      </p:sp>
      <p:pic>
        <p:nvPicPr>
          <p:cNvPr id="1028" name="Picture 4" descr="D:\Doc\JCT-VC\P - San José\_contrib\JCTVC-P0126- colour mapping SEI message\WCGmapped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587" y="3284983"/>
            <a:ext cx="1276351" cy="71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61011" y="4010409"/>
            <a:ext cx="1474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WCG to Rec.709</a:t>
            </a:r>
          </a:p>
          <a:p>
            <a:r>
              <a:rPr lang="fr-FR" sz="1400" dirty="0" err="1">
                <a:latin typeface="Trebuchet MS" pitchFamily="34" charset="0"/>
              </a:rPr>
              <a:t>g</a:t>
            </a:r>
            <a:r>
              <a:rPr lang="fr-FR" sz="1400" dirty="0" err="1" smtClean="0">
                <a:latin typeface="Trebuchet MS" pitchFamily="34" charset="0"/>
              </a:rPr>
              <a:t>amut</a:t>
            </a:r>
            <a:r>
              <a:rPr lang="fr-FR" sz="1400" dirty="0" smtClean="0">
                <a:latin typeface="Trebuchet MS" pitchFamily="34" charset="0"/>
              </a:rPr>
              <a:t> </a:t>
            </a:r>
            <a:r>
              <a:rPr lang="fr-FR" sz="1400" dirty="0" err="1" smtClean="0">
                <a:latin typeface="Trebuchet MS" pitchFamily="34" charset="0"/>
              </a:rPr>
              <a:t>mapped</a:t>
            </a:r>
            <a:endParaRPr lang="en-US" sz="1400" dirty="0" err="1" smtClean="0">
              <a:latin typeface="Trebuchet MS" pitchFamily="34" charset="0"/>
            </a:endParaRPr>
          </a:p>
        </p:txBody>
      </p:sp>
      <p:pic>
        <p:nvPicPr>
          <p:cNvPr id="1029" name="Picture 5" descr="D:\Doc\JCT-VC\P - San José\_contrib\JCTVC-P0126- colour mapping SEI message\WCGlut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011" y="4709895"/>
            <a:ext cx="1454044" cy="81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933472" y="5584866"/>
            <a:ext cx="17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WCG to Rec.709</a:t>
            </a:r>
          </a:p>
          <a:p>
            <a:r>
              <a:rPr lang="fr-FR" sz="1400" dirty="0" err="1">
                <a:latin typeface="Trebuchet MS" pitchFamily="34" charset="0"/>
              </a:rPr>
              <a:t>c</a:t>
            </a:r>
            <a:r>
              <a:rPr lang="fr-FR" sz="1400" dirty="0" err="1" smtClean="0">
                <a:latin typeface="Trebuchet MS" pitchFamily="34" charset="0"/>
              </a:rPr>
              <a:t>olour</a:t>
            </a:r>
            <a:r>
              <a:rPr lang="fr-FR" sz="1400" dirty="0" smtClean="0">
                <a:latin typeface="Trebuchet MS" pitchFamily="34" charset="0"/>
              </a:rPr>
              <a:t> </a:t>
            </a:r>
            <a:r>
              <a:rPr lang="fr-FR" sz="1400" dirty="0" err="1" smtClean="0">
                <a:latin typeface="Trebuchet MS" pitchFamily="34" charset="0"/>
              </a:rPr>
              <a:t>mapping</a:t>
            </a:r>
            <a:r>
              <a:rPr lang="fr-FR" sz="1400" dirty="0" smtClean="0">
                <a:latin typeface="Trebuchet MS" pitchFamily="34" charset="0"/>
              </a:rPr>
              <a:t> SEI</a:t>
            </a:r>
            <a:endParaRPr lang="en-US" sz="1400" dirty="0" err="1" smtClean="0">
              <a:latin typeface="Trebuchet MS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7397" y="2132855"/>
            <a:ext cx="2031362" cy="3645405"/>
          </a:xfrm>
          <a:prstGeom prst="roundRect">
            <a:avLst/>
          </a:prstGeom>
          <a:noFill/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rved Left Arrow 9"/>
          <p:cNvSpPr/>
          <p:nvPr/>
        </p:nvSpPr>
        <p:spPr>
          <a:xfrm>
            <a:off x="2776751" y="2996951"/>
            <a:ext cx="504056" cy="1512168"/>
          </a:xfrm>
          <a:prstGeom prst="curvedLeftArrow">
            <a:avLst/>
          </a:prstGeom>
          <a:solidFill>
            <a:srgbClr val="98A4AB"/>
          </a:solidFill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7380" y="3481843"/>
            <a:ext cx="963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 smtClean="0">
                <a:latin typeface="Trebuchet MS" pitchFamily="34" charset="0"/>
              </a:rPr>
              <a:t>  </a:t>
            </a:r>
            <a:r>
              <a:rPr lang="fr-FR" sz="1400" i="1" dirty="0" err="1" smtClean="0">
                <a:latin typeface="Trebuchet MS" pitchFamily="34" charset="0"/>
              </a:rPr>
              <a:t>colour</a:t>
            </a:r>
            <a:endParaRPr lang="fr-FR" sz="1400" i="1" dirty="0">
              <a:latin typeface="Trebuchet MS" pitchFamily="34" charset="0"/>
            </a:endParaRPr>
          </a:p>
          <a:p>
            <a:r>
              <a:rPr lang="fr-FR" sz="1400" i="1" dirty="0" err="1" smtClean="0">
                <a:latin typeface="Trebuchet MS" pitchFamily="34" charset="0"/>
              </a:rPr>
              <a:t>metadata</a:t>
            </a:r>
            <a:endParaRPr lang="en-US" sz="1400" i="1" dirty="0" err="1" smtClean="0">
              <a:latin typeface="Trebuchet M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71505" y="6165303"/>
            <a:ext cx="893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i="1" dirty="0" smtClean="0">
                <a:latin typeface="Trebuchet MS" pitchFamily="34" charset="0"/>
              </a:rPr>
              <a:t>Displays</a:t>
            </a:r>
            <a:endParaRPr lang="en-US" sz="1600" b="1" i="1" dirty="0" err="1" smtClean="0">
              <a:latin typeface="Trebuchet MS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645094" y="1988839"/>
            <a:ext cx="2031362" cy="4608511"/>
          </a:xfrm>
          <a:prstGeom prst="roundRect">
            <a:avLst/>
          </a:prstGeom>
          <a:noFill/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3" descr="D:\Doc\JCT-VC\P - San José\_contrib\JCTVC-P0126- colour mapping SEI message\studioWC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011" y="2084200"/>
            <a:ext cx="1326927" cy="75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188696" y="2857716"/>
            <a:ext cx="1178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WCG display</a:t>
            </a:r>
            <a:endParaRPr lang="en-US" sz="1400" dirty="0" err="1" smtClean="0">
              <a:latin typeface="Trebuchet MS" pitchFamily="34" charset="0"/>
            </a:endParaRPr>
          </a:p>
        </p:txBody>
      </p:sp>
      <p:pic>
        <p:nvPicPr>
          <p:cNvPr id="24" name="Picture 5" descr="D:\Doc\JCT-VC\P - San José\_contrib\JCTVC-P0126- colour mapping SEI message\WCGlut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76" y="3433039"/>
            <a:ext cx="1454044" cy="81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966158" y="4308010"/>
            <a:ext cx="1382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Rec.709 </a:t>
            </a:r>
            <a:r>
              <a:rPr lang="fr-FR" sz="1400" dirty="0" err="1" smtClean="0">
                <a:latin typeface="Trebuchet MS" pitchFamily="34" charset="0"/>
              </a:rPr>
              <a:t>legacy</a:t>
            </a:r>
            <a:endParaRPr lang="fr-FR" sz="1400" dirty="0">
              <a:latin typeface="Trebuchet MS" pitchFamily="34" charset="0"/>
            </a:endParaRPr>
          </a:p>
          <a:p>
            <a:r>
              <a:rPr lang="fr-FR" sz="1400" dirty="0" smtClean="0">
                <a:latin typeface="Trebuchet MS" pitchFamily="34" charset="0"/>
              </a:rPr>
              <a:t>     display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36443" y="2352760"/>
            <a:ext cx="1727837" cy="871421"/>
          </a:xfrm>
          <a:prstGeom prst="rect">
            <a:avLst/>
          </a:prstGeom>
          <a:noFill/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067622" y="2352761"/>
            <a:ext cx="10198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i="1" dirty="0" smtClean="0">
                <a:latin typeface="Trebuchet MS" pitchFamily="34" charset="0"/>
              </a:rPr>
              <a:t>HEVC STB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86206" y="2656938"/>
            <a:ext cx="1742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rebuchet MS" pitchFamily="34" charset="0"/>
              </a:rPr>
              <a:t> WCG to Rec.709</a:t>
            </a:r>
          </a:p>
          <a:p>
            <a:r>
              <a:rPr lang="fr-FR" sz="1400" dirty="0" err="1" smtClean="0">
                <a:latin typeface="Trebuchet MS" pitchFamily="34" charset="0"/>
              </a:rPr>
              <a:t>Colour</a:t>
            </a:r>
            <a:r>
              <a:rPr lang="fr-FR" sz="1400" dirty="0" smtClean="0">
                <a:latin typeface="Trebuchet MS" pitchFamily="34" charset="0"/>
              </a:rPr>
              <a:t> </a:t>
            </a:r>
            <a:r>
              <a:rPr lang="fr-FR" sz="1400" dirty="0" err="1" smtClean="0">
                <a:latin typeface="Trebuchet MS" pitchFamily="34" charset="0"/>
              </a:rPr>
              <a:t>mapping</a:t>
            </a:r>
            <a:r>
              <a:rPr lang="fr-FR" sz="1400" dirty="0" smtClean="0">
                <a:latin typeface="Trebuchet MS" pitchFamily="34" charset="0"/>
              </a:rPr>
              <a:t> SEI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496" y="6362548"/>
            <a:ext cx="1669431" cy="31984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36445" y="6001542"/>
            <a:ext cx="1496818" cy="30777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93103" y="6001542"/>
            <a:ext cx="1429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rgbClr val="00B050"/>
                </a:solidFill>
                <a:latin typeface="Trebuchet MS" pitchFamily="34" charset="0"/>
              </a:rPr>
              <a:t>Rec.709 display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497" y="6362548"/>
            <a:ext cx="16694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 smtClean="0">
                <a:solidFill>
                  <a:schemeClr val="accent3"/>
                </a:solidFill>
                <a:latin typeface="Trebuchet MS" pitchFamily="34" charset="0"/>
              </a:rPr>
              <a:t>Wide CG display</a:t>
            </a:r>
            <a:endParaRPr lang="fr-FR" sz="1600" dirty="0">
              <a:solidFill>
                <a:schemeClr val="accent3"/>
              </a:solidFill>
              <a:latin typeface="Trebuchet MS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3697" y="2343787"/>
            <a:ext cx="1801282" cy="106815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913697" y="3887387"/>
            <a:ext cx="1863054" cy="105378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041132" y="2065016"/>
            <a:ext cx="1346806" cy="7927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4887802" y="3403845"/>
            <a:ext cx="1496818" cy="87665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061011" y="3243978"/>
            <a:ext cx="1362622" cy="7664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21508" y="4679613"/>
            <a:ext cx="1496818" cy="87665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5211543" y="4860448"/>
            <a:ext cx="803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i="1" dirty="0" err="1">
                <a:latin typeface="Trebuchet MS" pitchFamily="34" charset="0"/>
              </a:rPr>
              <a:t>L</a:t>
            </a:r>
            <a:r>
              <a:rPr lang="fr-FR" sz="1400" b="1" i="1" dirty="0" err="1" smtClean="0">
                <a:latin typeface="Trebuchet MS" pitchFamily="34" charset="0"/>
              </a:rPr>
              <a:t>egacy</a:t>
            </a:r>
            <a:endParaRPr lang="fr-FR" sz="1400" b="1" i="1" dirty="0">
              <a:latin typeface="Trebuchet MS" pitchFamily="34" charset="0"/>
            </a:endParaRPr>
          </a:p>
          <a:p>
            <a:r>
              <a:rPr lang="fr-FR" sz="1400" b="1" i="1" dirty="0" smtClean="0">
                <a:latin typeface="Trebuchet MS" pitchFamily="34" charset="0"/>
              </a:rPr>
              <a:t>display</a:t>
            </a:r>
            <a:endParaRPr lang="en-US" sz="1400" b="1" i="1" dirty="0" err="1" smtClean="0">
              <a:latin typeface="Trebuchet MS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671826" y="2169495"/>
            <a:ext cx="1879599" cy="3201111"/>
          </a:xfrm>
          <a:prstGeom prst="roundRect">
            <a:avLst/>
          </a:prstGeom>
          <a:noFill/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2879017" y="4653707"/>
            <a:ext cx="1440160" cy="308954"/>
          </a:xfrm>
          <a:prstGeom prst="rightArrow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accent3"/>
                </a:solidFill>
              </a:rPr>
              <a:t>HEVC</a:t>
            </a:r>
            <a:endParaRPr lang="fr-FR" sz="1600" dirty="0">
              <a:solidFill>
                <a:schemeClr val="accent3"/>
              </a:solidFill>
            </a:endParaRPr>
          </a:p>
          <a:p>
            <a:pPr algn="ctr"/>
            <a:r>
              <a:rPr lang="fr-FR" sz="1600" dirty="0" smtClean="0">
                <a:solidFill>
                  <a:schemeClr val="accent3"/>
                </a:solidFill>
              </a:rPr>
              <a:t>distribution</a:t>
            </a:r>
          </a:p>
          <a:p>
            <a:pPr algn="ctr"/>
            <a:endParaRPr lang="fr-FR" sz="1600" dirty="0" smtClean="0">
              <a:solidFill>
                <a:schemeClr val="accent3"/>
              </a:solidFill>
            </a:endParaRPr>
          </a:p>
          <a:p>
            <a:pPr algn="ctr"/>
            <a:r>
              <a:rPr lang="fr-FR" sz="1600" dirty="0" smtClean="0">
                <a:solidFill>
                  <a:schemeClr val="accent3"/>
                </a:solidFill>
              </a:rPr>
              <a:t>WCG + </a:t>
            </a:r>
            <a:r>
              <a:rPr lang="fr-FR" sz="1600" dirty="0" err="1" smtClean="0">
                <a:solidFill>
                  <a:schemeClr val="accent3"/>
                </a:solidFill>
              </a:rPr>
              <a:t>metadata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427984" y="1901202"/>
            <a:ext cx="4543895" cy="4781192"/>
          </a:xfrm>
          <a:prstGeom prst="roundRect">
            <a:avLst/>
          </a:prstGeom>
          <a:noFill/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237922" y="5938809"/>
            <a:ext cx="724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i="1" dirty="0" smtClean="0">
                <a:latin typeface="Trebuchet MS" pitchFamily="34" charset="0"/>
              </a:rPr>
              <a:t>Home</a:t>
            </a:r>
            <a:endParaRPr lang="en-US" sz="1600" b="1" i="1" dirty="0" err="1" smtClean="0">
              <a:latin typeface="Trebuchet MS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79376" y="5779877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i="1" dirty="0" smtClean="0">
                <a:latin typeface="Trebuchet MS" pitchFamily="34" charset="0"/>
              </a:rPr>
              <a:t>Distribution</a:t>
            </a:r>
            <a:endParaRPr lang="en-US" sz="1600" b="1" i="1" dirty="0" err="1" smtClean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69"/>
            <a:ext cx="8001056" cy="5236635"/>
          </a:xfrm>
        </p:spPr>
        <p:txBody>
          <a:bodyPr>
            <a:normAutofit fontScale="92500" lnSpcReduction="10000"/>
          </a:bodyPr>
          <a:lstStyle/>
          <a:p>
            <a:pPr lvl="2"/>
            <a:r>
              <a:rPr lang="fr-FR" sz="2200" dirty="0" err="1" smtClean="0"/>
              <a:t>Syntax</a:t>
            </a:r>
            <a:r>
              <a:rPr lang="fr-FR" sz="2200" dirty="0" smtClean="0"/>
              <a:t>/</a:t>
            </a:r>
            <a:r>
              <a:rPr lang="fr-FR" sz="2200" dirty="0" err="1" smtClean="0"/>
              <a:t>semantics</a:t>
            </a:r>
            <a:r>
              <a:rPr lang="fr-FR" sz="2200" dirty="0" smtClean="0"/>
              <a:t> </a:t>
            </a:r>
            <a:r>
              <a:rPr lang="fr-FR" sz="2200" dirty="0" err="1" smtClean="0"/>
              <a:t>inspired</a:t>
            </a:r>
            <a:r>
              <a:rPr lang="fr-FR" sz="2200" dirty="0" smtClean="0"/>
              <a:t> </a:t>
            </a:r>
            <a:r>
              <a:rPr lang="fr-FR" sz="2200" dirty="0" err="1" smtClean="0"/>
              <a:t>from</a:t>
            </a:r>
            <a:r>
              <a:rPr lang="fr-FR" sz="2200" dirty="0" smtClean="0"/>
              <a:t>:</a:t>
            </a:r>
          </a:p>
          <a:p>
            <a:pPr lvl="3"/>
            <a:r>
              <a:rPr lang="fr-FR" sz="2000" dirty="0" err="1" smtClean="0"/>
              <a:t>Targeted</a:t>
            </a:r>
            <a:r>
              <a:rPr lang="fr-FR" sz="2000" dirty="0" smtClean="0"/>
              <a:t> </a:t>
            </a:r>
            <a:r>
              <a:rPr lang="fr-FR" sz="2000" dirty="0" err="1" smtClean="0"/>
              <a:t>color</a:t>
            </a:r>
            <a:r>
              <a:rPr lang="fr-FR" sz="2000" dirty="0" smtClean="0"/>
              <a:t> </a:t>
            </a:r>
            <a:r>
              <a:rPr lang="fr-FR" sz="2000" dirty="0" err="1" smtClean="0"/>
              <a:t>space</a:t>
            </a:r>
            <a:r>
              <a:rPr lang="fr-FR" sz="2000" dirty="0" smtClean="0"/>
              <a:t>: VUI</a:t>
            </a:r>
            <a:endParaRPr lang="fr-FR" sz="2000" dirty="0"/>
          </a:p>
          <a:p>
            <a:pPr lvl="3"/>
            <a:r>
              <a:rPr lang="fr-FR" sz="2000" dirty="0" smtClean="0"/>
              <a:t>Model: </a:t>
            </a:r>
          </a:p>
          <a:p>
            <a:pPr lvl="4"/>
            <a:r>
              <a:rPr lang="fr-FR" sz="1800" dirty="0" err="1" smtClean="0"/>
              <a:t>Tone</a:t>
            </a:r>
            <a:r>
              <a:rPr lang="fr-FR" sz="1800" dirty="0" smtClean="0"/>
              <a:t> </a:t>
            </a:r>
            <a:r>
              <a:rPr lang="fr-FR" sz="1800" dirty="0" err="1"/>
              <a:t>M</a:t>
            </a:r>
            <a:r>
              <a:rPr lang="fr-FR" sz="1800" dirty="0" err="1" smtClean="0"/>
              <a:t>apping</a:t>
            </a:r>
            <a:r>
              <a:rPr lang="fr-FR" sz="1800" dirty="0" smtClean="0"/>
              <a:t> SEI + Film Grain SEI</a:t>
            </a:r>
          </a:p>
          <a:p>
            <a:pPr lvl="4"/>
            <a:r>
              <a:rPr lang="fr-FR" sz="1800" dirty="0" err="1" smtClean="0"/>
              <a:t>Leveraging</a:t>
            </a:r>
            <a:r>
              <a:rPr lang="fr-FR" sz="1800" dirty="0" smtClean="0"/>
              <a:t> </a:t>
            </a:r>
            <a:r>
              <a:rPr lang="fr-FR" sz="1800" dirty="0" err="1"/>
              <a:t>existing</a:t>
            </a:r>
            <a:r>
              <a:rPr lang="fr-FR" sz="1800" dirty="0"/>
              <a:t> CE </a:t>
            </a:r>
            <a:r>
              <a:rPr lang="fr-FR" sz="1800" dirty="0" err="1"/>
              <a:t>resources</a:t>
            </a:r>
            <a:endParaRPr lang="fr-FR" sz="1800" dirty="0"/>
          </a:p>
          <a:p>
            <a:pPr marL="266700" lvl="2" indent="0">
              <a:buNone/>
            </a:pPr>
            <a:endParaRPr lang="fr-FR" sz="2200" dirty="0" smtClean="0"/>
          </a:p>
          <a:p>
            <a:pPr lvl="2"/>
            <a:r>
              <a:rPr lang="fr-FR" sz="2200" dirty="0"/>
              <a:t>Editorial: </a:t>
            </a:r>
            <a:r>
              <a:rPr lang="fr-FR" sz="2200" dirty="0" err="1" smtClean="0"/>
              <a:t>identified</a:t>
            </a:r>
            <a:r>
              <a:rPr lang="fr-FR" sz="2200" dirty="0" smtClean="0"/>
              <a:t> issues </a:t>
            </a:r>
            <a:r>
              <a:rPr lang="fr-FR" sz="2200" dirty="0" err="1" smtClean="0"/>
              <a:t>addressed</a:t>
            </a:r>
            <a:endParaRPr lang="fr-FR" sz="2200" dirty="0" smtClean="0"/>
          </a:p>
          <a:p>
            <a:pPr lvl="2"/>
            <a:endParaRPr lang="fr-FR" sz="2200" dirty="0"/>
          </a:p>
          <a:p>
            <a:pPr lvl="2"/>
            <a:r>
              <a:rPr lang="fr-FR" sz="2200" dirty="0" err="1" smtClean="0"/>
              <a:t>Synchronization</a:t>
            </a:r>
            <a:r>
              <a:rPr lang="fr-FR" sz="2200" dirty="0" smtClean="0"/>
              <a:t>:</a:t>
            </a:r>
          </a:p>
          <a:p>
            <a:pPr lvl="3"/>
            <a:r>
              <a:rPr lang="fr-FR" sz="1800" dirty="0" smtClean="0"/>
              <a:t>One SEI per long </a:t>
            </a:r>
            <a:r>
              <a:rPr lang="fr-FR" sz="1800" dirty="0" err="1" smtClean="0"/>
              <a:t>sequence</a:t>
            </a:r>
            <a:r>
              <a:rPr lang="fr-FR" sz="1800" dirty="0" smtClean="0"/>
              <a:t> </a:t>
            </a:r>
            <a:r>
              <a:rPr lang="fr-FR" sz="1800" dirty="0" err="1" smtClean="0"/>
              <a:t>gives</a:t>
            </a:r>
            <a:r>
              <a:rPr lang="fr-FR" sz="1800" dirty="0" smtClean="0"/>
              <a:t> </a:t>
            </a:r>
            <a:r>
              <a:rPr lang="fr-FR" sz="1800" dirty="0" err="1" smtClean="0"/>
              <a:t>visually</a:t>
            </a:r>
            <a:r>
              <a:rPr lang="fr-FR" sz="1800" dirty="0" smtClean="0"/>
              <a:t> </a:t>
            </a:r>
            <a:r>
              <a:rPr lang="fr-FR" sz="1800" dirty="0" err="1" smtClean="0"/>
              <a:t>coherent</a:t>
            </a:r>
            <a:r>
              <a:rPr lang="fr-FR" sz="1800" dirty="0" smtClean="0"/>
              <a:t> </a:t>
            </a:r>
            <a:r>
              <a:rPr lang="fr-FR" sz="1800" dirty="0" err="1" smtClean="0"/>
              <a:t>results</a:t>
            </a:r>
            <a:endParaRPr lang="fr-FR" sz="1800" dirty="0" smtClean="0"/>
          </a:p>
          <a:p>
            <a:pPr lvl="3"/>
            <a:r>
              <a:rPr lang="fr-FR" sz="1800" dirty="0" smtClean="0"/>
              <a:t>Optimal </a:t>
            </a:r>
            <a:r>
              <a:rPr lang="fr-FR" sz="1800" dirty="0" err="1" smtClean="0"/>
              <a:t>is</a:t>
            </a:r>
            <a:r>
              <a:rPr lang="fr-FR" sz="1800" dirty="0" smtClean="0"/>
              <a:t> one per </a:t>
            </a:r>
            <a:r>
              <a:rPr lang="fr-FR" sz="1800" dirty="0" err="1" smtClean="0"/>
              <a:t>shot</a:t>
            </a:r>
            <a:r>
              <a:rPr lang="fr-FR" sz="1800" dirty="0" smtClean="0"/>
              <a:t>/</a:t>
            </a:r>
            <a:r>
              <a:rPr lang="fr-FR" sz="1800" dirty="0" err="1" smtClean="0"/>
              <a:t>sequence</a:t>
            </a:r>
            <a:endParaRPr lang="fr-FR" sz="1800" dirty="0" smtClean="0"/>
          </a:p>
          <a:p>
            <a:pPr lvl="3"/>
            <a:endParaRPr lang="fr-FR" sz="1800" dirty="0" smtClean="0"/>
          </a:p>
          <a:p>
            <a:pPr lvl="2"/>
            <a:r>
              <a:rPr lang="fr-FR" sz="2200" dirty="0" smtClean="0"/>
              <a:t>Softwares </a:t>
            </a:r>
            <a:r>
              <a:rPr lang="fr-FR" sz="2200" dirty="0" err="1" smtClean="0"/>
              <a:t>provided</a:t>
            </a:r>
            <a:r>
              <a:rPr lang="fr-FR" sz="2200" dirty="0" smtClean="0"/>
              <a:t>:</a:t>
            </a:r>
          </a:p>
          <a:p>
            <a:pPr lvl="3"/>
            <a:r>
              <a:rPr lang="fr-FR" dirty="0" smtClean="0">
                <a:solidFill>
                  <a:schemeClr val="tx2"/>
                </a:solidFill>
              </a:rPr>
              <a:t>SEI </a:t>
            </a:r>
            <a:r>
              <a:rPr lang="fr-FR" dirty="0" err="1">
                <a:solidFill>
                  <a:schemeClr val="tx2"/>
                </a:solidFill>
              </a:rPr>
              <a:t>implementation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dirty="0" smtClean="0">
                <a:solidFill>
                  <a:schemeClr val="tx2"/>
                </a:solidFill>
              </a:rPr>
              <a:t>in encoder and </a:t>
            </a:r>
            <a:r>
              <a:rPr lang="fr-FR" dirty="0" err="1" smtClean="0">
                <a:solidFill>
                  <a:schemeClr val="tx2"/>
                </a:solidFill>
              </a:rPr>
              <a:t>decoder</a:t>
            </a:r>
            <a:r>
              <a:rPr lang="fr-FR" dirty="0" smtClean="0">
                <a:solidFill>
                  <a:schemeClr val="tx2"/>
                </a:solidFill>
              </a:rPr>
              <a:t> (HM13.0/RExt6.0)</a:t>
            </a:r>
          </a:p>
          <a:p>
            <a:pPr lvl="3"/>
            <a:r>
              <a:rPr lang="fr-FR" dirty="0" smtClean="0">
                <a:solidFill>
                  <a:schemeClr val="tx2"/>
                </a:solidFill>
              </a:rPr>
              <a:t>Model </a:t>
            </a:r>
            <a:r>
              <a:rPr lang="fr-FR" dirty="0" err="1">
                <a:solidFill>
                  <a:schemeClr val="tx2"/>
                </a:solidFill>
              </a:rPr>
              <a:t>parameters</a:t>
            </a:r>
            <a:r>
              <a:rPr lang="fr-FR" dirty="0">
                <a:solidFill>
                  <a:schemeClr val="tx2"/>
                </a:solidFill>
              </a:rPr>
              <a:t> identification</a:t>
            </a:r>
          </a:p>
          <a:p>
            <a:pPr marL="0" lvl="1" indent="0">
              <a:buNone/>
            </a:pPr>
            <a:endParaRPr lang="en-CA" sz="1600" dirty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</a:t>
            </a:r>
            <a:r>
              <a:rPr lang="fr-FR" sz="2800" dirty="0" smtClean="0"/>
              <a:t>SEI: Proposition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6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692696"/>
            <a:ext cx="8001056" cy="5904656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fr-FR" sz="24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1800" dirty="0" smtClean="0"/>
          </a:p>
          <a:p>
            <a:pPr marL="0" lvl="1" indent="0">
              <a:buNone/>
            </a:pPr>
            <a:endParaRPr lang="fr-FR" sz="1800" dirty="0"/>
          </a:p>
          <a:p>
            <a:pPr lvl="1">
              <a:buFont typeface="Wingdings" panose="05000000000000000000" pitchFamily="2" charset="2"/>
              <a:buChar char="§"/>
            </a:pPr>
            <a:endParaRPr lang="fr-FR" dirty="0" smtClean="0"/>
          </a:p>
          <a:p>
            <a:pPr marL="0" lvl="1" indent="0">
              <a:buNone/>
            </a:pPr>
            <a:endParaRPr lang="fr-FR" sz="14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SEI: </a:t>
            </a:r>
            <a:r>
              <a:rPr lang="fr-FR" sz="2800" dirty="0" err="1"/>
              <a:t>Syntax</a:t>
            </a:r>
            <a:r>
              <a:rPr lang="fr-FR" sz="2800" dirty="0"/>
              <a:t> proposition</a:t>
            </a:r>
            <a:br>
              <a:rPr lang="fr-FR" sz="2800" dirty="0"/>
            </a:b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6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396" y="764704"/>
            <a:ext cx="4248472" cy="148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155679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accent3"/>
                </a:solidFill>
                <a:latin typeface="Trebuchet MS" pitchFamily="34" charset="0"/>
              </a:rPr>
              <a:t>Target </a:t>
            </a:r>
            <a:r>
              <a:rPr lang="fr-FR" sz="1400" dirty="0" err="1" smtClean="0">
                <a:solidFill>
                  <a:schemeClr val="accent3"/>
                </a:solidFill>
                <a:latin typeface="Trebuchet MS" pitchFamily="34" charset="0"/>
              </a:rPr>
              <a:t>colour</a:t>
            </a:r>
            <a:r>
              <a:rPr lang="fr-FR" sz="1400" dirty="0" smtClean="0">
                <a:solidFill>
                  <a:schemeClr val="accent3"/>
                </a:solidFill>
                <a:latin typeface="Trebuchet MS" pitchFamily="34" charset="0"/>
              </a:rPr>
              <a:t> </a:t>
            </a:r>
            <a:r>
              <a:rPr lang="fr-FR" sz="1400" dirty="0" err="1" smtClean="0">
                <a:solidFill>
                  <a:schemeClr val="accent3"/>
                </a:solidFill>
                <a:latin typeface="Trebuchet MS" pitchFamily="34" charset="0"/>
              </a:rPr>
              <a:t>space</a:t>
            </a:r>
            <a:r>
              <a:rPr lang="fr-FR" sz="1400" dirty="0" smtClean="0">
                <a:solidFill>
                  <a:schemeClr val="accent3"/>
                </a:solidFill>
                <a:latin typeface="Trebuchet MS" pitchFamily="34" charset="0"/>
              </a:rPr>
              <a:t> </a:t>
            </a:r>
            <a:r>
              <a:rPr lang="fr-FR" sz="1400" dirty="0" err="1" smtClean="0">
                <a:solidFill>
                  <a:schemeClr val="accent3"/>
                </a:solidFill>
                <a:latin typeface="Trebuchet MS" pitchFamily="34" charset="0"/>
              </a:rPr>
              <a:t>characteristics</a:t>
            </a:r>
            <a:endParaRPr lang="en-US" sz="1400" dirty="0" err="1" smtClean="0">
              <a:solidFill>
                <a:schemeClr val="accent3"/>
              </a:solidFill>
              <a:latin typeface="Trebuchet M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256490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>
                <a:solidFill>
                  <a:srgbClr val="92D050"/>
                </a:solidFill>
                <a:latin typeface="Trebuchet MS" pitchFamily="34" charset="0"/>
              </a:rPr>
              <a:t>Piece-wise</a:t>
            </a:r>
            <a:r>
              <a:rPr lang="fr-FR" sz="1400" dirty="0" smtClean="0">
                <a:solidFill>
                  <a:srgbClr val="92D050"/>
                </a:solidFill>
                <a:latin typeface="Trebuchet MS" pitchFamily="34" charset="0"/>
              </a:rPr>
              <a:t> </a:t>
            </a:r>
            <a:r>
              <a:rPr lang="fr-FR" sz="1400" dirty="0" err="1" smtClean="0">
                <a:solidFill>
                  <a:srgbClr val="92D050"/>
                </a:solidFill>
                <a:latin typeface="Trebuchet MS" pitchFamily="34" charset="0"/>
              </a:rPr>
              <a:t>linear</a:t>
            </a:r>
            <a:r>
              <a:rPr lang="fr-FR" sz="1400" dirty="0" smtClean="0">
                <a:solidFill>
                  <a:srgbClr val="92D050"/>
                </a:solidFill>
                <a:latin typeface="Trebuchet MS" pitchFamily="34" charset="0"/>
              </a:rPr>
              <a:t> model per component</a:t>
            </a:r>
            <a:endParaRPr lang="en-US" sz="1400" dirty="0" err="1" smtClean="0">
              <a:solidFill>
                <a:srgbClr val="92D050"/>
              </a:solidFill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506602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>
                <a:solidFill>
                  <a:srgbClr val="92D050"/>
                </a:solidFill>
                <a:latin typeface="Trebuchet MS" pitchFamily="34" charset="0"/>
              </a:rPr>
              <a:t>Piece-wise</a:t>
            </a:r>
            <a:r>
              <a:rPr lang="fr-FR" sz="1400" dirty="0" smtClean="0">
                <a:solidFill>
                  <a:srgbClr val="92D050"/>
                </a:solidFill>
                <a:latin typeface="Trebuchet MS" pitchFamily="34" charset="0"/>
              </a:rPr>
              <a:t> </a:t>
            </a:r>
            <a:r>
              <a:rPr lang="fr-FR" sz="1400" dirty="0" err="1" smtClean="0">
                <a:solidFill>
                  <a:srgbClr val="92D050"/>
                </a:solidFill>
                <a:latin typeface="Trebuchet MS" pitchFamily="34" charset="0"/>
              </a:rPr>
              <a:t>linear</a:t>
            </a:r>
            <a:r>
              <a:rPr lang="fr-FR" sz="1400" dirty="0" smtClean="0">
                <a:solidFill>
                  <a:srgbClr val="92D050"/>
                </a:solidFill>
                <a:latin typeface="Trebuchet MS" pitchFamily="34" charset="0"/>
              </a:rPr>
              <a:t> model per component</a:t>
            </a:r>
            <a:endParaRPr lang="en-US" sz="1400" dirty="0" err="1" smtClean="0">
              <a:solidFill>
                <a:srgbClr val="92D050"/>
              </a:solidFill>
              <a:latin typeface="Trebuchet MS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3933056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92D050"/>
                </a:solidFill>
                <a:latin typeface="Trebuchet MS" pitchFamily="34" charset="0"/>
              </a:rPr>
              <a:t>3x3 matrix</a:t>
            </a:r>
            <a:endParaRPr lang="en-US" sz="1400" dirty="0" err="1" smtClean="0">
              <a:solidFill>
                <a:srgbClr val="92D050"/>
              </a:solidFill>
              <a:latin typeface="Trebuchet MS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415" y="2204864"/>
            <a:ext cx="4385905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0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69"/>
            <a:ext cx="8001056" cy="523663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fr-FR" sz="2800" dirty="0" smtClean="0"/>
          </a:p>
          <a:p>
            <a:pPr lvl="2"/>
            <a:r>
              <a:rPr lang="fr-FR" sz="2400" dirty="0" err="1" smtClean="0"/>
              <a:t>Aid</a:t>
            </a:r>
            <a:r>
              <a:rPr lang="fr-FR" sz="2400" dirty="0" smtClean="0"/>
              <a:t> </a:t>
            </a:r>
            <a:r>
              <a:rPr lang="fr-FR" sz="2400" dirty="0" err="1" smtClean="0"/>
              <a:t>colour</a:t>
            </a:r>
            <a:r>
              <a:rPr lang="fr-FR" sz="2400" dirty="0" smtClean="0"/>
              <a:t> </a:t>
            </a:r>
            <a:r>
              <a:rPr lang="fr-FR" sz="2400" dirty="0" err="1" smtClean="0"/>
              <a:t>mapping</a:t>
            </a:r>
            <a:endParaRPr lang="fr-FR" sz="2400" dirty="0" smtClean="0"/>
          </a:p>
          <a:p>
            <a:pPr lvl="3"/>
            <a:r>
              <a:rPr lang="fr-FR" sz="1800" dirty="0" err="1"/>
              <a:t>Preserving</a:t>
            </a:r>
            <a:r>
              <a:rPr lang="fr-FR" sz="1800" dirty="0"/>
              <a:t> content </a:t>
            </a:r>
            <a:r>
              <a:rPr lang="fr-FR" sz="1800" dirty="0" err="1"/>
              <a:t>creator</a:t>
            </a:r>
            <a:r>
              <a:rPr lang="fr-FR" sz="1800" dirty="0"/>
              <a:t> </a:t>
            </a:r>
            <a:r>
              <a:rPr lang="fr-FR" sz="1800" dirty="0" err="1" smtClean="0"/>
              <a:t>intent</a:t>
            </a:r>
            <a:endParaRPr lang="fr-FR" sz="1800" dirty="0" smtClean="0"/>
          </a:p>
          <a:p>
            <a:pPr lvl="3"/>
            <a:r>
              <a:rPr lang="fr-FR" sz="1800" dirty="0" err="1" smtClean="0"/>
              <a:t>Keeping</a:t>
            </a:r>
            <a:r>
              <a:rPr lang="fr-FR" sz="1800" dirty="0" smtClean="0"/>
              <a:t> TV sets </a:t>
            </a:r>
            <a:r>
              <a:rPr lang="fr-FR" sz="1800" dirty="0" err="1" smtClean="0"/>
              <a:t>manufacturers</a:t>
            </a:r>
            <a:r>
              <a:rPr lang="fr-FR" sz="1800" dirty="0" smtClean="0"/>
              <a:t> </a:t>
            </a:r>
            <a:r>
              <a:rPr lang="fr-FR" sz="1800" dirty="0" err="1" smtClean="0"/>
              <a:t>differentiation</a:t>
            </a:r>
            <a:endParaRPr lang="fr-FR" sz="1800" dirty="0" smtClean="0"/>
          </a:p>
          <a:p>
            <a:pPr lvl="3"/>
            <a:r>
              <a:rPr lang="fr-FR" sz="1800" dirty="0" err="1"/>
              <a:t>Benefits</a:t>
            </a:r>
            <a:r>
              <a:rPr lang="fr-FR" sz="1800" dirty="0"/>
              <a:t> </a:t>
            </a:r>
            <a:r>
              <a:rPr lang="fr-FR" sz="1800" dirty="0" err="1"/>
              <a:t>already</a:t>
            </a:r>
            <a:r>
              <a:rPr lang="fr-FR" sz="1800" dirty="0"/>
              <a:t> </a:t>
            </a:r>
            <a:r>
              <a:rPr lang="fr-FR" sz="1800" dirty="0" err="1"/>
              <a:t>shown</a:t>
            </a:r>
            <a:r>
              <a:rPr lang="fr-FR" sz="1800" dirty="0"/>
              <a:t> in </a:t>
            </a:r>
            <a:r>
              <a:rPr lang="fr-FR" sz="1800" dirty="0" err="1" smtClean="0"/>
              <a:t>demo</a:t>
            </a:r>
            <a:endParaRPr lang="fr-FR" sz="1800" dirty="0"/>
          </a:p>
          <a:p>
            <a:pPr lvl="2"/>
            <a:endParaRPr lang="fr-FR" sz="2400" dirty="0" smtClean="0"/>
          </a:p>
          <a:p>
            <a:pPr lvl="2"/>
            <a:r>
              <a:rPr lang="fr-FR" sz="2400" dirty="0" err="1" smtClean="0"/>
              <a:t>Low-complexity</a:t>
            </a:r>
            <a:r>
              <a:rPr lang="fr-FR" sz="2400" dirty="0" smtClean="0"/>
              <a:t> model</a:t>
            </a:r>
          </a:p>
          <a:p>
            <a:pPr lvl="3"/>
            <a:r>
              <a:rPr lang="fr-FR" sz="1800" dirty="0" smtClean="0"/>
              <a:t>use </a:t>
            </a:r>
            <a:r>
              <a:rPr lang="fr-FR" sz="1800" dirty="0" err="1" smtClean="0"/>
              <a:t>limited</a:t>
            </a:r>
            <a:r>
              <a:rPr lang="fr-FR" sz="1800" dirty="0" smtClean="0"/>
              <a:t> </a:t>
            </a:r>
            <a:r>
              <a:rPr lang="fr-FR" sz="1800" dirty="0" err="1" smtClean="0"/>
              <a:t>resources</a:t>
            </a:r>
            <a:r>
              <a:rPr lang="fr-FR" sz="1800" dirty="0" smtClean="0"/>
              <a:t> </a:t>
            </a:r>
            <a:r>
              <a:rPr lang="fr-FR" sz="1800" dirty="0" err="1" smtClean="0"/>
              <a:t>from</a:t>
            </a:r>
            <a:r>
              <a:rPr lang="fr-FR" sz="1800" dirty="0" smtClean="0"/>
              <a:t> CE </a:t>
            </a:r>
            <a:r>
              <a:rPr lang="fr-FR" sz="1800" dirty="0" err="1" smtClean="0"/>
              <a:t>devices</a:t>
            </a:r>
            <a:endParaRPr lang="fr-FR" sz="1800" dirty="0" smtClean="0"/>
          </a:p>
          <a:p>
            <a:pPr lvl="3"/>
            <a:r>
              <a:rPr lang="fr-FR" sz="1800" dirty="0"/>
              <a:t>s</a:t>
            </a:r>
            <a:r>
              <a:rPr lang="fr-FR" sz="1800" dirty="0" smtClean="0"/>
              <a:t>oftwares </a:t>
            </a:r>
            <a:r>
              <a:rPr lang="fr-FR" sz="1800" dirty="0" err="1" smtClean="0"/>
              <a:t>supplied</a:t>
            </a:r>
            <a:endParaRPr lang="fr-FR" sz="1800" dirty="0"/>
          </a:p>
          <a:p>
            <a:pPr lvl="4"/>
            <a:r>
              <a:rPr lang="fr-FR" sz="1600" dirty="0" smtClean="0"/>
              <a:t>on top of HM13.0-RExt6.0</a:t>
            </a:r>
          </a:p>
          <a:p>
            <a:pPr lvl="4"/>
            <a:r>
              <a:rPr lang="fr-FR" sz="1600" dirty="0" err="1" smtClean="0"/>
              <a:t>parameters</a:t>
            </a:r>
            <a:r>
              <a:rPr lang="fr-FR" sz="1600" dirty="0" smtClean="0"/>
              <a:t> identification </a:t>
            </a:r>
            <a:r>
              <a:rPr lang="fr-FR" sz="1600" dirty="0" err="1" smtClean="0"/>
              <a:t>provided</a:t>
            </a:r>
            <a:r>
              <a:rPr lang="fr-FR" sz="1600" dirty="0" smtClean="0"/>
              <a:t> for the model</a:t>
            </a:r>
          </a:p>
          <a:p>
            <a:pPr lvl="3"/>
            <a:endParaRPr lang="fr-FR" sz="2000" dirty="0" smtClean="0"/>
          </a:p>
          <a:p>
            <a:pPr marL="0" lvl="1" indent="0">
              <a:buNone/>
            </a:pPr>
            <a:endParaRPr lang="fr-FR" sz="1800" dirty="0" smtClean="0"/>
          </a:p>
          <a:p>
            <a:pPr marL="0" lvl="1" indent="0">
              <a:buNone/>
            </a:pPr>
            <a:endParaRPr lang="en-CA" sz="1600" dirty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SEI: Conclusion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6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CEE5175-2181-455A-87ED-BAF5DE0D6D45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318</Words>
  <Application>Microsoft Office PowerPoint</Application>
  <PresentationFormat>On-screen Show (4:3)</PresentationFormat>
  <Paragraphs>122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technicoloMaster</vt:lpstr>
      <vt:lpstr>JCTVC-Q0074 SEI message for Colour Mapping Information</vt:lpstr>
      <vt:lpstr>Colour Mapping Info SEI</vt:lpstr>
      <vt:lpstr>Colour Mapping Info SEI: Visually…</vt:lpstr>
      <vt:lpstr>Colour Mapping Info SEI: Applications</vt:lpstr>
      <vt:lpstr>Colour Mapping Info SEI: Proposition</vt:lpstr>
      <vt:lpstr>Colour Mapping Info SEI: Syntax proposition </vt:lpstr>
      <vt:lpstr>Colour Mapping Info SEI: Conclusion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Andrivon Pierre</cp:lastModifiedBy>
  <cp:revision>575</cp:revision>
  <dcterms:created xsi:type="dcterms:W3CDTF">2010-02-01T15:48:52Z</dcterms:created>
  <dcterms:modified xsi:type="dcterms:W3CDTF">2014-03-24T15:06:30Z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