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3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99" r:id="rId2"/>
    <p:sldId id="548" r:id="rId3"/>
    <p:sldId id="550" r:id="rId4"/>
    <p:sldId id="549" r:id="rId5"/>
    <p:sldId id="545" r:id="rId6"/>
    <p:sldId id="551" r:id="rId7"/>
    <p:sldId id="547" r:id="rId8"/>
    <p:sldId id="429" r:id="rId9"/>
  </p:sldIdLst>
  <p:sldSz cx="9144000" cy="6858000" type="screen4x3"/>
  <p:notesSz cx="7315200" cy="96012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FF99"/>
    <a:srgbClr val="205885"/>
    <a:srgbClr val="006EBC"/>
    <a:srgbClr val="ED6D00"/>
    <a:srgbClr val="CCECFF"/>
    <a:srgbClr val="66CCFF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05" autoAdjust="0"/>
    <p:restoredTop sz="95674" autoAdjust="0"/>
  </p:normalViewPr>
  <p:slideViewPr>
    <p:cSldViewPr snapToObjects="1">
      <p:cViewPr>
        <p:scale>
          <a:sx n="100" d="100"/>
          <a:sy n="100" d="100"/>
        </p:scale>
        <p:origin x="-1944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-2040" y="-114"/>
      </p:cViewPr>
      <p:guideLst>
        <p:guide orient="horz" pos="3024"/>
        <p:guide pos="230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483" y="1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140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483" y="9121140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F4A4F50-9D9E-4208-9674-22BA14208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483" y="1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5475" y="4561342"/>
            <a:ext cx="5364252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140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483" y="9121140"/>
            <a:ext cx="3170717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4221BD77-4E72-43A5-B54F-20D44DE81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565826-CD0B-4763-A498-0A48A35B6242}" type="slidenum">
              <a:rPr lang="en-US" smtClean="0"/>
              <a:pPr>
                <a:defRPr/>
              </a:pPr>
              <a:t>0</a:t>
            </a:fld>
            <a:endParaRPr lang="en-US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696E07-AE32-4EB4-A3D7-FF2B2EBC8D16}" type="slidenum">
              <a:rPr lang="en-US" altLang="zh-TW" smtClean="0"/>
              <a:pPr>
                <a:defRPr/>
              </a:pPr>
              <a:t>7</a:t>
            </a:fld>
            <a:endParaRPr lang="en-US" altLang="zh-TW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 userDrawn="1"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>
                <a:solidFill>
                  <a:srgbClr val="E86C1F"/>
                </a:solidFill>
                <a:ea typeface="SimHei" pitchFamily="2" charset="-122"/>
              </a:rPr>
              <a:t>JCTVC-C193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0C519-ABEE-419B-B92C-2554B90DC36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E26BE-E988-4C16-9F86-37B353FAEA4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15505-BDD6-44FA-80EC-388C01682AE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</a:t>
            </a:r>
            <a:r>
              <a:rPr lang="en-US" altLang="zh-TW" err="1"/>
              <a:t>MediaTek</a:t>
            </a:r>
            <a:r>
              <a:rPr lang="en-US" altLang="zh-TW"/>
              <a:t>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3296A-CB92-44BC-8FBB-6DCD9190746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44B35-5ADB-41FE-B74D-D4286449ADD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DFEE4-0260-4CD8-92A8-F8001CD511D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698CF-1407-47CA-981E-333064B62F5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8505C-D74A-4B18-BE66-748B7EB4AAE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E8494-2022-413F-8C4B-7811365BCAC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AA099-163E-4261-90D9-DCC791936DD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2FD6C-F988-424F-83B1-754EA005AF8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013" y="6232525"/>
            <a:ext cx="28813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D9712B8-0D8A-4061-869F-F4CDA380179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5" r:id="rId1"/>
    <p:sldLayoutId id="2147484276" r:id="rId2"/>
    <p:sldLayoutId id="2147484265" r:id="rId3"/>
    <p:sldLayoutId id="2147484266" r:id="rId4"/>
    <p:sldLayoutId id="2147484267" r:id="rId5"/>
    <p:sldLayoutId id="2147484268" r:id="rId6"/>
    <p:sldLayoutId id="2147484269" r:id="rId7"/>
    <p:sldLayoutId id="2147484270" r:id="rId8"/>
    <p:sldLayoutId id="2147484271" r:id="rId9"/>
    <p:sldLayoutId id="2147484272" r:id="rId10"/>
    <p:sldLayoutId id="2147484273" r:id="rId11"/>
    <p:sldLayoutId id="2147484274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jpe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6.jpe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9" descr="gray_b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3838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2" descr="cover_back_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16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901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Non-SCE4: Inter-layer switchable </a:t>
            </a:r>
            <a:r>
              <a:rPr lang="en-CA" dirty="0" err="1" smtClean="0"/>
              <a:t>upsampling</a:t>
            </a:r>
            <a:r>
              <a:rPr lang="en-CA" dirty="0" smtClean="0"/>
              <a:t> filters for spatial scalability</a:t>
            </a:r>
            <a:endParaRPr lang="en-US" dirty="0"/>
          </a:p>
        </p:txBody>
      </p:sp>
      <p:pic>
        <p:nvPicPr>
          <p:cNvPr id="4102" name="Picture 7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1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23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24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25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26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27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1" name="Rectangle 8"/>
          <p:cNvSpPr>
            <a:spLocks noChangeArrowheads="1"/>
          </p:cNvSpPr>
          <p:nvPr/>
        </p:nvSpPr>
        <p:spPr bwMode="auto">
          <a:xfrm>
            <a:off x="7567613" y="165100"/>
            <a:ext cx="14049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</a:rPr>
              <a:t>JCTVC-M0233</a:t>
            </a:r>
            <a:endParaRPr lang="en-US" altLang="zh-TW" sz="1400" b="1" dirty="0">
              <a:solidFill>
                <a:srgbClr val="E86C1F"/>
              </a:solidFill>
              <a:ea typeface="SimHei" pitchFamily="2" charset="-122"/>
            </a:endParaRPr>
          </a:p>
        </p:txBody>
      </p:sp>
      <p:sp>
        <p:nvSpPr>
          <p:cNvPr id="4112" name="Text Box 13"/>
          <p:cNvSpPr txBox="1">
            <a:spLocks noChangeArrowheads="1"/>
          </p:cNvSpPr>
          <p:nvPr/>
        </p:nvSpPr>
        <p:spPr bwMode="auto">
          <a:xfrm>
            <a:off x="5724525" y="5621338"/>
            <a:ext cx="3109913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Presented by Shan Liu</a:t>
            </a:r>
          </a:p>
          <a:p>
            <a:pPr algn="r" fontAlgn="ctr">
              <a:spcBef>
                <a:spcPct val="20000"/>
              </a:spcBef>
            </a:pPr>
            <a:r>
              <a:rPr lang="en-US" sz="1400" dirty="0" smtClean="0">
                <a:ea typeface="SimHei" pitchFamily="2" charset="-122"/>
              </a:rPr>
              <a:t>13</a:t>
            </a:r>
            <a:r>
              <a:rPr lang="en-US" sz="1400" baseline="30000" dirty="0" smtClean="0">
                <a:ea typeface="SimHei" pitchFamily="2" charset="-122"/>
              </a:rPr>
              <a:t>th</a:t>
            </a:r>
            <a:r>
              <a:rPr lang="en-US" sz="1400" dirty="0" smtClean="0">
                <a:ea typeface="SimHei" pitchFamily="2" charset="-122"/>
              </a:rPr>
              <a:t>  JCT Meeting in </a:t>
            </a:r>
            <a:r>
              <a:rPr lang="en-US" sz="1400" dirty="0" err="1" smtClean="0">
                <a:ea typeface="SimHei" pitchFamily="2" charset="-122"/>
              </a:rPr>
              <a:t>Incheon</a:t>
            </a:r>
            <a:endParaRPr lang="en-US" sz="1400" dirty="0" smtClean="0">
              <a:ea typeface="SimHei" pitchFamily="2" charset="-122"/>
            </a:endParaRPr>
          </a:p>
          <a:p>
            <a:pPr algn="r" fontAlgn="ctr">
              <a:spcBef>
                <a:spcPct val="20000"/>
              </a:spcBef>
            </a:pPr>
            <a:r>
              <a:rPr lang="en-US" sz="1400" dirty="0" smtClean="0">
                <a:ea typeface="SimHei" pitchFamily="2" charset="-122"/>
              </a:rPr>
              <a:t>18-26 April 2013</a:t>
            </a:r>
            <a:endParaRPr lang="en-US" sz="1400" dirty="0">
              <a:ea typeface="SimHei" pitchFamily="2" charset="-122"/>
            </a:endParaRPr>
          </a:p>
        </p:txBody>
      </p:sp>
      <p:sp>
        <p:nvSpPr>
          <p:cNvPr id="16" name="Subtitle 15"/>
          <p:cNvSpPr>
            <a:spLocks noGrp="1"/>
          </p:cNvSpPr>
          <p:nvPr>
            <p:ph type="subTitle" idx="1"/>
          </p:nvPr>
        </p:nvSpPr>
        <p:spPr>
          <a:xfrm>
            <a:off x="309563" y="3933229"/>
            <a:ext cx="8524875" cy="1223963"/>
          </a:xfrm>
        </p:spPr>
        <p:txBody>
          <a:bodyPr/>
          <a:lstStyle/>
          <a:p>
            <a:r>
              <a:rPr lang="en-US" sz="2000" dirty="0" smtClean="0"/>
              <a:t>Zhenzhong Chen, PoLin Lai, Ximin Zhang, Shan Liu, Shawmin Lei</a:t>
            </a:r>
            <a:endParaRPr lang="en-US" altLang="zh-TW" sz="2000" dirty="0" smtClean="0">
              <a:ea typeface="SimHei" pitchFamily="2" charset="-122"/>
            </a:endParaRP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 Level Switchable Up-sampling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TW" dirty="0" smtClean="0"/>
              <a:t>Current approach in SHM1.0</a:t>
            </a:r>
          </a:p>
          <a:p>
            <a:pPr lvl="1"/>
            <a:r>
              <a:rPr lang="en-US" dirty="0" smtClean="0"/>
              <a:t>8 tap </a:t>
            </a:r>
            <a:r>
              <a:rPr lang="en-US" dirty="0" err="1" smtClean="0"/>
              <a:t>Luma</a:t>
            </a:r>
            <a:r>
              <a:rPr lang="en-US" dirty="0" smtClean="0"/>
              <a:t> </a:t>
            </a:r>
            <a:r>
              <a:rPr lang="en-US" dirty="0" err="1" smtClean="0"/>
              <a:t>upsampling</a:t>
            </a:r>
            <a:r>
              <a:rPr lang="en-US" dirty="0" smtClean="0"/>
              <a:t> filter and 4 tap </a:t>
            </a:r>
            <a:r>
              <a:rPr lang="en-US" dirty="0" err="1" smtClean="0"/>
              <a:t>Chroma</a:t>
            </a:r>
            <a:r>
              <a:rPr lang="en-US" dirty="0" smtClean="0"/>
              <a:t> </a:t>
            </a:r>
            <a:r>
              <a:rPr lang="en-US" dirty="0" err="1" smtClean="0"/>
              <a:t>upsampling</a:t>
            </a:r>
            <a:r>
              <a:rPr lang="en-US" dirty="0" smtClean="0"/>
              <a:t> filter.</a:t>
            </a:r>
          </a:p>
          <a:p>
            <a:r>
              <a:rPr lang="en-US" dirty="0" smtClean="0"/>
              <a:t>However, a long-tap filter may include outliers from the adjacent object</a:t>
            </a:r>
          </a:p>
          <a:p>
            <a:pPr>
              <a:buNone/>
            </a:pPr>
            <a:endParaRPr lang="en-CA" altLang="zh-TW" dirty="0" smtClean="0"/>
          </a:p>
          <a:p>
            <a:endParaRPr lang="en-CA" altLang="zh-TW" dirty="0" smtClean="0"/>
          </a:p>
          <a:p>
            <a:endParaRPr lang="en-CA" altLang="zh-TW" dirty="0" smtClean="0"/>
          </a:p>
          <a:p>
            <a:endParaRPr lang="en-US" altLang="zh-TW" dirty="0" smtClean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69" name="Object 1"/>
          <p:cNvPicPr>
            <a:picLocks noChangeArrowheads="1"/>
          </p:cNvPicPr>
          <p:nvPr/>
        </p:nvPicPr>
        <p:blipFill>
          <a:blip r:embed="rId2" cstate="print"/>
          <a:srcRect l="-1248" t="-5788" r="-447" b="-4176"/>
          <a:stretch>
            <a:fillRect/>
          </a:stretch>
        </p:blipFill>
        <p:spPr bwMode="auto">
          <a:xfrm>
            <a:off x="1619672" y="3468633"/>
            <a:ext cx="5486400" cy="1390650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993504" y="5183614"/>
            <a:ext cx="511256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Fig. 1. Illustration of interpolation of pixel close to the object boundary.</a:t>
            </a: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 Level Switchable Up-sampling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TW" sz="2000" dirty="0" smtClean="0"/>
              <a:t>Switch between long- and short-tap filters</a:t>
            </a:r>
          </a:p>
          <a:p>
            <a:pPr lvl="1"/>
            <a:r>
              <a:rPr lang="en-US" altLang="zh-TW" sz="1800" dirty="0" smtClean="0"/>
              <a:t>Additional </a:t>
            </a:r>
            <a:r>
              <a:rPr lang="en-US" altLang="zh-TW" sz="1800" dirty="0" err="1" smtClean="0"/>
              <a:t>Luma</a:t>
            </a:r>
            <a:r>
              <a:rPr lang="en-US" altLang="zh-TW" sz="1800" dirty="0" smtClean="0"/>
              <a:t> filter</a:t>
            </a:r>
          </a:p>
          <a:p>
            <a:pPr lvl="2"/>
            <a:r>
              <a:rPr lang="en-US" altLang="zh-TW" sz="1600" dirty="0" smtClean="0"/>
              <a:t>Reuse the existing 4-tap </a:t>
            </a:r>
            <a:r>
              <a:rPr lang="en-US" altLang="zh-TW" sz="1600" dirty="0" err="1" smtClean="0"/>
              <a:t>Chroma</a:t>
            </a:r>
            <a:r>
              <a:rPr lang="en-US" altLang="zh-TW" sz="1600" dirty="0" smtClean="0"/>
              <a:t> filters</a:t>
            </a:r>
          </a:p>
          <a:p>
            <a:pPr lvl="1"/>
            <a:r>
              <a:rPr lang="en-US" altLang="zh-TW" sz="1800" dirty="0" smtClean="0"/>
              <a:t>Additional </a:t>
            </a:r>
            <a:r>
              <a:rPr lang="en-US" altLang="zh-TW" sz="1800" dirty="0" err="1" smtClean="0"/>
              <a:t>Chroma</a:t>
            </a:r>
            <a:r>
              <a:rPr lang="en-US" altLang="zh-TW" sz="1800" dirty="0" smtClean="0"/>
              <a:t> filter</a:t>
            </a:r>
          </a:p>
          <a:p>
            <a:pPr lvl="2"/>
            <a:r>
              <a:rPr lang="en-US" altLang="zh-TW" sz="1600" dirty="0" smtClean="0"/>
              <a:t>2-Tap DCT up-sampling filters</a:t>
            </a:r>
          </a:p>
          <a:p>
            <a:pPr lvl="2"/>
            <a:endParaRPr lang="en-US" altLang="zh-TW" sz="1600" dirty="0" smtClean="0"/>
          </a:p>
          <a:p>
            <a:pPr lvl="2"/>
            <a:endParaRPr lang="en-US" altLang="zh-TW" sz="1600" dirty="0" smtClean="0"/>
          </a:p>
          <a:p>
            <a:pPr lvl="2"/>
            <a:endParaRPr lang="en-US" altLang="zh-TW" sz="1600" dirty="0" smtClean="0"/>
          </a:p>
          <a:p>
            <a:pPr lvl="2"/>
            <a:endParaRPr lang="en-US" altLang="zh-TW" sz="1600" dirty="0" smtClean="0"/>
          </a:p>
          <a:p>
            <a:pPr lvl="2"/>
            <a:endParaRPr lang="en-US" altLang="zh-TW" sz="1600" dirty="0" smtClean="0"/>
          </a:p>
          <a:p>
            <a:pPr lvl="2"/>
            <a:endParaRPr lang="en-US" altLang="zh-TW" sz="1600" dirty="0" smtClean="0"/>
          </a:p>
          <a:p>
            <a:pPr lvl="2"/>
            <a:endParaRPr lang="en-US" altLang="zh-TW" sz="1600" dirty="0" smtClean="0"/>
          </a:p>
          <a:p>
            <a:pPr lvl="1"/>
            <a:r>
              <a:rPr lang="en-US" altLang="zh-TW" sz="1800" dirty="0" smtClean="0"/>
              <a:t>CU-level Switch with On/Off flag on INTRA_BL framework.</a:t>
            </a:r>
          </a:p>
          <a:p>
            <a:pPr lvl="1"/>
            <a:r>
              <a:rPr lang="en-US" sz="1800" dirty="0" smtClean="0"/>
              <a:t>A 3-tap Gaussian filter {7, 50, 7} applied for the zero-phase position pixel when CU is </a:t>
            </a:r>
            <a:r>
              <a:rPr lang="en-US" sz="1800" dirty="0" err="1" smtClean="0"/>
              <a:t>upsampled</a:t>
            </a:r>
            <a:r>
              <a:rPr lang="en-US" sz="1800" dirty="0" smtClean="0"/>
              <a:t> by the shorter tap filter (flag = On).</a:t>
            </a:r>
          </a:p>
          <a:p>
            <a:pPr lvl="2"/>
            <a:r>
              <a:rPr lang="en-US" sz="1600" dirty="0" smtClean="0"/>
              <a:t>Not introduce additional filtering step. </a:t>
            </a:r>
            <a:endParaRPr lang="en-US" altLang="zh-TW" sz="1600" dirty="0" smtClean="0"/>
          </a:p>
          <a:p>
            <a:pPr>
              <a:buNone/>
            </a:pPr>
            <a:endParaRPr lang="en-CA" altLang="zh-TW" dirty="0" smtClean="0"/>
          </a:p>
          <a:p>
            <a:pPr>
              <a:buNone/>
            </a:pPr>
            <a:endParaRPr lang="en-CA" altLang="zh-TW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835696" y="2780928"/>
          <a:ext cx="3477158" cy="1935480"/>
        </p:xfrm>
        <a:graphic>
          <a:graphicData uri="http://schemas.openxmlformats.org/drawingml/2006/table">
            <a:tbl>
              <a:tblPr/>
              <a:tblGrid>
                <a:gridCol w="1350528"/>
                <a:gridCol w="2126630"/>
              </a:tblGrid>
              <a:tr h="1193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latin typeface="Times New Roman"/>
                          <a:ea typeface="Times New Roman"/>
                          <a:cs typeface="Calibri"/>
                        </a:rPr>
                        <a:t>Phase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Filter coefficients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1/4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{ 49, 15},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1/3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{ 44, 20},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3/8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{ 41, 23},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1/2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{ 32, 32},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7/12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{ 26, 38},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2/3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{ 20, 44},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7/8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{ 7, 57},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latin typeface="Times New Roman"/>
                          <a:ea typeface="Times New Roman"/>
                          <a:cs typeface="Calibri"/>
                        </a:rPr>
                        <a:t>11/12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latin typeface="Times New Roman"/>
                          <a:ea typeface="Times New Roman"/>
                          <a:cs typeface="Calibri"/>
                        </a:rPr>
                        <a:t>{ 4, 60}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INTRA_BL framework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(Anchor: SHM1.0)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/>
        </p:nvGraphicFramePr>
        <p:xfrm>
          <a:off x="622300" y="1628800"/>
          <a:ext cx="7915920" cy="324463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19320"/>
                <a:gridCol w="1319320"/>
                <a:gridCol w="1319320"/>
                <a:gridCol w="1319320"/>
                <a:gridCol w="1319320"/>
                <a:gridCol w="1319320"/>
              </a:tblGrid>
              <a:tr h="387877"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itchFamily="34" charset="0"/>
                          <a:cs typeface="Arial" pitchFamily="34" charset="0"/>
                        </a:rPr>
                        <a:t>switchable </a:t>
                      </a:r>
                      <a:r>
                        <a:rPr lang="en-US" sz="1200" dirty="0" err="1" smtClean="0">
                          <a:latin typeface="Arial" pitchFamily="34" charset="0"/>
                          <a:cs typeface="Arial" pitchFamily="34" charset="0"/>
                        </a:rPr>
                        <a:t>upsampling</a:t>
                      </a:r>
                      <a:r>
                        <a:rPr lang="en-US" sz="1200" dirty="0" smtClean="0">
                          <a:latin typeface="Arial" pitchFamily="34" charset="0"/>
                          <a:cs typeface="Arial" pitchFamily="34" charset="0"/>
                        </a:rPr>
                        <a:t> filter</a:t>
                      </a:r>
                      <a:endParaRPr 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87877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itchFamily="34" charset="0"/>
                          <a:cs typeface="Arial" pitchFamily="34" charset="0"/>
                        </a:rPr>
                        <a:t>EL + BL</a:t>
                      </a:r>
                      <a:endParaRPr 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itchFamily="34" charset="0"/>
                          <a:cs typeface="Arial" pitchFamily="34" charset="0"/>
                        </a:rPr>
                        <a:t>Enc</a:t>
                      </a:r>
                      <a:endParaRPr 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itchFamily="34" charset="0"/>
                          <a:cs typeface="Arial" pitchFamily="34" charset="0"/>
                        </a:rPr>
                        <a:t>Dec</a:t>
                      </a:r>
                      <a:endParaRPr 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55169">
                <a:tc>
                  <a:txBody>
                    <a:bodyPr/>
                    <a:lstStyle/>
                    <a:p>
                      <a:pPr algn="r"/>
                      <a:endParaRPr lang="en-US" sz="12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Arial" pitchFamily="34" charset="0"/>
                          <a:cs typeface="Arial" pitchFamily="34" charset="0"/>
                        </a:rPr>
                        <a:t>Y</a:t>
                      </a:r>
                      <a:endParaRPr lang="en-US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Arial" pitchFamily="34" charset="0"/>
                          <a:cs typeface="Arial" pitchFamily="34" charset="0"/>
                        </a:rPr>
                        <a:t>U</a:t>
                      </a:r>
                      <a:endParaRPr lang="en-US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Arial" pitchFamily="34" charset="0"/>
                          <a:cs typeface="Arial" pitchFamily="34" charset="0"/>
                        </a:rPr>
                        <a:t>V</a:t>
                      </a:r>
                      <a:endParaRPr lang="en-US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55169"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 smtClean="0">
                          <a:latin typeface="Arial" pitchFamily="34" charset="0"/>
                          <a:cs typeface="Arial" pitchFamily="34" charset="0"/>
                        </a:rPr>
                        <a:t>AI-2x</a:t>
                      </a:r>
                      <a:endParaRPr lang="en-US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-0.2%</a:t>
                      </a:r>
                      <a:endParaRPr lang="en-US" altLang="zh-TW" sz="12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-0.1%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113.9%</a:t>
                      </a:r>
                      <a:endParaRPr lang="en-US" altLang="zh-TW" sz="12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94.5</a:t>
                      </a:r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255169"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 smtClean="0">
                          <a:latin typeface="Arial" pitchFamily="34" charset="0"/>
                          <a:cs typeface="Arial" pitchFamily="34" charset="0"/>
                        </a:rPr>
                        <a:t>AI-1.5x</a:t>
                      </a:r>
                      <a:endParaRPr lang="en-US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0.0%</a:t>
                      </a:r>
                      <a:endParaRPr lang="en-US" altLang="zh-TW" sz="12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0.1%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112.1%</a:t>
                      </a:r>
                      <a:endParaRPr lang="en-US" altLang="zh-TW" sz="12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94.8</a:t>
                      </a:r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255169"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 smtClean="0">
                          <a:latin typeface="Arial" pitchFamily="34" charset="0"/>
                          <a:cs typeface="Arial" pitchFamily="34" charset="0"/>
                        </a:rPr>
                        <a:t>RA-2x</a:t>
                      </a:r>
                      <a:endParaRPr lang="en-US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-0.2%</a:t>
                      </a:r>
                      <a:endParaRPr lang="en-US" altLang="zh-TW" sz="12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0.0%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103.9%</a:t>
                      </a:r>
                      <a:endParaRPr lang="en-US" altLang="zh-TW" sz="12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83.0</a:t>
                      </a:r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255169"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 smtClean="0">
                          <a:latin typeface="Arial" pitchFamily="34" charset="0"/>
                          <a:cs typeface="Arial" pitchFamily="34" charset="0"/>
                        </a:rPr>
                        <a:t>RA-1.5x</a:t>
                      </a:r>
                      <a:endParaRPr lang="en-US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0.1%</a:t>
                      </a:r>
                      <a:endParaRPr lang="en-US" altLang="zh-TW" sz="12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0.1%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0.1%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103.2%</a:t>
                      </a:r>
                      <a:endParaRPr lang="en-US" altLang="zh-TW" sz="12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84.0</a:t>
                      </a:r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255169"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 smtClean="0">
                          <a:latin typeface="Arial" pitchFamily="34" charset="0"/>
                          <a:cs typeface="Arial" pitchFamily="34" charset="0"/>
                        </a:rPr>
                        <a:t>LDP-2x</a:t>
                      </a:r>
                      <a:endParaRPr lang="en-US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-0.8%</a:t>
                      </a:r>
                      <a:endParaRPr lang="en-US" altLang="zh-TW" sz="12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-0.6%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-0.6%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104.2%</a:t>
                      </a:r>
                      <a:endParaRPr lang="en-US" altLang="zh-TW" sz="12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82.4</a:t>
                      </a:r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255169"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 smtClean="0">
                          <a:latin typeface="Arial" pitchFamily="34" charset="0"/>
                          <a:cs typeface="Arial" pitchFamily="34" charset="0"/>
                        </a:rPr>
                        <a:t>LDP-1.5x</a:t>
                      </a:r>
                      <a:endParaRPr lang="en-US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-0.3%</a:t>
                      </a:r>
                      <a:endParaRPr lang="en-US" altLang="zh-TW" sz="12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-0.4%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-0.3%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103.4%</a:t>
                      </a:r>
                      <a:endParaRPr lang="en-US" altLang="zh-TW" sz="12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83.7</a:t>
                      </a:r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255169"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 smtClean="0">
                          <a:latin typeface="Arial" pitchFamily="34" charset="0"/>
                          <a:cs typeface="Arial" pitchFamily="34" charset="0"/>
                        </a:rPr>
                        <a:t>LDP-2x</a:t>
                      </a:r>
                      <a:endParaRPr lang="en-US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altLang="zh-TW" sz="12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0.3%</a:t>
                      </a:r>
                      <a:endParaRPr lang="en-US" altLang="zh-TW" sz="12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0.3%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0.4%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103.0%</a:t>
                      </a:r>
                      <a:endParaRPr lang="en-US" altLang="zh-TW" sz="12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81.6</a:t>
                      </a:r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  <a:tr h="255169"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 smtClean="0">
                          <a:latin typeface="Arial" pitchFamily="34" charset="0"/>
                          <a:cs typeface="Arial" pitchFamily="34" charset="0"/>
                        </a:rPr>
                        <a:t>LDP-1.5x</a:t>
                      </a:r>
                      <a:endParaRPr lang="en-US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0.1%</a:t>
                      </a:r>
                      <a:endParaRPr lang="en-US" altLang="zh-TW" sz="12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0.2%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0.2%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102.8%</a:t>
                      </a:r>
                      <a:endParaRPr lang="en-US" altLang="zh-TW" sz="12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82.6</a:t>
                      </a:r>
                      <a:r>
                        <a:rPr lang="en-US" altLang="zh-TW" sz="12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%</a:t>
                      </a:r>
                      <a:endParaRPr lang="en-US" altLang="zh-TW" sz="12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(Anchor: SHM1.0)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5288" y="1130495"/>
            <a:ext cx="5978525" cy="4941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Summary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2000" dirty="0" smtClean="0"/>
              <a:t>Worst case: same as Anchor.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Assessment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666914" y="1268760"/>
          <a:ext cx="5577496" cy="4064006"/>
        </p:xfrm>
        <a:graphic>
          <a:graphicData uri="http://schemas.openxmlformats.org/drawingml/2006/table">
            <a:tbl>
              <a:tblPr/>
              <a:tblGrid>
                <a:gridCol w="801624"/>
                <a:gridCol w="462909"/>
                <a:gridCol w="508072"/>
                <a:gridCol w="429038"/>
                <a:gridCol w="485490"/>
                <a:gridCol w="462909"/>
                <a:gridCol w="508072"/>
                <a:gridCol w="462909"/>
                <a:gridCol w="462909"/>
                <a:gridCol w="496782"/>
                <a:gridCol w="496782"/>
              </a:tblGrid>
              <a:tr h="16115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AI HEVC 2x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AI HEVC 1.5x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78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8b/8b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64b/256b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64b/512b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Mults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Adds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8b/8b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64b/256b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64b/512b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Mults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Adds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8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 HEVC 2x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 HEVC 1.5x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78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8b/8b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64b/256b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64b/512b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Mults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Adds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8b/8b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64b/256b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64b/512b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Mults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Adds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8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LD-P HEVC 2x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LD-P HEVC 1.5x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78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8b/8b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64b/256b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64b/512b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Mults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Adds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8b/8b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64b/256b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64b/512b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Mults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Adds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8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LD_B HEVC 2x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LD-B HEVC 1.5x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78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8b/8b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64b/256b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64b/512b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Mults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Adds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8b/8b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64b/256b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64b/512b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Mults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Adds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8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EF3"/>
                    </a:solidFill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611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000" dirty="0" smtClean="0"/>
              <a:t>Inter-layer switchable up-sampling filters for spatial scalability.</a:t>
            </a:r>
          </a:p>
          <a:p>
            <a:r>
              <a:rPr lang="en-US" sz="2000" dirty="0" smtClean="0"/>
              <a:t>Results are reported compared with SHM1.0 anchor.</a:t>
            </a:r>
          </a:p>
          <a:p>
            <a:pPr lvl="1"/>
            <a:r>
              <a:rPr lang="en-US" sz="1800" dirty="0" smtClean="0"/>
              <a:t>BD rate reduction</a:t>
            </a:r>
          </a:p>
          <a:p>
            <a:pPr lvl="2"/>
            <a:r>
              <a:rPr lang="en-CA" dirty="0" smtClean="0"/>
              <a:t>-0.2% (AI 2x), -0.0% (AI 1.5x), -0.2% (RA 2x), +0.1% (RA 1.5x), -0.8% (LD-P 2x), -0.3% (LD-P 1.5x).</a:t>
            </a:r>
          </a:p>
          <a:p>
            <a:pPr lvl="1"/>
            <a:r>
              <a:rPr lang="en-US" sz="1800" dirty="0" smtClean="0"/>
              <a:t>Enc time</a:t>
            </a:r>
          </a:p>
          <a:p>
            <a:pPr lvl="2"/>
            <a:r>
              <a:rPr lang="en-US" sz="1600" dirty="0" smtClean="0"/>
              <a:t>113.9%</a:t>
            </a:r>
            <a:r>
              <a:rPr lang="en-CA" sz="1600" dirty="0" smtClean="0"/>
              <a:t> (AI 2x), </a:t>
            </a:r>
            <a:r>
              <a:rPr lang="en-US" sz="1600" dirty="0" smtClean="0"/>
              <a:t>112.1% </a:t>
            </a:r>
            <a:r>
              <a:rPr lang="en-CA" sz="1600" dirty="0" smtClean="0"/>
              <a:t>(AI 1.5x), </a:t>
            </a:r>
            <a:r>
              <a:rPr lang="en-US" sz="1600" dirty="0" smtClean="0"/>
              <a:t>103.9% </a:t>
            </a:r>
            <a:r>
              <a:rPr lang="en-CA" sz="1600" dirty="0" smtClean="0"/>
              <a:t>(RA 2x), </a:t>
            </a:r>
            <a:r>
              <a:rPr lang="en-US" sz="1600" dirty="0" smtClean="0"/>
              <a:t>103.2% </a:t>
            </a:r>
            <a:r>
              <a:rPr lang="en-CA" sz="1600" dirty="0" smtClean="0"/>
              <a:t>(RA 1.5x), </a:t>
            </a:r>
            <a:r>
              <a:rPr lang="en-US" sz="1600" dirty="0" smtClean="0"/>
              <a:t>104.2% </a:t>
            </a:r>
            <a:r>
              <a:rPr lang="en-CA" sz="1600" dirty="0" smtClean="0"/>
              <a:t>(LD-P 2x), </a:t>
            </a:r>
            <a:r>
              <a:rPr lang="en-US" sz="1600" dirty="0" smtClean="0"/>
              <a:t>103.4% </a:t>
            </a:r>
            <a:r>
              <a:rPr lang="en-CA" sz="1600" dirty="0" smtClean="0"/>
              <a:t>(LD-P 1.5x).</a:t>
            </a:r>
          </a:p>
          <a:p>
            <a:pPr lvl="1"/>
            <a:r>
              <a:rPr lang="en-CA" sz="1800" dirty="0" smtClean="0"/>
              <a:t>Dec time</a:t>
            </a:r>
          </a:p>
          <a:p>
            <a:pPr lvl="2"/>
            <a:r>
              <a:rPr lang="en-US" sz="1600" dirty="0" smtClean="0"/>
              <a:t>94.5%</a:t>
            </a:r>
            <a:r>
              <a:rPr lang="en-CA" sz="1600" dirty="0" smtClean="0"/>
              <a:t> (AI 2x), </a:t>
            </a:r>
            <a:r>
              <a:rPr lang="en-US" sz="1600" dirty="0" smtClean="0"/>
              <a:t>94.8%</a:t>
            </a:r>
            <a:r>
              <a:rPr lang="en-CA" sz="1600" dirty="0" smtClean="0"/>
              <a:t>(AI 1.5x), </a:t>
            </a:r>
            <a:r>
              <a:rPr lang="en-US" sz="1600" dirty="0" smtClean="0"/>
              <a:t>83.0%</a:t>
            </a:r>
            <a:r>
              <a:rPr lang="en-CA" sz="1600" dirty="0" smtClean="0"/>
              <a:t> (RA 2x), </a:t>
            </a:r>
            <a:r>
              <a:rPr lang="en-US" sz="1600" dirty="0" smtClean="0"/>
              <a:t>84.0% </a:t>
            </a:r>
            <a:r>
              <a:rPr lang="en-CA" sz="1600" dirty="0" smtClean="0"/>
              <a:t>(RA 1.5x), </a:t>
            </a:r>
            <a:r>
              <a:rPr lang="en-US" sz="1600" dirty="0" smtClean="0"/>
              <a:t>82.4% </a:t>
            </a:r>
            <a:r>
              <a:rPr lang="en-CA" sz="1600" dirty="0" smtClean="0"/>
              <a:t>(LD-P 2x), </a:t>
            </a:r>
            <a:r>
              <a:rPr lang="en-US" sz="1600" dirty="0" smtClean="0"/>
              <a:t>83.7% </a:t>
            </a:r>
            <a:r>
              <a:rPr lang="en-CA" sz="1600" dirty="0" smtClean="0"/>
              <a:t>(LD-P 1.5x</a:t>
            </a:r>
            <a:r>
              <a:rPr lang="en-CA" sz="1600" dirty="0" smtClean="0"/>
              <a:t>).</a:t>
            </a:r>
          </a:p>
          <a:p>
            <a:pPr lvl="2"/>
            <a:r>
              <a:rPr lang="en-CA" sz="1600" dirty="0" smtClean="0"/>
              <a:t>Performing </a:t>
            </a:r>
            <a:r>
              <a:rPr lang="en-CA" sz="1600" dirty="0" err="1" smtClean="0"/>
              <a:t>upsampling</a:t>
            </a:r>
            <a:r>
              <a:rPr lang="en-CA" sz="1600" dirty="0" smtClean="0"/>
              <a:t> on INTRA_BL block only.</a:t>
            </a:r>
          </a:p>
          <a:p>
            <a:pPr lvl="2"/>
            <a:r>
              <a:rPr lang="en-CA" sz="1600" dirty="0" smtClean="0"/>
              <a:t>Shorter tap </a:t>
            </a:r>
            <a:r>
              <a:rPr lang="en-CA" sz="1600" dirty="0" err="1" smtClean="0"/>
              <a:t>upsampling</a:t>
            </a:r>
            <a:r>
              <a:rPr lang="en-CA" sz="1600" dirty="0" smtClean="0"/>
              <a:t> results in lower </a:t>
            </a:r>
            <a:r>
              <a:rPr lang="en-CA" sz="1600" dirty="0" err="1" smtClean="0"/>
              <a:t>dec</a:t>
            </a:r>
            <a:r>
              <a:rPr lang="en-CA" sz="1600" dirty="0" smtClean="0"/>
              <a:t> time.</a:t>
            </a:r>
          </a:p>
          <a:p>
            <a:pPr lvl="2"/>
            <a:endParaRPr lang="en-CA" sz="1600" dirty="0" smtClean="0"/>
          </a:p>
          <a:p>
            <a:r>
              <a:rPr lang="en-CA" sz="2000" dirty="0" smtClean="0">
                <a:solidFill>
                  <a:srgbClr val="FF0000"/>
                </a:solidFill>
              </a:rPr>
              <a:t>Thank Sony for Crosscheck (JCTVC-M0400).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over_back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21" descr="gray_b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03838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6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9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Text Box 15"/>
          <p:cNvSpPr txBox="1">
            <a:spLocks noChangeArrowheads="1"/>
          </p:cNvSpPr>
          <p:nvPr/>
        </p:nvSpPr>
        <p:spPr bwMode="auto">
          <a:xfrm>
            <a:off x="3078163" y="3282950"/>
            <a:ext cx="3011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b="1">
                <a:ea typeface="SimHei" pitchFamily="2" charset="-122"/>
              </a:rPr>
              <a:t>www.mediatek.com</a:t>
            </a:r>
          </a:p>
        </p:txBody>
      </p:sp>
      <p:pic>
        <p:nvPicPr>
          <p:cNvPr id="10249" name="Picture 22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23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24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25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26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27678</TotalTime>
  <Words>795</Words>
  <Application>Microsoft Office PowerPoint</Application>
  <PresentationFormat>On-screen Show (4:3)</PresentationFormat>
  <Paragraphs>319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Corporate ppt templatel_Confidential A</vt:lpstr>
      <vt:lpstr>Non-SCE4: Inter-layer switchable upsampling filters for spatial scalability</vt:lpstr>
      <vt:lpstr>CU Level Switchable Up-sampling</vt:lpstr>
      <vt:lpstr>CU Level Switchable Up-sampling</vt:lpstr>
      <vt:lpstr>Results (Anchor: SHM1.0)</vt:lpstr>
      <vt:lpstr>Results (Anchor: SHM1.0)</vt:lpstr>
      <vt:lpstr>Complexity Assessment</vt:lpstr>
      <vt:lpstr>Conclusion</vt:lpstr>
      <vt:lpstr>Slide 7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CE9: 4.4 Evaluation of Partial (CU) Merge And Proposed Method for Improvements</dc:title>
  <dc:creator>Zhenzhong Chen</dc:creator>
  <cp:keywords>Confidential A</cp:keywords>
  <dc:description>Confidential A</dc:description>
  <cp:lastModifiedBy>mtk30271</cp:lastModifiedBy>
  <cp:revision>2797</cp:revision>
  <dcterms:created xsi:type="dcterms:W3CDTF">2008-02-20T09:40:59Z</dcterms:created>
  <dcterms:modified xsi:type="dcterms:W3CDTF">2013-04-16T22:39:54Z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472460644</vt:i4>
  </property>
  <property fmtid="{D5CDD505-2E9C-101B-9397-08002B2CF9AE}" pid="3" name="_NewReviewCycle">
    <vt:lpwstr/>
  </property>
  <property fmtid="{D5CDD505-2E9C-101B-9397-08002B2CF9AE}" pid="4" name="_EmailSubject">
    <vt:lpwstr>JCTVC-L0283 package</vt:lpwstr>
  </property>
  <property fmtid="{D5CDD505-2E9C-101B-9397-08002B2CF9AE}" pid="5" name="_AuthorEmail">
    <vt:lpwstr>Shan.Liu@mediatek.com</vt:lpwstr>
  </property>
  <property fmtid="{D5CDD505-2E9C-101B-9397-08002B2CF9AE}" pid="6" name="_AuthorEmailDisplayName">
    <vt:lpwstr>Shan Liu</vt:lpwstr>
  </property>
  <property fmtid="{D5CDD505-2E9C-101B-9397-08002B2CF9AE}" pid="7" name="_PreviousAdHocReviewCycleID">
    <vt:i4>1044605442</vt:i4>
  </property>
</Properties>
</file>