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5"/>
  </p:notesMasterIdLst>
  <p:sldIdLst>
    <p:sldId id="257" r:id="rId2"/>
    <p:sldId id="258" r:id="rId3"/>
    <p:sldId id="259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92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1533899-69C1-404F-AEB9-B323AD739E15}" type="datetimeFigureOut">
              <a:rPr lang="en-US" smtClean="0"/>
              <a:t>4/28/2012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85F1C14-D180-4907-BD99-C9E12B877D80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C72933-64DF-414F-9082-410A2268290C}" type="slidenum">
              <a:rPr lang="en-US" smtClean="0">
                <a:solidFill>
                  <a:prstClr val="black"/>
                </a:solidFill>
              </a:rPr>
              <a:pPr/>
              <a:t>1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895600" y="2133600"/>
            <a:ext cx="5562600" cy="1470025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pic>
        <p:nvPicPr>
          <p:cNvPr id="5123" name="Picture 12" descr="npo0000c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77200" y="5894388"/>
            <a:ext cx="1066800" cy="9636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sp>
        <p:nvSpPr>
          <p:cNvPr id="512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3657600" y="3886200"/>
            <a:ext cx="4114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pic>
        <p:nvPicPr>
          <p:cNvPr id="5125" name="Picture 2" descr="npo0000d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2514600" cy="68595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32BC7D-8EB7-5544-8AD4-86F7A851CE5F}" type="datetimeFigureOut">
              <a:rPr lang="en-US" smtClean="0">
                <a:solidFill>
                  <a:prstClr val="black"/>
                </a:solidFill>
              </a:rPr>
              <a:pPr/>
              <a:t>4/28/2012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9C930D2-F276-1A46-8F2C-5982267FBBD2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32BC7D-8EB7-5544-8AD4-86F7A851CE5F}" type="datetimeFigureOut">
              <a:rPr lang="en-US" smtClean="0">
                <a:solidFill>
                  <a:prstClr val="black"/>
                </a:solidFill>
              </a:rPr>
              <a:pPr/>
              <a:t>4/28/2012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9C930D2-F276-1A46-8F2C-5982267FBBD2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32BC7D-8EB7-5544-8AD4-86F7A851CE5F}" type="datetimeFigureOut">
              <a:rPr lang="en-US" smtClean="0">
                <a:solidFill>
                  <a:prstClr val="black"/>
                </a:solidFill>
              </a:rPr>
              <a:pPr/>
              <a:t>4/28/2012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9C930D2-F276-1A46-8F2C-5982267FBBD2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32BC7D-8EB7-5544-8AD4-86F7A851CE5F}" type="datetimeFigureOut">
              <a:rPr lang="en-US" smtClean="0">
                <a:solidFill>
                  <a:prstClr val="black"/>
                </a:solidFill>
              </a:rPr>
              <a:pPr/>
              <a:t>4/28/2012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9C930D2-F276-1A46-8F2C-5982267FBBD2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32BC7D-8EB7-5544-8AD4-86F7A851CE5F}" type="datetimeFigureOut">
              <a:rPr lang="en-US" smtClean="0">
                <a:solidFill>
                  <a:prstClr val="black"/>
                </a:solidFill>
              </a:rPr>
              <a:pPr/>
              <a:t>4/28/2012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9C930D2-F276-1A46-8F2C-5982267FBBD2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32BC7D-8EB7-5544-8AD4-86F7A851CE5F}" type="datetimeFigureOut">
              <a:rPr lang="en-US" smtClean="0">
                <a:solidFill>
                  <a:prstClr val="black"/>
                </a:solidFill>
              </a:rPr>
              <a:pPr/>
              <a:t>4/28/2012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9C930D2-F276-1A46-8F2C-5982267FBBD2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32BC7D-8EB7-5544-8AD4-86F7A851CE5F}" type="datetimeFigureOut">
              <a:rPr lang="en-US" smtClean="0">
                <a:solidFill>
                  <a:prstClr val="black"/>
                </a:solidFill>
              </a:rPr>
              <a:pPr/>
              <a:t>4/28/2012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9C930D2-F276-1A46-8F2C-5982267FBBD2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32BC7D-8EB7-5544-8AD4-86F7A851CE5F}" type="datetimeFigureOut">
              <a:rPr lang="en-US" smtClean="0">
                <a:solidFill>
                  <a:prstClr val="black"/>
                </a:solidFill>
              </a:rPr>
              <a:pPr/>
              <a:t>4/28/2012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9C930D2-F276-1A46-8F2C-5982267FBBD2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32BC7D-8EB7-5544-8AD4-86F7A851CE5F}" type="datetimeFigureOut">
              <a:rPr lang="en-US" smtClean="0">
                <a:solidFill>
                  <a:prstClr val="black"/>
                </a:solidFill>
              </a:rPr>
              <a:pPr/>
              <a:t>4/28/2012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9C930D2-F276-1A46-8F2C-5982267FBBD2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32BC7D-8EB7-5544-8AD4-86F7A851CE5F}" type="datetimeFigureOut">
              <a:rPr lang="en-US" smtClean="0">
                <a:solidFill>
                  <a:prstClr val="black"/>
                </a:solidFill>
              </a:rPr>
              <a:pPr/>
              <a:t>4/28/2012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9C930D2-F276-1A46-8F2C-5982267FBBD2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12" descr="npo0000cf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8077200" y="5894388"/>
            <a:ext cx="1066800" cy="9636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pic>
        <p:nvPicPr>
          <p:cNvPr id="4099" name="Picture 3" descr="npo0000d0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558800"/>
            <a:ext cx="5978525" cy="6305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sp>
        <p:nvSpPr>
          <p:cNvPr id="4100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defTabSz="457200"/>
            <a:fld id="{8232BC7D-8EB7-5544-8AD4-86F7A851CE5F}" type="datetimeFigureOut">
              <a:rPr lang="en-US" smtClean="0">
                <a:solidFill>
                  <a:prstClr val="black"/>
                </a:solidFill>
              </a:rPr>
              <a:pPr defTabSz="457200"/>
              <a:t>4/28/2012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defTabSz="457200"/>
            <a:endParaRPr lang="en-US">
              <a:solidFill>
                <a:prstClr val="black"/>
              </a:solidFill>
            </a:endParaRPr>
          </a:p>
        </p:txBody>
      </p:sp>
      <p:sp>
        <p:nvSpPr>
          <p:cNvPr id="4104" name="Rectangle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defTabSz="457200"/>
            <a:fld id="{79C930D2-F276-1A46-8F2C-5982267FBBD2}" type="slidenum">
              <a:rPr lang="en-US" smtClean="0">
                <a:solidFill>
                  <a:prstClr val="black"/>
                </a:solidFill>
              </a:rPr>
              <a:pPr defTabSz="457200"/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18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18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18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18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18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18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18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18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555776" y="2434208"/>
            <a:ext cx="6408712" cy="2277616"/>
          </a:xfrm>
        </p:spPr>
        <p:txBody>
          <a:bodyPr>
            <a:normAutofit/>
          </a:bodyPr>
          <a:lstStyle/>
          <a:p>
            <a:r>
              <a:rPr lang="en-CA" sz="4000" dirty="0" smtClean="0"/>
              <a:t>When MaxNumMergeCand equals zero </a:t>
            </a:r>
            <a:r>
              <a:rPr lang="en-US" sz="3200" b="1" dirty="0" smtClean="0"/>
              <a:t/>
            </a:r>
            <a:br>
              <a:rPr lang="en-US" sz="3200" b="1" dirty="0" smtClean="0"/>
            </a:br>
            <a:endParaRPr lang="en-US" sz="3200" b="1" dirty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555776" y="4365104"/>
            <a:ext cx="6588224" cy="1273696"/>
          </a:xfrm>
        </p:spPr>
        <p:txBody>
          <a:bodyPr/>
          <a:lstStyle/>
          <a:p>
            <a:r>
              <a:rPr lang="en-US" sz="2400" dirty="0" smtClean="0"/>
              <a:t>Tan Yih Han, Yeo Chuo Hao, Li Zhengguo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28600"/>
            <a:ext cx="7772400" cy="1143000"/>
          </a:xfrm>
        </p:spPr>
        <p:txBody>
          <a:bodyPr/>
          <a:lstStyle/>
          <a:p>
            <a:r>
              <a:rPr lang="en-US" dirty="0" smtClean="0"/>
              <a:t>Options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143000"/>
            <a:ext cx="7772400" cy="5410200"/>
          </a:xfrm>
        </p:spPr>
        <p:txBody>
          <a:bodyPr/>
          <a:lstStyle/>
          <a:p>
            <a:pPr marL="514350" lvl="0" indent="-514350">
              <a:buAutoNum type="arabicPeriod"/>
            </a:pPr>
            <a:r>
              <a:rPr lang="en-US" dirty="0" smtClean="0"/>
              <a:t>Specifying </a:t>
            </a:r>
            <a:r>
              <a:rPr lang="en-US" dirty="0" smtClean="0"/>
              <a:t>that MaxNumMergeCand is allowed to take values between 1 and 5 (inclusive</a:t>
            </a:r>
            <a:r>
              <a:rPr lang="en-US" dirty="0" smtClean="0"/>
              <a:t>)</a:t>
            </a:r>
          </a:p>
          <a:p>
            <a:pPr marL="514350" lvl="0" indent="-514350">
              <a:buFontTx/>
              <a:buAutoNum type="arabicPeriod"/>
            </a:pPr>
            <a:r>
              <a:rPr lang="en-US" dirty="0" smtClean="0"/>
              <a:t>No Skip and </a:t>
            </a:r>
            <a:r>
              <a:rPr lang="en-US" dirty="0" smtClean="0"/>
              <a:t>Merge</a:t>
            </a:r>
          </a:p>
          <a:p>
            <a:pPr marL="514350" indent="-514350">
              <a:buFontTx/>
              <a:buAutoNum type="arabicPeriod"/>
            </a:pPr>
            <a:r>
              <a:rPr lang="en-US" dirty="0" smtClean="0"/>
              <a:t>Using a MERGE/SKIP candidate with fixed motion vectors and reference indices e.g., a zero motion vector with reference index equals to zero (a zero-motion MERGE candidate</a:t>
            </a:r>
            <a:r>
              <a:rPr lang="en-US" dirty="0" smtClean="0"/>
              <a:t>)</a:t>
            </a:r>
            <a:endParaRPr lang="en-US" dirty="0" smtClean="0"/>
          </a:p>
          <a:p>
            <a:pPr marL="514350" lvl="0" indent="-514350">
              <a:buFontTx/>
              <a:buAutoNum type="arabicPeriod"/>
            </a:pPr>
            <a:endParaRPr lang="en-US" dirty="0" smtClean="0"/>
          </a:p>
          <a:p>
            <a:pPr marL="514350" indent="-514350">
              <a:buAutoNum type="arabicPeriod"/>
            </a:pP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28600"/>
            <a:ext cx="7772400" cy="990600"/>
          </a:xfrm>
        </p:spPr>
        <p:txBody>
          <a:bodyPr/>
          <a:lstStyle/>
          <a:p>
            <a:r>
              <a:rPr lang="en-US" dirty="0" smtClean="0"/>
              <a:t>Results</a:t>
            </a:r>
            <a:endParaRPr lang="en-US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76201" y="1371600"/>
          <a:ext cx="4267199" cy="1876425"/>
        </p:xfrm>
        <a:graphic>
          <a:graphicData uri="http://schemas.openxmlformats.org/drawingml/2006/table">
            <a:tbl>
              <a:tblPr/>
              <a:tblGrid>
                <a:gridCol w="723677"/>
                <a:gridCol w="590587"/>
                <a:gridCol w="590587"/>
                <a:gridCol w="590587"/>
                <a:gridCol w="590587"/>
                <a:gridCol w="590587"/>
                <a:gridCol w="590587"/>
              </a:tblGrid>
              <a:tr h="152400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Random Access Main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Random Access HE10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Y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V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Y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V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A (8bit)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9.7%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10.6%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10.6%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8.4%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9.0%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9.3%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B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11.9%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11.7%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11.3%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10.8%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10.9%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10.3%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C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8.2%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9.3%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9.6%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7.3%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8.4%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8.6%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D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7.7%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8.6%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9.0%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7.2%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7.7%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8.1%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E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Overall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9.5%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10.2%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8.6%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9.1%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9.1%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808080"/>
                          </a:solidFill>
                          <a:latin typeface="Arial"/>
                        </a:rPr>
                        <a:t>9.5%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808080"/>
                          </a:solidFill>
                          <a:latin typeface="Arial"/>
                        </a:rPr>
                        <a:t>10.1%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808080"/>
                          </a:solidFill>
                          <a:latin typeface="Arial"/>
                        </a:rPr>
                        <a:t>10.3%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808080"/>
                          </a:solidFill>
                          <a:latin typeface="Arial"/>
                        </a:rPr>
                        <a:t>8.6%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808080"/>
                          </a:solidFill>
                          <a:latin typeface="Arial"/>
                        </a:rPr>
                        <a:t>9.2%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808080"/>
                          </a:solidFill>
                          <a:latin typeface="Arial"/>
                        </a:rPr>
                        <a:t>9.2%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F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5.8%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6.9%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6.8%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5.2%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6.5%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6.3%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Enc Time[%]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85%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115%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Dec Time[%]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98%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97%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76201" y="3733800"/>
          <a:ext cx="4267199" cy="1876425"/>
        </p:xfrm>
        <a:graphic>
          <a:graphicData uri="http://schemas.openxmlformats.org/drawingml/2006/table">
            <a:tbl>
              <a:tblPr/>
              <a:tblGrid>
                <a:gridCol w="723677"/>
                <a:gridCol w="590587"/>
                <a:gridCol w="590587"/>
                <a:gridCol w="590587"/>
                <a:gridCol w="590587"/>
                <a:gridCol w="590587"/>
                <a:gridCol w="590587"/>
              </a:tblGrid>
              <a:tr h="152400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Low delay B Main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Low delay B HE10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Y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V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Y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U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V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A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B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10.3%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9.1%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9.0%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8.5%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7.9%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7.6%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C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7.2%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7.9%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8.2%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6.0%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7.1%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7.4%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D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5.5%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5.5%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6.4%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4.7%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4.5%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5.0%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E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21.8%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21.9%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16.1%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17.2%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16.9%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Overall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10.1%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10.3%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10.6%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8.4%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8.6%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8.7%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808080"/>
                          </a:solidFill>
                          <a:latin typeface="Arial"/>
                        </a:rPr>
                        <a:t>10.1%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808080"/>
                          </a:solidFill>
                          <a:latin typeface="Arial"/>
                        </a:rPr>
                        <a:t>10.4%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808080"/>
                          </a:solidFill>
                          <a:latin typeface="Arial"/>
                        </a:rPr>
                        <a:t>10.7%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808080"/>
                          </a:solidFill>
                          <a:latin typeface="Arial"/>
                        </a:rPr>
                        <a:t>8.4%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808080"/>
                          </a:solidFill>
                          <a:latin typeface="Arial"/>
                        </a:rPr>
                        <a:t>8.6%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808080"/>
                          </a:solidFill>
                          <a:latin typeface="Arial"/>
                        </a:rPr>
                        <a:t>8.7%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F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7.5%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8.9%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8.5%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6.1%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6.4%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9.1%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Enc Time[%]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88%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119%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Dec Time[%]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98%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99%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4572001" y="1371600"/>
          <a:ext cx="4267199" cy="1876425"/>
        </p:xfrm>
        <a:graphic>
          <a:graphicData uri="http://schemas.openxmlformats.org/drawingml/2006/table">
            <a:tbl>
              <a:tblPr/>
              <a:tblGrid>
                <a:gridCol w="723677"/>
                <a:gridCol w="590587"/>
                <a:gridCol w="590587"/>
                <a:gridCol w="590587"/>
                <a:gridCol w="590587"/>
                <a:gridCol w="590587"/>
                <a:gridCol w="590587"/>
              </a:tblGrid>
              <a:tr h="152400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Random Access Main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Random Access HE10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Y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V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Y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V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A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7.4%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8.2%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8.1%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6.1%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6.9%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7.4%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B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9.9%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9.4%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9.2%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8.9%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8.6%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8.2%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C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7.1%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8.1%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8.4%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6.4%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7.1%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7.3%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D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6.6%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6.9%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7.5%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6.1%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6.2%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6.5%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E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Overall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7.9%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8.2%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8.3%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7.0%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7.3%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7.4%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808080"/>
                          </a:solidFill>
                          <a:latin typeface="Arial"/>
                        </a:rPr>
                        <a:t>7.9%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808080"/>
                          </a:solidFill>
                          <a:latin typeface="Arial"/>
                        </a:rPr>
                        <a:t>8.3%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808080"/>
                          </a:solidFill>
                          <a:latin typeface="Arial"/>
                        </a:rPr>
                        <a:t>8.4%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808080"/>
                          </a:solidFill>
                          <a:latin typeface="Arial"/>
                        </a:rPr>
                        <a:t>7.0%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808080"/>
                          </a:solidFill>
                          <a:latin typeface="Arial"/>
                        </a:rPr>
                        <a:t>7.4%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808080"/>
                          </a:solidFill>
                          <a:latin typeface="Arial"/>
                        </a:rPr>
                        <a:t>7.4%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F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3.6%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4.3%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4.3%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3.4%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3.9%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Enc Time[%]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89%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107%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Dec Time[%]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97%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97%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8" name="Table 7"/>
          <p:cNvGraphicFramePr>
            <a:graphicFrameLocks noGrp="1"/>
          </p:cNvGraphicFramePr>
          <p:nvPr/>
        </p:nvGraphicFramePr>
        <p:xfrm>
          <a:off x="4572001" y="3733800"/>
          <a:ext cx="4267199" cy="1876425"/>
        </p:xfrm>
        <a:graphic>
          <a:graphicData uri="http://schemas.openxmlformats.org/drawingml/2006/table">
            <a:tbl>
              <a:tblPr/>
              <a:tblGrid>
                <a:gridCol w="723677"/>
                <a:gridCol w="590587"/>
                <a:gridCol w="590587"/>
                <a:gridCol w="590587"/>
                <a:gridCol w="590587"/>
                <a:gridCol w="590587"/>
                <a:gridCol w="590587"/>
              </a:tblGrid>
              <a:tr h="152400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Low delay B Main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Low delay B HE10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Y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V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Y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V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A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B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9.5%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7.9%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7.7%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8.0%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7.0%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6.7%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C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6.5%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7.0%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7.3%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5.6%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6.0%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6.6%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D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5.6%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5.4%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5.7%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4.9%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4.5%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4.4%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E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8.7%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9.7%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8.8%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8.1%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9.4%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8.7%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Overall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7.6%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7.4%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7.3%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6.7%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6.6%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6.5%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808080"/>
                          </a:solidFill>
                          <a:latin typeface="Arial"/>
                        </a:rPr>
                        <a:t>7.6%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808080"/>
                          </a:solidFill>
                          <a:latin typeface="Arial"/>
                        </a:rPr>
                        <a:t>7.4%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808080"/>
                          </a:solidFill>
                          <a:latin typeface="Arial"/>
                        </a:rPr>
                        <a:t>7.4%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808080"/>
                          </a:solidFill>
                          <a:latin typeface="Arial"/>
                        </a:rPr>
                        <a:t>6.6%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808080"/>
                          </a:solidFill>
                          <a:latin typeface="Arial"/>
                        </a:rPr>
                        <a:t>6.6%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808080"/>
                          </a:solidFill>
                          <a:latin typeface="Arial"/>
                        </a:rPr>
                        <a:t>6.5%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F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4.1%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5.3%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5.3%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3.6%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4.6%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5.5%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Enc Time[%]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91%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107%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Dec Time[%]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95%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96%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1752600" y="5715000"/>
            <a:ext cx="10887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Options 2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6248400" y="5726668"/>
            <a:ext cx="10887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Options 3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New presentation template V.3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New presentation template V.3">
      <a:majorFont>
        <a:latin typeface="Times"/>
        <a:ea typeface=""/>
        <a:cs typeface=""/>
      </a:majorFont>
      <a:minorFont>
        <a:latin typeface="Time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 pitchFamily="18" charset="0"/>
          </a:defRPr>
        </a:defPPr>
      </a:lstStyle>
    </a:lnDef>
  </a:objectDefaults>
  <a:extraClrSchemeLst>
    <a:extraClrScheme>
      <a:clrScheme name="New presentation template V.3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ew presentation template V.3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ew presentation template V.3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ew presentation template V.3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ew presentation template V.3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ew presentation template V.3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w presentation template V.3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w presentation template V.3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w presentation template V.3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w presentation template V.3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w presentation template V.3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w presentation template V.3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60</TotalTime>
  <Words>568</Words>
  <Application>Microsoft Office PowerPoint</Application>
  <PresentationFormat>On-screen Show (4:3)</PresentationFormat>
  <Paragraphs>286</Paragraphs>
  <Slides>3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New presentation template V.3</vt:lpstr>
      <vt:lpstr>When MaxNumMergeCand equals zero  </vt:lpstr>
      <vt:lpstr>Options</vt:lpstr>
      <vt:lpstr>Results</vt:lpstr>
    </vt:vector>
  </TitlesOfParts>
  <Company>I2R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When MaxNumMergeCand equals zero  </dc:title>
  <dc:creator>H0250/H0164</dc:creator>
  <cp:lastModifiedBy>H0250/H0164</cp:lastModifiedBy>
  <cp:revision>3</cp:revision>
  <dcterms:created xsi:type="dcterms:W3CDTF">2012-04-28T02:25:03Z</dcterms:created>
  <dcterms:modified xsi:type="dcterms:W3CDTF">2012-04-28T03:25:18Z</dcterms:modified>
</cp:coreProperties>
</file>