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5" r:id="rId2"/>
    <p:sldId id="325" r:id="rId3"/>
    <p:sldId id="324" r:id="rId4"/>
    <p:sldId id="326" r:id="rId5"/>
    <p:sldId id="317" r:id="rId6"/>
    <p:sldId id="319" r:id="rId7"/>
    <p:sldId id="321" r:id="rId8"/>
    <p:sldId id="322" r:id="rId9"/>
    <p:sldId id="323" r:id="rId10"/>
    <p:sldId id="320" r:id="rId11"/>
    <p:sldId id="327" r:id="rId12"/>
    <p:sldId id="300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4" autoAdjust="0"/>
    <p:restoredTop sz="94634" autoAdjust="0"/>
  </p:normalViewPr>
  <p:slideViewPr>
    <p:cSldViewPr snapToGrid="0">
      <p:cViewPr varScale="1">
        <p:scale>
          <a:sx n="82" d="100"/>
          <a:sy n="82" d="100"/>
        </p:scale>
        <p:origin x="912" y="56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4/11/2018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4/11/2018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262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925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324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332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08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9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7" y="2350670"/>
            <a:ext cx="8212886" cy="11025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JVET-AE0027:</a:t>
            </a:r>
            <a:br>
              <a:rPr lang="en-US" dirty="0" smtClean="0"/>
            </a:br>
            <a:r>
              <a:rPr lang="en-US" dirty="0" smtClean="0"/>
              <a:t>Object Tracking SEI </a:t>
            </a:r>
            <a:endParaRPr lang="en-US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0" dirty="0" smtClean="0"/>
              <a:t>Jill Boyce</a:t>
            </a:r>
          </a:p>
          <a:p>
            <a:r>
              <a:rPr lang="en-US" dirty="0" smtClean="0"/>
              <a:t>Palanivel </a:t>
            </a:r>
            <a:r>
              <a:rPr lang="en-US" dirty="0" err="1" smtClean="0"/>
              <a:t>Guruva</a:t>
            </a:r>
            <a:r>
              <a:rPr lang="en-US" dirty="0" smtClean="0"/>
              <a:t> </a:t>
            </a:r>
            <a:r>
              <a:rPr lang="en-US" dirty="0" err="1" smtClean="0"/>
              <a:t>reddiar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59" y="136500"/>
            <a:ext cx="8158546" cy="504945"/>
          </a:xfrm>
        </p:spPr>
        <p:txBody>
          <a:bodyPr/>
          <a:lstStyle/>
          <a:p>
            <a:pPr algn="ctr"/>
            <a:r>
              <a:rPr lang="en-US" dirty="0" smtClean="0"/>
              <a:t>Object tracking SEI message – Salient Features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543209" y="768384"/>
            <a:ext cx="8228012" cy="1309688"/>
          </a:xfrm>
        </p:spPr>
        <p:txBody>
          <a:bodyPr/>
          <a:lstStyle/>
          <a:p>
            <a:pPr lvl="1"/>
            <a:r>
              <a:rPr lang="en-US" dirty="0" smtClean="0"/>
              <a:t>Ability to associate video analytics data with the frame resolution (</a:t>
            </a:r>
            <a:r>
              <a:rPr lang="en-US" sz="1400" b="1" i="1" dirty="0" err="1" smtClean="0"/>
              <a:t>object_tracking_seq_parameter_set_id</a:t>
            </a:r>
            <a:r>
              <a:rPr lang="en-US" sz="1400" dirty="0" smtClean="0"/>
              <a:t>)</a:t>
            </a:r>
          </a:p>
          <a:p>
            <a:pPr lvl="1"/>
            <a:r>
              <a:rPr lang="en-US" dirty="0" smtClean="0"/>
              <a:t>Ability to associate video analytics data : For human visual perception (or) for machine consumption (</a:t>
            </a:r>
            <a:r>
              <a:rPr lang="en-US" b="1" i="1" dirty="0" err="1" smtClean="0"/>
              <a:t>object_tracking_not_intended_for_viewing_flag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Ability to communicate the accuracy of the represented motion : True motion (or) approximated motion (</a:t>
            </a:r>
            <a:r>
              <a:rPr lang="en-US" b="1" i="1" dirty="0" err="1" smtClean="0"/>
              <a:t>object_tracking_true_motion_flag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Ability to transmit label and confidence information associated with the detected objects (</a:t>
            </a:r>
            <a:r>
              <a:rPr lang="en-US" sz="1400" b="1" i="1" dirty="0" err="1" smtClean="0"/>
              <a:t>object_tracking_item_label_present_flag</a:t>
            </a:r>
            <a:r>
              <a:rPr lang="en-US" sz="1400" b="1" i="1" dirty="0" smtClean="0"/>
              <a:t> &amp; </a:t>
            </a:r>
            <a:r>
              <a:rPr lang="en-US" sz="1400" b="1" i="1" dirty="0" err="1" smtClean="0"/>
              <a:t>object_tracking_label_language_present_flag</a:t>
            </a:r>
            <a:r>
              <a:rPr lang="en-US" sz="1400" dirty="0" smtClean="0"/>
              <a:t>)</a:t>
            </a:r>
          </a:p>
          <a:p>
            <a:pPr lvl="1"/>
            <a:r>
              <a:rPr lang="en-US" dirty="0" smtClean="0"/>
              <a:t>Ability to configure the precision of the object detection confidence </a:t>
            </a:r>
            <a:r>
              <a:rPr lang="en-US" sz="1400" dirty="0" smtClean="0"/>
              <a:t>(</a:t>
            </a:r>
            <a:r>
              <a:rPr lang="en-US" sz="1400" b="1" i="1" dirty="0" err="1" smtClean="0"/>
              <a:t>object_tracking_item_detection_confidence_precision_num_bits</a:t>
            </a:r>
            <a:r>
              <a:rPr lang="en-US" sz="1400" dirty="0" smtClean="0"/>
              <a:t>)</a:t>
            </a:r>
          </a:p>
          <a:p>
            <a:pPr lvl="1"/>
            <a:r>
              <a:rPr lang="en-US" dirty="0" smtClean="0"/>
              <a:t>Ability to support different label languages (</a:t>
            </a:r>
            <a:r>
              <a:rPr lang="en-US" sz="1400" b="1" i="1" dirty="0" err="1" smtClean="0"/>
              <a:t>object_tracking_label_language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Ability to persist existing object information and signal only the new and obsolete objects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289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New SEI message proposed for HEVC and AVC</a:t>
            </a:r>
          </a:p>
          <a:p>
            <a:r>
              <a:rPr lang="en-US" dirty="0" smtClean="0"/>
              <a:t>Addresses key shortcomings of existing practices in surveillance applications</a:t>
            </a:r>
          </a:p>
          <a:p>
            <a:r>
              <a:rPr lang="en-US" dirty="0" smtClean="0"/>
              <a:t>Proposed syntax is flexible and efficient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1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Motivation: </a:t>
            </a:r>
            <a:br>
              <a:rPr lang="en-US" dirty="0" smtClean="0"/>
            </a:br>
            <a:r>
              <a:rPr lang="en-US" sz="1800" dirty="0">
                <a:solidFill>
                  <a:srgbClr val="0071C5"/>
                </a:solidFill>
                <a:latin typeface="+mn-lt"/>
                <a:ea typeface="+mn-ea"/>
              </a:rPr>
              <a:t>Object detection and tracking is common workload for end-to-end video systems</a:t>
            </a:r>
            <a:br>
              <a:rPr lang="en-US" sz="1800" dirty="0">
                <a:solidFill>
                  <a:srgbClr val="0071C5"/>
                </a:solidFill>
                <a:latin typeface="+mn-lt"/>
                <a:ea typeface="+mn-ea"/>
              </a:rPr>
            </a:br>
            <a:endParaRPr lang="en-US" sz="1800" dirty="0">
              <a:solidFill>
                <a:srgbClr val="0071C5"/>
              </a:solidFill>
              <a:latin typeface="+mn-lt"/>
              <a:ea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26487" y="2396052"/>
            <a:ext cx="8228012" cy="2315695"/>
          </a:xfrm>
        </p:spPr>
        <p:txBody>
          <a:bodyPr/>
          <a:lstStyle/>
          <a:p>
            <a:r>
              <a:rPr lang="en-US" dirty="0" smtClean="0"/>
              <a:t>Typical steps in intermediate processing stage: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dirty="0"/>
              <a:t>Decode compressed video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dirty="0"/>
              <a:t>Perform analytics on the video to identify object locations using a rectangular bounding box for each picture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dirty="0"/>
              <a:t>Composite video with a graphical outline of the bounding box(</a:t>
            </a:r>
            <a:r>
              <a:rPr lang="en-US" dirty="0" err="1"/>
              <a:t>es</a:t>
            </a:r>
            <a:r>
              <a:rPr lang="en-US" dirty="0"/>
              <a:t>)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dirty="0"/>
              <a:t>Re-encode the video containing bounding box(</a:t>
            </a:r>
            <a:r>
              <a:rPr lang="en-US" dirty="0" err="1"/>
              <a:t>es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45" y="1445239"/>
            <a:ext cx="716225" cy="60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485" y="1433804"/>
            <a:ext cx="982905" cy="63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227" y="1410933"/>
            <a:ext cx="1150532" cy="63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69099" y="1203100"/>
            <a:ext cx="1065815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i="1" dirty="0" smtClean="0">
                <a:solidFill>
                  <a:srgbClr val="003C71"/>
                </a:solidFill>
              </a:rPr>
              <a:t>Smart Cameras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8485" y="1212687"/>
            <a:ext cx="1065815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i="1" dirty="0" smtClean="0">
                <a:solidFill>
                  <a:srgbClr val="003C71"/>
                </a:solidFill>
              </a:rPr>
              <a:t>Video Gateway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65227" y="1189679"/>
            <a:ext cx="1210799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i="1" dirty="0" smtClean="0">
                <a:solidFill>
                  <a:srgbClr val="003C71"/>
                </a:solidFill>
              </a:rPr>
              <a:t>Data center / Cloud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1828681" y="1688437"/>
            <a:ext cx="667191" cy="137769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3524001" y="1688437"/>
            <a:ext cx="541226" cy="141015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012" y="1410933"/>
            <a:ext cx="1668463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5613" y="308848"/>
            <a:ext cx="8510156" cy="868680"/>
          </a:xfrm>
        </p:spPr>
        <p:txBody>
          <a:bodyPr/>
          <a:lstStyle/>
          <a:p>
            <a:r>
              <a:rPr lang="en-US" dirty="0" smtClean="0"/>
              <a:t>Proposal: New object </a:t>
            </a:r>
            <a:r>
              <a:rPr lang="en-US" dirty="0"/>
              <a:t>t</a:t>
            </a:r>
            <a:r>
              <a:rPr lang="en-US" dirty="0" smtClean="0"/>
              <a:t>racking SEI for HEVC and AVC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5613" y="999641"/>
            <a:ext cx="8228012" cy="36295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SEI metadata to indicate rectangular bounding box for multiple objects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Use of SEI metadata </a:t>
            </a:r>
            <a:r>
              <a:rPr lang="en-US" dirty="0"/>
              <a:t>has significant advantages over compositing graphical bounding box within video frame</a:t>
            </a:r>
            <a:endParaRPr lang="en-US" dirty="0" smtClean="0"/>
          </a:p>
          <a:p>
            <a:pPr marL="684213" lvl="3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Un-modified video is available </a:t>
            </a:r>
            <a:r>
              <a:rPr lang="en-US" sz="1600" dirty="0" smtClean="0"/>
              <a:t>at later stages</a:t>
            </a:r>
            <a:endParaRPr lang="en-US" sz="1600" dirty="0"/>
          </a:p>
          <a:p>
            <a:pPr marL="684213" lvl="3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SEI message data can be added to compressed </a:t>
            </a:r>
            <a:r>
              <a:rPr lang="en-US" sz="1600" dirty="0" smtClean="0"/>
              <a:t>bitstream at </a:t>
            </a:r>
            <a:r>
              <a:rPr lang="en-US" sz="1600" dirty="0"/>
              <a:t>intermediate </a:t>
            </a:r>
            <a:r>
              <a:rPr lang="en-US" sz="1600" dirty="0" smtClean="0"/>
              <a:t>stages </a:t>
            </a:r>
            <a:r>
              <a:rPr lang="en-US" sz="1600" dirty="0"/>
              <a:t>without </a:t>
            </a:r>
            <a:r>
              <a:rPr lang="en-US" sz="1600" dirty="0" smtClean="0"/>
              <a:t>re-encoding, </a:t>
            </a:r>
            <a:r>
              <a:rPr lang="en-US" sz="1600" dirty="0"/>
              <a:t>saving significant computational complexity </a:t>
            </a:r>
            <a:r>
              <a:rPr lang="en-US" sz="1600" dirty="0" smtClean="0"/>
              <a:t>and reducing latency</a:t>
            </a:r>
            <a:endParaRPr lang="en-US" sz="1600" dirty="0"/>
          </a:p>
          <a:p>
            <a:pPr marL="684213" lvl="3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Refinement </a:t>
            </a:r>
            <a:r>
              <a:rPr lang="en-US" sz="1600" dirty="0"/>
              <a:t>of </a:t>
            </a:r>
            <a:r>
              <a:rPr lang="en-US" sz="1600" dirty="0" smtClean="0"/>
              <a:t>object tracking parameters </a:t>
            </a:r>
            <a:r>
              <a:rPr lang="en-US" sz="1600" dirty="0"/>
              <a:t>is </a:t>
            </a:r>
            <a:r>
              <a:rPr lang="en-US" sz="1600" dirty="0" smtClean="0"/>
              <a:t>possible at intermediate stages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60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675295"/>
          </a:xfrm>
        </p:spPr>
        <p:txBody>
          <a:bodyPr/>
          <a:lstStyle/>
          <a:p>
            <a:r>
              <a:rPr lang="en-US" dirty="0" smtClean="0"/>
              <a:t>Features of proposed syntax &amp; semantics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984143"/>
            <a:ext cx="8228012" cy="3645008"/>
          </a:xfrm>
        </p:spPr>
        <p:txBody>
          <a:bodyPr/>
          <a:lstStyle/>
          <a:p>
            <a:pPr lvl="1"/>
            <a:r>
              <a:rPr lang="en-US" dirty="0" smtClean="0">
                <a:solidFill>
                  <a:schemeClr val="accent1"/>
                </a:solidFill>
              </a:rPr>
              <a:t>List </a:t>
            </a:r>
            <a:r>
              <a:rPr lang="en-US" dirty="0">
                <a:solidFill>
                  <a:schemeClr val="accent1"/>
                </a:solidFill>
              </a:rPr>
              <a:t>of text labels, </a:t>
            </a:r>
            <a:r>
              <a:rPr lang="en-US" dirty="0" smtClean="0">
                <a:solidFill>
                  <a:schemeClr val="accent1"/>
                </a:solidFill>
              </a:rPr>
              <a:t>each can </a:t>
            </a:r>
            <a:r>
              <a:rPr lang="en-US" dirty="0">
                <a:solidFill>
                  <a:schemeClr val="accent1"/>
                </a:solidFill>
              </a:rPr>
              <a:t>be used </a:t>
            </a:r>
            <a:r>
              <a:rPr lang="en-US" dirty="0" smtClean="0">
                <a:solidFill>
                  <a:schemeClr val="accent1"/>
                </a:solidFill>
              </a:rPr>
              <a:t>by multiple </a:t>
            </a:r>
            <a:r>
              <a:rPr lang="en-US" dirty="0">
                <a:solidFill>
                  <a:schemeClr val="accent1"/>
                </a:solidFill>
              </a:rPr>
              <a:t>objects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Track multiple objects, indicating 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Rectangular bounding box </a:t>
            </a:r>
            <a:r>
              <a:rPr lang="en-US" dirty="0" smtClean="0"/>
              <a:t>parameters (location and size)</a:t>
            </a:r>
            <a:endParaRPr lang="en-US" dirty="0"/>
          </a:p>
          <a:p>
            <a:pPr lvl="2">
              <a:spcBef>
                <a:spcPts val="600"/>
              </a:spcBef>
            </a:pPr>
            <a:r>
              <a:rPr lang="en-US" dirty="0"/>
              <a:t>Text label (optional)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Detection confidence (optional</a:t>
            </a:r>
            <a:r>
              <a:rPr lang="en-US" dirty="0" smtClean="0"/>
              <a:t>), with signaled level of precision</a:t>
            </a:r>
            <a:endParaRPr lang="en-US" dirty="0"/>
          </a:p>
          <a:p>
            <a:pPr lvl="1"/>
            <a:r>
              <a:rPr lang="en-US" dirty="0">
                <a:solidFill>
                  <a:schemeClr val="accent1"/>
                </a:solidFill>
              </a:rPr>
              <a:t>Update </a:t>
            </a:r>
            <a:r>
              <a:rPr lang="en-US" dirty="0" smtClean="0">
                <a:solidFill>
                  <a:schemeClr val="accent1"/>
                </a:solidFill>
              </a:rPr>
              <a:t>bounding box locations </a:t>
            </a:r>
            <a:r>
              <a:rPr lang="en-US" dirty="0">
                <a:solidFill>
                  <a:schemeClr val="accent1"/>
                </a:solidFill>
              </a:rPr>
              <a:t>of individual objects </a:t>
            </a:r>
            <a:r>
              <a:rPr lang="en-US" dirty="0" smtClean="0">
                <a:solidFill>
                  <a:schemeClr val="accent1"/>
                </a:solidFill>
              </a:rPr>
              <a:t>only </a:t>
            </a:r>
            <a:r>
              <a:rPr lang="en-US" dirty="0">
                <a:solidFill>
                  <a:schemeClr val="accent1"/>
                </a:solidFill>
              </a:rPr>
              <a:t>as needed, using persistence </a:t>
            </a:r>
            <a:r>
              <a:rPr lang="en-US" dirty="0" smtClean="0">
                <a:solidFill>
                  <a:schemeClr val="accent1"/>
                </a:solidFill>
              </a:rPr>
              <a:t>within persistence scope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>
                <a:solidFill>
                  <a:schemeClr val="accent1"/>
                </a:solidFill>
              </a:rPr>
              <a:t>Sequence level indications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Indicate if coded bitstream is not intended for user viewing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Indicate if motion information (MVs, modes) were selected to accurately track objection motion, rather than optimizing coding efficiency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5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59" y="136500"/>
            <a:ext cx="8158546" cy="504945"/>
          </a:xfrm>
        </p:spPr>
        <p:txBody>
          <a:bodyPr/>
          <a:lstStyle/>
          <a:p>
            <a:pPr algn="ctr"/>
            <a:r>
              <a:rPr lang="en-US" dirty="0" smtClean="0"/>
              <a:t>Object tracking SEI message syntax (1 of 2)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499089"/>
              </p:ext>
            </p:extLst>
          </p:nvPr>
        </p:nvGraphicFramePr>
        <p:xfrm>
          <a:off x="1464592" y="579453"/>
          <a:ext cx="6346555" cy="4419600"/>
        </p:xfrm>
        <a:graphic>
          <a:graphicData uri="http://schemas.openxmlformats.org/drawingml/2006/table">
            <a:tbl>
              <a:tblPr/>
              <a:tblGrid>
                <a:gridCol w="5499899"/>
                <a:gridCol w="846656"/>
              </a:tblGrid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 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payloadSize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) {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object_tracking_seq_parameter_set_id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object_tracking_not_intended_for_viewing_flag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object_tracking_true_motion_flag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object_tracking_item_label_present_flag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object_tracking_item_detection_confidence_info_present_flag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41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 (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object_tracking_item_detection_confidence_info_present_flag 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object_tracking_item_detection_confidence_precision_num_bits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u(4)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( object_tracking_item_label_ present_flag ) {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object_tracking_label_language_present_flag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(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object_tracking_label_language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present_flag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) {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while( !byte_aligned( ) 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object_tracking_zero_bit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/* equal to 0 */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object_tracking_label_language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st(v)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object_tracking_num_new_labels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for( i = 0; i  &lt;  object_tracking_num_new_labels; i++ ) 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object_tracking_label_idx[[ i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for( i = 0; i  &lt;  object_tracking_num_new_labels; i++ ) {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while( !byte_aligned( ) 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object_tracking_zero_bit 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/* equal to 0 */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f(1)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object_tracking_label[[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object_tracking_label_idx[[ i ] ]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st(v)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74" marR="58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2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59" y="136500"/>
            <a:ext cx="8158546" cy="504945"/>
          </a:xfrm>
        </p:spPr>
        <p:txBody>
          <a:bodyPr/>
          <a:lstStyle/>
          <a:p>
            <a:pPr algn="ctr"/>
            <a:r>
              <a:rPr lang="en-US" dirty="0" smtClean="0"/>
              <a:t>Object tracking SEI message syntax (2 of 2)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954407"/>
              </p:ext>
            </p:extLst>
          </p:nvPr>
        </p:nvGraphicFramePr>
        <p:xfrm>
          <a:off x="875654" y="581953"/>
          <a:ext cx="7229962" cy="4128629"/>
        </p:xfrm>
        <a:graphic>
          <a:graphicData uri="http://schemas.openxmlformats.org/drawingml/2006/table">
            <a:tbl>
              <a:tblPr/>
              <a:tblGrid>
                <a:gridCol w="6265457"/>
                <a:gridCol w="964505"/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object_tracking_num_items_minus1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for( i = 0; i  &lt;=  object_tracking_num_items_minus1; i++ ) {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object_tracking_item_idx[[ i 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object_tracking_new_item_flag[[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 ( !object_tracking_new_item_flag[ object_tracking_item_idx[ i ] ] 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object_tracking_item_bounding_box_update_flag[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63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if( object_tracking_new_item_flag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object_tracking_item_idx[ i ]  &amp;&amp; </a:t>
                      </a:r>
                    </a:p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object_tracking_item_label_ present_flag ) { </a:t>
                      </a: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object_tracking_item_label_idc[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2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if( 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object_tracking_item_bounding_box_update_flag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 i ] ] | | </a:t>
                      </a:r>
                    </a:p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		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 i ] ]) {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object_tracking_item_top[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u(16)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object_tracking_item_left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u(16)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object_tracking_item_width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u(16)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object_tracking_item_height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u(16)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 ( object_tracking_item_detection_confidence_info_present_flag ) 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object_tracking_item_detection_confidence[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object_tracking_item_idx[ i ] ]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5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309" marR="573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61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307" y="249707"/>
            <a:ext cx="6641223" cy="446328"/>
          </a:xfrm>
        </p:spPr>
        <p:txBody>
          <a:bodyPr/>
          <a:lstStyle/>
          <a:p>
            <a:r>
              <a:rPr lang="en-US" dirty="0" smtClean="0"/>
              <a:t>Example Scenario : Picture 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021095" y="1378424"/>
            <a:ext cx="1809006" cy="1332692"/>
          </a:xfrm>
          <a:prstGeom prst="rect">
            <a:avLst/>
          </a:prstGeom>
          <a:solidFill>
            <a:schemeClr val="tx2">
              <a:lumMod val="40000"/>
              <a:lumOff val="60000"/>
              <a:alpha val="21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598" y="1497008"/>
            <a:ext cx="776660" cy="5052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1731" y="2120889"/>
            <a:ext cx="228600" cy="3429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220282" y="2464342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95366" y="1373344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09437" y="373332"/>
            <a:ext cx="2058186" cy="67710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u="sng" dirty="0" smtClean="0">
                <a:solidFill>
                  <a:srgbClr val="003C71"/>
                </a:solidFill>
              </a:rPr>
              <a:t>Two objects in the picture</a:t>
            </a:r>
          </a:p>
          <a:p>
            <a:endParaRPr lang="en-US" sz="1100" dirty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Car: Bounding box A (BB_A)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Person: Bounding box B (BB_B)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659114"/>
              </p:ext>
            </p:extLst>
          </p:nvPr>
        </p:nvGraphicFramePr>
        <p:xfrm>
          <a:off x="593173" y="987253"/>
          <a:ext cx="6068152" cy="3200400"/>
        </p:xfrm>
        <a:graphic>
          <a:graphicData uri="http://schemas.openxmlformats.org/drawingml/2006/table">
            <a:tbl>
              <a:tblPr/>
              <a:tblGrid>
                <a:gridCol w="4680412"/>
                <a:gridCol w="1387740"/>
              </a:tblGrid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object_tracking_item_label_present_flag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object_tracking_num_new_labels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object_tracking_label_idx[ 0 ]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object_tracking_label_idx[ 1 ]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object_tracking_label[ 0 ]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person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object_tracking_num_items_minus1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object_tracking_item_label_idc[ 0 ]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object_tracking_item_label_idc[ 1 ]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86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307" y="249707"/>
            <a:ext cx="6641223" cy="446328"/>
          </a:xfrm>
        </p:spPr>
        <p:txBody>
          <a:bodyPr/>
          <a:lstStyle/>
          <a:p>
            <a:r>
              <a:rPr lang="en-US" dirty="0" smtClean="0"/>
              <a:t>Example Scenario : Picture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740619" y="2810062"/>
            <a:ext cx="1809006" cy="1332692"/>
          </a:xfrm>
          <a:prstGeom prst="rect">
            <a:avLst/>
          </a:prstGeom>
          <a:solidFill>
            <a:schemeClr val="tx2">
              <a:lumMod val="40000"/>
              <a:lumOff val="60000"/>
              <a:alpha val="21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985" y="2950788"/>
            <a:ext cx="776660" cy="5052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1385" y="3627969"/>
            <a:ext cx="228600" cy="3429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6623172" y="544292"/>
            <a:ext cx="2058186" cy="203132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u="sng" dirty="0" smtClean="0">
                <a:solidFill>
                  <a:srgbClr val="003C71"/>
                </a:solidFill>
              </a:rPr>
              <a:t>Two objects in the picture </a:t>
            </a:r>
          </a:p>
          <a:p>
            <a:r>
              <a:rPr lang="en-US" sz="1100" dirty="0">
                <a:solidFill>
                  <a:srgbClr val="003C71"/>
                </a:solidFill>
              </a:rPr>
              <a:t>S</a:t>
            </a:r>
            <a:r>
              <a:rPr lang="en-US" sz="1100" dirty="0" smtClean="0">
                <a:solidFill>
                  <a:srgbClr val="003C71"/>
                </a:solidFill>
              </a:rPr>
              <a:t>ame objects as in previous picture. Car stays in same position and person moves.</a:t>
            </a:r>
          </a:p>
          <a:p>
            <a:endParaRPr lang="en-US" sz="1100" dirty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Car: Bounding box A (BB_A)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(Persists from previous picture, all object details will be re-used)</a:t>
            </a:r>
          </a:p>
          <a:p>
            <a:endParaRPr lang="en-US" sz="1100" i="1" dirty="0" smtClean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Person: Bounding box C (BB_C)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(new location in the picture, label details will be reused)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76982" y="3995256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61950" y="2827677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BB_A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698569"/>
              </p:ext>
            </p:extLst>
          </p:nvPr>
        </p:nvGraphicFramePr>
        <p:xfrm>
          <a:off x="557939" y="1133660"/>
          <a:ext cx="5739606" cy="2609180"/>
        </p:xfrm>
        <a:graphic>
          <a:graphicData uri="http://schemas.openxmlformats.org/drawingml/2006/table">
            <a:tbl>
              <a:tblPr/>
              <a:tblGrid>
                <a:gridCol w="4427002"/>
                <a:gridCol w="1312604"/>
              </a:tblGrid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object_tracking_item_label_present_flag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object_tracking_num_new_labels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object_tracking_num_items_minus1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object_tracking_item_bounding_box_update_flag[ 0 ]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object_tracking_item_bounding_box_update_flag[ 1 ]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51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307" y="249707"/>
            <a:ext cx="6641223" cy="446328"/>
          </a:xfrm>
        </p:spPr>
        <p:txBody>
          <a:bodyPr/>
          <a:lstStyle/>
          <a:p>
            <a:r>
              <a:rPr lang="en-US" dirty="0" smtClean="0"/>
              <a:t>Example Scenario : Picture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611419" y="3102562"/>
            <a:ext cx="1809006" cy="1332692"/>
          </a:xfrm>
          <a:prstGeom prst="rect">
            <a:avLst/>
          </a:prstGeom>
          <a:solidFill>
            <a:schemeClr val="tx2">
              <a:lumMod val="40000"/>
              <a:lumOff val="60000"/>
              <a:alpha val="21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688" y="3970766"/>
            <a:ext cx="228600" cy="3429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332" y="3157065"/>
            <a:ext cx="466599" cy="36378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4951" y="4034210"/>
            <a:ext cx="272809" cy="21957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6510076" y="356794"/>
            <a:ext cx="2058186" cy="253915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u="sng" dirty="0" smtClean="0">
                <a:solidFill>
                  <a:srgbClr val="003C71"/>
                </a:solidFill>
              </a:rPr>
              <a:t>Three objects in the picture</a:t>
            </a:r>
          </a:p>
          <a:p>
            <a:r>
              <a:rPr lang="en-US" sz="1100" dirty="0" smtClean="0">
                <a:solidFill>
                  <a:srgbClr val="003C71"/>
                </a:solidFill>
              </a:rPr>
              <a:t>Previous car no longer in picture. Person moved, different car entered, dog entered picture.</a:t>
            </a:r>
            <a:endParaRPr lang="en-US" sz="1100" dirty="0">
              <a:solidFill>
                <a:srgbClr val="003C71"/>
              </a:solidFill>
            </a:endParaRPr>
          </a:p>
          <a:p>
            <a:endParaRPr lang="en-US" sz="1100" i="1" dirty="0" smtClean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Car: Bounding box D (BB_D)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(new object in the picture, previous labels will be reused)</a:t>
            </a:r>
          </a:p>
          <a:p>
            <a:endParaRPr lang="en-US" sz="1100" i="1" dirty="0" smtClean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Person: Bounding box E (BB_E)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(new location in the picture, previous labels will be reused ) </a:t>
            </a:r>
          </a:p>
          <a:p>
            <a:endParaRPr lang="en-US" sz="1100" i="1" dirty="0">
              <a:solidFill>
                <a:srgbClr val="003C71"/>
              </a:solidFill>
            </a:endParaRPr>
          </a:p>
          <a:p>
            <a:r>
              <a:rPr lang="en-US" sz="1100" i="1" dirty="0" smtClean="0">
                <a:solidFill>
                  <a:srgbClr val="003C71"/>
                </a:solidFill>
              </a:rPr>
              <a:t>Dog: Bounding box (BB_F)</a:t>
            </a:r>
          </a:p>
          <a:p>
            <a:r>
              <a:rPr lang="en-US" sz="1100" i="1" dirty="0" smtClean="0">
                <a:solidFill>
                  <a:srgbClr val="003C71"/>
                </a:solidFill>
              </a:rPr>
              <a:t>(new object in the picture)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53266" y="3536371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08423" y="4271013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BB_F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72688" y="3816620"/>
            <a:ext cx="292730" cy="12311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800" dirty="0" smtClean="0">
                <a:solidFill>
                  <a:srgbClr val="003C71"/>
                </a:solidFill>
              </a:rPr>
              <a:t>BB_E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351225"/>
              </p:ext>
            </p:extLst>
          </p:nvPr>
        </p:nvGraphicFramePr>
        <p:xfrm>
          <a:off x="534692" y="808134"/>
          <a:ext cx="5654366" cy="3627120"/>
        </p:xfrm>
        <a:graphic>
          <a:graphicData uri="http://schemas.openxmlformats.org/drawingml/2006/table">
            <a:tbl>
              <a:tblPr/>
              <a:tblGrid>
                <a:gridCol w="4361255"/>
                <a:gridCol w="1293111"/>
              </a:tblGrid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object_tracking_item_label_present_flag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object_tracking_num_new_labels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object_tracking_label_idx[ 0 ]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object_tracking_label[ 2 ]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dog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object_tracking_num_items_minus1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object_tracking_item_idx[ 0 ]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object_tracking_item_bounding_box_update_flag[ 1 ]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object_tracking_new_item_flag[ 2 ]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object_tracking_item_label_idc[ 2 ]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object_tracking_item_idx[ 2 ]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object_tracking_new_item_flag[ 3 ]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object_tracking_item_label_idc[ 3 ]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height[ 1 ]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height[ 2 ]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object_tracking_item_top, left, width, height[ 3 ]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BB_F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841</Words>
  <Application>Microsoft Office PowerPoint</Application>
  <PresentationFormat>On-screen Show (16:9)</PresentationFormat>
  <Paragraphs>261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Malgun Gothic</vt:lpstr>
      <vt:lpstr>Arial</vt:lpstr>
      <vt:lpstr>Intel Clear</vt:lpstr>
      <vt:lpstr>Times New Roman</vt:lpstr>
      <vt:lpstr>Wingdings</vt:lpstr>
      <vt:lpstr>Int_PPT Template_ClearPro_16x9</vt:lpstr>
      <vt:lpstr>JVET-AE0027: Object Tracking SEI </vt:lpstr>
      <vt:lpstr>Motivation:  Object detection and tracking is common workload for end-to-end video systems </vt:lpstr>
      <vt:lpstr>Proposal: New object tracking SEI for HEVC and AVC</vt:lpstr>
      <vt:lpstr>Features of proposed syntax &amp; semantics</vt:lpstr>
      <vt:lpstr>Object tracking SEI message syntax (1 of 2)  </vt:lpstr>
      <vt:lpstr>Object tracking SEI message syntax (2 of 2) </vt:lpstr>
      <vt:lpstr>Example Scenario : Picture 0</vt:lpstr>
      <vt:lpstr>Example Scenario : Picture 1</vt:lpstr>
      <vt:lpstr>Example Scenario : Picture 2</vt:lpstr>
      <vt:lpstr>Object tracking SEI message – Salient Features </vt:lpstr>
      <vt:lpstr>Summary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2018-04-11T18:14:13Z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3b4bf77c-f1c2-45e7-93a9-a34b3c457efb</vt:lpwstr>
  </property>
  <property fmtid="{D5CDD505-2E9C-101B-9397-08002B2CF9AE}" pid="3" name="CTP_TimeStamp">
    <vt:lpwstr>2018-04-11 18:14:12Z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