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8"/>
  </p:notesMasterIdLst>
  <p:handoutMasterIdLst>
    <p:handoutMasterId r:id="rId9"/>
  </p:handoutMasterIdLst>
  <p:sldIdLst>
    <p:sldId id="376" r:id="rId2"/>
    <p:sldId id="377" r:id="rId3"/>
    <p:sldId id="379" r:id="rId4"/>
    <p:sldId id="378" r:id="rId5"/>
    <p:sldId id="380" r:id="rId6"/>
    <p:sldId id="38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24191"/>
    <a:srgbClr val="646464"/>
    <a:srgbClr val="C9C9C9"/>
    <a:srgbClr val="11357C"/>
    <a:srgbClr val="196FB0"/>
    <a:srgbClr val="6D32BC"/>
    <a:srgbClr val="122DA5"/>
    <a:srgbClr val="FFFFFF"/>
    <a:srgbClr val="122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4228" autoAdjust="0"/>
    <p:restoredTop sz="95927" autoAdjust="0"/>
  </p:normalViewPr>
  <p:slideViewPr>
    <p:cSldViewPr>
      <p:cViewPr>
        <p:scale>
          <a:sx n="100" d="100"/>
          <a:sy n="100" d="100"/>
        </p:scale>
        <p:origin x="-2820" y="-480"/>
      </p:cViewPr>
      <p:guideLst>
        <p:guide orient="horz" pos="2115"/>
        <p:guide orient="horz" pos="4065"/>
        <p:guide orient="horz" pos="255"/>
        <p:guide orient="horz" pos="4110"/>
        <p:guide orient="horz" pos="1389"/>
        <p:guide orient="horz" pos="3430"/>
        <p:guide orient="horz" pos="2931"/>
        <p:guide orient="horz" pos="706"/>
        <p:guide pos="851"/>
        <p:guide pos="3742"/>
        <p:guide pos="2263"/>
        <p:guide pos="5103"/>
        <p:guide pos="227"/>
        <p:guide pos="5530"/>
        <p:guide pos="44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2" d="100"/>
          <a:sy n="82" d="100"/>
        </p:scale>
        <p:origin x="-318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EB77-41BB-4337-A5FA-21FC14E53CB9}" type="datetimeFigureOut">
              <a:rPr lang="en-GB" smtClean="0"/>
              <a:pPr/>
              <a:t>11/01/2014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FA322-2F99-4F26-BACF-66C8F91E6D3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582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BB1AE-3CDD-429F-A939-F512855FD3A0}" type="datetimeFigureOut">
              <a:rPr lang="en-GB" smtClean="0"/>
              <a:pPr/>
              <a:t>11/01/2014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84AA1-161C-47F5-99EB-4CEEC9C8BC05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c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978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4091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0729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6690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Nokia_ConnectingPeople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8148" y="6237312"/>
            <a:ext cx="973120" cy="363298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rgbClr val="64646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3" name="Straight Connector 12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dirty="0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288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2Columns_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6215073" y="1573448"/>
            <a:ext cx="2563801" cy="219355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4"/>
          </p:nvPr>
        </p:nvSpPr>
        <p:spPr>
          <a:xfrm>
            <a:off x="6215073" y="3890286"/>
            <a:ext cx="2563801" cy="2194952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646464"/>
                </a:solidFill>
                <a:latin typeface="+mn-lt"/>
              </a:defRPr>
            </a:lvl1pPr>
          </a:lstStyle>
          <a:p>
            <a:r>
              <a:rPr lang="en-US" smtClean="0"/>
              <a:t>Click icon to add picture</a:t>
            </a:r>
            <a:endParaRPr lang="en-GB" dirty="0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6" name="Straight Connector 25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30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5798665" cy="4737708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98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348038" y="1571612"/>
            <a:ext cx="5430837" cy="4737708"/>
          </a:xfrm>
        </p:spPr>
        <p:txBody>
          <a:bodyPr/>
          <a:lstStyle>
            <a:lvl1pPr>
              <a:buNone/>
              <a:defRPr>
                <a:solidFill>
                  <a:srgbClr val="646464"/>
                </a:solidFill>
                <a:latin typeface="+mn-lt"/>
              </a:defRPr>
            </a:lvl1pPr>
            <a:lvl2pPr>
              <a:defRPr>
                <a:solidFill>
                  <a:srgbClr val="646464"/>
                </a:solidFill>
                <a:latin typeface="+mn-lt"/>
              </a:defRPr>
            </a:lvl2pPr>
            <a:lvl3pPr>
              <a:defRPr>
                <a:solidFill>
                  <a:srgbClr val="646464"/>
                </a:solidFill>
                <a:latin typeface="+mn-lt"/>
              </a:defRPr>
            </a:lvl3pPr>
            <a:lvl4pPr>
              <a:defRPr>
                <a:solidFill>
                  <a:srgbClr val="646464"/>
                </a:solidFill>
                <a:latin typeface="+mn-lt"/>
              </a:defRPr>
            </a:lvl4pPr>
            <a:lvl5pPr>
              <a:defRPr>
                <a:solidFill>
                  <a:srgbClr val="646464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344971" y="1571612"/>
            <a:ext cx="2941145" cy="4737708"/>
          </a:xfrm>
        </p:spPr>
        <p:txBody>
          <a:bodyPr>
            <a:normAutofit/>
          </a:bodyPr>
          <a:lstStyle>
            <a:lvl1pPr marL="0">
              <a:buNone/>
              <a:defRPr sz="2000"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375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55694" y="274638"/>
            <a:ext cx="1231106" cy="5851525"/>
          </a:xfrm>
        </p:spPr>
        <p:txBody>
          <a:bodyPr vert="eaVert"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536" y="274638"/>
            <a:ext cx="6230749" cy="5851525"/>
          </a:xfrm>
        </p:spPr>
        <p:txBody>
          <a:bodyPr vert="eaVert"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22" name="Straight Connector 21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12419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7" name="Picture 6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920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5" name="Straight Connector 24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ConnectingPeople_brandmark_logo_whit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394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GRADI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44971" y="285728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hit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7862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6469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dient 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58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NO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spc="-120"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11" name="Picture 10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44971" y="1552562"/>
            <a:ext cx="8407400" cy="4737708"/>
          </a:xfrm>
        </p:spPr>
        <p:txBody>
          <a:bodyPr>
            <a:normAutofit/>
          </a:bodyPr>
          <a:lstStyle>
            <a:lvl1pPr marL="0" indent="0">
              <a:buNone/>
              <a:defRPr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285" y="2714620"/>
            <a:ext cx="8156119" cy="3594700"/>
          </a:xfrm>
        </p:spPr>
        <p:txBody>
          <a:bodyPr>
            <a:normAutofit/>
          </a:bodyPr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15" name="Straight Connector 14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342578" y="1556792"/>
            <a:ext cx="8358246" cy="1152128"/>
          </a:xfrm>
        </p:spPr>
        <p:txBody>
          <a:bodyPr>
            <a:normAutofit/>
          </a:bodyPr>
          <a:lstStyle>
            <a:lvl1pPr marL="0" indent="0">
              <a:buFontTx/>
              <a:buNone/>
              <a:defRPr>
                <a:latin typeface="+mn-lt"/>
              </a:defRPr>
            </a:lvl1pPr>
            <a:lvl2pPr>
              <a:buFontTx/>
              <a:buNone/>
              <a:defRPr>
                <a:latin typeface="+mn-lt"/>
              </a:defRPr>
            </a:lvl2pPr>
            <a:lvl3pPr>
              <a:buFontTx/>
              <a:buNone/>
              <a:defRPr>
                <a:latin typeface="+mn-lt"/>
              </a:defRPr>
            </a:lvl3pPr>
            <a:lvl4pPr>
              <a:buFontTx/>
              <a:buNone/>
              <a:defRPr>
                <a:latin typeface="+mn-lt"/>
              </a:defRPr>
            </a:lvl4pPr>
            <a:lvl5pPr>
              <a:buFontTx/>
              <a:buNone/>
              <a:defRPr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6748" y="360000"/>
            <a:ext cx="8368656" cy="369332"/>
          </a:xfrm>
        </p:spPr>
        <p:txBody>
          <a:bodyPr anchor="t">
            <a:normAutofit/>
          </a:bodyPr>
          <a:lstStyle>
            <a:lvl1pPr>
              <a:defRPr sz="24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16" name="Straight Connector 15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47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9" name="Title Placeholder 1"/>
          <p:cNvSpPr>
            <a:spLocks noGrp="1"/>
          </p:cNvSpPr>
          <p:nvPr>
            <p:ph type="title"/>
          </p:nvPr>
        </p:nvSpPr>
        <p:spPr>
          <a:xfrm>
            <a:off x="357158" y="2861226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ConnectingPeople_brandmark_logo_white_vector_RGB.em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858148" y="6224933"/>
            <a:ext cx="973119" cy="363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28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7158" y="1571612"/>
            <a:ext cx="4038600" cy="4737708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2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571612"/>
            <a:ext cx="4038600" cy="4737708"/>
          </a:xfrm>
        </p:spPr>
        <p:txBody>
          <a:bodyPr>
            <a:normAutofit/>
          </a:bodyPr>
          <a:lstStyle>
            <a:lvl1pPr>
              <a:defRPr sz="2400">
                <a:latin typeface="+mn-lt"/>
              </a:defRPr>
            </a:lvl1pPr>
            <a:lvl2pPr>
              <a:defRPr sz="2200"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4" name="Straight Connector 23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0" name="Picture 9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0" y="1571612"/>
            <a:ext cx="396000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6748" y="2399612"/>
            <a:ext cx="3960000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3774" y="1571612"/>
            <a:ext cx="3911630" cy="639762"/>
          </a:xfrm>
        </p:spPr>
        <p:txBody>
          <a:bodyPr anchor="t"/>
          <a:lstStyle>
            <a:lvl1pPr marL="0" indent="0">
              <a:buNone/>
              <a:defRPr sz="2400" b="0">
                <a:solidFill>
                  <a:srgbClr val="646464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3775" y="2399612"/>
            <a:ext cx="3911629" cy="3960000"/>
          </a:xfrm>
        </p:spPr>
        <p:txBody>
          <a:bodyPr/>
          <a:lstStyle>
            <a:lvl1pPr>
              <a:defRPr sz="2200">
                <a:solidFill>
                  <a:srgbClr val="646464"/>
                </a:solidFill>
                <a:latin typeface="+mn-lt"/>
              </a:defRPr>
            </a:lvl1pPr>
            <a:lvl2pPr>
              <a:defRPr sz="2200">
                <a:solidFill>
                  <a:srgbClr val="646464"/>
                </a:solidFill>
                <a:latin typeface="+mn-lt"/>
              </a:defRPr>
            </a:lvl2pPr>
            <a:lvl3pPr>
              <a:defRPr sz="2000" b="0">
                <a:solidFill>
                  <a:srgbClr val="646464"/>
                </a:solidFill>
                <a:latin typeface="+mn-lt"/>
              </a:defRPr>
            </a:lvl3pPr>
            <a:lvl4pPr>
              <a:defRPr sz="1800" b="0">
                <a:solidFill>
                  <a:srgbClr val="646464"/>
                </a:solidFill>
                <a:latin typeface="+mn-lt"/>
              </a:defRPr>
            </a:lvl4pPr>
            <a:lvl5pPr>
              <a:defRPr sz="1600" b="0">
                <a:solidFill>
                  <a:srgbClr val="646464"/>
                </a:solidFill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26" name="Straight Connector 25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ooter Placeholder 4"/>
          <p:cNvSpPr>
            <a:spLocks noGrp="1"/>
          </p:cNvSpPr>
          <p:nvPr>
            <p:ph type="ftr" sz="quarter" idx="1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12" name="Picture 11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150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57200" y="6449161"/>
            <a:ext cx="298376" cy="123111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2" name="Straight Connector 21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8" name="Picture 7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629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3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350939" y="1571612"/>
            <a:ext cx="8388000" cy="4737708"/>
          </a:xfrm>
        </p:spPr>
        <p:txBody>
          <a:bodyPr numCol="3" spcCol="180000">
            <a:normAutofit/>
          </a:bodyPr>
          <a:lstStyle>
            <a:lvl1pPr marL="0" indent="0">
              <a:spcAft>
                <a:spcPts val="0"/>
              </a:spcAft>
              <a:buNone/>
              <a:defRPr sz="1400">
                <a:solidFill>
                  <a:srgbClr val="646464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 flipV="1">
            <a:off x="395536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 flipV="1">
            <a:off x="857224" y="6426000"/>
            <a:ext cx="0" cy="432000"/>
          </a:xfrm>
          <a:prstGeom prst="line">
            <a:avLst/>
          </a:prstGeom>
          <a:ln>
            <a:solidFill>
              <a:srgbClr val="12419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pic>
        <p:nvPicPr>
          <p:cNvPr id="9" name="Picture 8" descr="Nokia_brandmark_logo_blue_vecto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6974" y="6450034"/>
            <a:ext cx="619868" cy="10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25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4971" y="1571612"/>
            <a:ext cx="8407400" cy="473770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452203"/>
            <a:ext cx="29837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fld id="{1DFF4ECC-2EB9-4399-B072-B53D46A7B74E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28662" y="6449161"/>
            <a:ext cx="6572296" cy="12311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800">
                <a:solidFill>
                  <a:srgbClr val="124191"/>
                </a:solidFill>
                <a:latin typeface="+mn-lt"/>
              </a:defRPr>
            </a:lvl1pPr>
          </a:lstStyle>
          <a:p>
            <a:r>
              <a:rPr lang="en-US" dirty="0" smtClean="0"/>
              <a:t>© Nokia 2011  Filename.pptx   v. 0.1  YYYY-MM-DD   Author  Document ID   [Edit via Insert &gt; Header &amp; Footer]</a:t>
            </a:r>
            <a:endParaRPr lang="en-GB" dirty="0"/>
          </a:p>
        </p:txBody>
      </p:sp>
      <p:sp>
        <p:nvSpPr>
          <p:cNvPr id="4" name="fc"/>
          <p:cNvSpPr txBox="1"/>
          <p:nvPr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endParaRPr lang="en-US" sz="1000" b="1" i="0" u="none" baseline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319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56" r:id="rId2"/>
    <p:sldLayoutId id="2147483855" r:id="rId3"/>
    <p:sldLayoutId id="2147483830" r:id="rId4"/>
    <p:sldLayoutId id="2147483841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  <p:sldLayoutId id="2147483837" r:id="rId12"/>
    <p:sldLayoutId id="2147483838" r:id="rId13"/>
    <p:sldLayoutId id="2147483840" r:id="rId14"/>
    <p:sldLayoutId id="2147483839" r:id="rId15"/>
    <p:sldLayoutId id="2147483858" r:id="rId16"/>
    <p:sldLayoutId id="2147483857" r:id="rId17"/>
    <p:sldLayoutId id="2147483859" r:id="rId18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0" kern="2000" spc="-120" baseline="0">
          <a:solidFill>
            <a:srgbClr val="12419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120"/>
        </a:spcBef>
        <a:spcAft>
          <a:spcPts val="120"/>
        </a:spcAft>
        <a:buFont typeface="Arial" pitchFamily="34" charset="0"/>
        <a:buChar char="•"/>
        <a:defRPr sz="2400" kern="1200">
          <a:solidFill>
            <a:srgbClr val="646464"/>
          </a:solidFill>
          <a:latin typeface="+mn-lt"/>
          <a:ea typeface="+mn-ea"/>
          <a:cs typeface="+mn-cs"/>
        </a:defRPr>
      </a:lvl1pPr>
      <a:lvl2pPr marL="627063" indent="-180000" algn="l" defTabSz="914400" rtl="0" eaLnBrk="1" latinLnBrk="0" hangingPunct="1">
        <a:lnSpc>
          <a:spcPct val="100000"/>
        </a:lnSpc>
        <a:spcBef>
          <a:spcPts val="110"/>
        </a:spcBef>
        <a:spcAft>
          <a:spcPts val="110"/>
        </a:spcAft>
        <a:buFont typeface="Nokia Pure Text" pitchFamily="34" charset="0"/>
        <a:buChar char="−"/>
        <a:defRPr sz="2200" kern="1200">
          <a:solidFill>
            <a:srgbClr val="646464"/>
          </a:solidFill>
          <a:latin typeface="+mn-lt"/>
          <a:ea typeface="+mn-ea"/>
          <a:cs typeface="+mn-cs"/>
        </a:defRPr>
      </a:lvl2pPr>
      <a:lvl3pPr marL="984250" indent="-179388" algn="l" defTabSz="9144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Font typeface="Nokia Pure Text" pitchFamily="34" charset="0"/>
        <a:buChar char="−"/>
        <a:defRPr sz="2000" kern="1200">
          <a:solidFill>
            <a:srgbClr val="646464"/>
          </a:solidFill>
          <a:latin typeface="+mn-lt"/>
          <a:ea typeface="+mn-ea"/>
          <a:cs typeface="+mn-cs"/>
        </a:defRPr>
      </a:lvl3pPr>
      <a:lvl4pPr marL="1341438" indent="-179388" algn="l" defTabSz="914400" rtl="0" eaLnBrk="1" latinLnBrk="0" hangingPunct="1">
        <a:spcBef>
          <a:spcPts val="90"/>
        </a:spcBef>
        <a:spcAft>
          <a:spcPts val="90"/>
        </a:spcAft>
        <a:buFont typeface="Nokia Pure Text" pitchFamily="34" charset="0"/>
        <a:buChar char="−"/>
        <a:defRPr sz="1800" kern="1200">
          <a:solidFill>
            <a:srgbClr val="646464"/>
          </a:solidFill>
          <a:latin typeface="+mn-lt"/>
          <a:ea typeface="+mn-ea"/>
          <a:cs typeface="+mn-cs"/>
        </a:defRPr>
      </a:lvl4pPr>
      <a:lvl5pPr marL="1706563" indent="-179388" algn="l" defTabSz="914400" rtl="0" eaLnBrk="1" latinLnBrk="0" hangingPunct="1">
        <a:spcBef>
          <a:spcPts val="80"/>
        </a:spcBef>
        <a:spcAft>
          <a:spcPts val="80"/>
        </a:spcAft>
        <a:buFont typeface="Nokia Pure Text" pitchFamily="34" charset="0"/>
        <a:buChar char="−"/>
        <a:defRPr sz="1600" kern="1200" baseline="0">
          <a:solidFill>
            <a:srgbClr val="646464"/>
          </a:solidFill>
          <a:latin typeface="+mn-lt"/>
          <a:ea typeface="+mn-ea"/>
          <a:cs typeface="+mn-cs"/>
        </a:defRPr>
      </a:lvl5pPr>
      <a:lvl6pPr marL="2063750" indent="-179388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6pPr>
      <a:lvl7pPr marL="2422525" indent="-180000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7pPr>
      <a:lvl8pPr marL="2776538" indent="-180000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8pPr>
      <a:lvl9pPr marL="3135313" indent="-174625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751488"/>
          </a:xfrm>
        </p:spPr>
        <p:txBody>
          <a:bodyPr/>
          <a:lstStyle/>
          <a:p>
            <a:r>
              <a:rPr lang="tr-TR" dirty="0" smtClean="0"/>
              <a:t>A. Aminlou, K. Ugur</a:t>
            </a:r>
          </a:p>
          <a:p>
            <a:r>
              <a:rPr lang="tr-TR" dirty="0" smtClean="0"/>
              <a:t>JCTVC-P0162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16-bit coding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Overview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4971" y="1552562"/>
            <a:ext cx="8407400" cy="1732422"/>
          </a:xfrm>
        </p:spPr>
        <p:txBody>
          <a:bodyPr>
            <a:normAutofit/>
          </a:bodyPr>
          <a:lstStyle/>
          <a:p>
            <a:r>
              <a:rPr lang="tr-TR" b="1" dirty="0" smtClean="0"/>
              <a:t>Proposal:</a:t>
            </a:r>
            <a:r>
              <a:rPr lang="tr-TR" dirty="0" smtClean="0"/>
              <a:t> Seperate the 16-bit source into two 8-bit sources and code each 8-bit source with HEVC v1.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890" y="2636912"/>
            <a:ext cx="7344816" cy="3306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459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Results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L</a:t>
            </a:r>
            <a:r>
              <a:rPr lang="en-US" dirty="0" err="1" smtClean="0"/>
              <a:t>ossless</a:t>
            </a:r>
            <a:r>
              <a:rPr lang="en-US" dirty="0" smtClean="0"/>
              <a:t> </a:t>
            </a:r>
            <a:r>
              <a:rPr lang="en-US" dirty="0"/>
              <a:t>coding, Intra configuration, number of frames = </a:t>
            </a:r>
            <a:r>
              <a:rPr lang="en-US" dirty="0" smtClean="0"/>
              <a:t>50</a:t>
            </a:r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endParaRPr lang="tr-TR" dirty="0" smtClean="0"/>
          </a:p>
          <a:p>
            <a:pPr algn="ctr"/>
            <a:r>
              <a:rPr lang="tr-TR" dirty="0"/>
              <a:t>L</a:t>
            </a:r>
            <a:r>
              <a:rPr lang="en-US" dirty="0" err="1"/>
              <a:t>ossless</a:t>
            </a:r>
            <a:r>
              <a:rPr lang="en-US" dirty="0"/>
              <a:t> coding, </a:t>
            </a:r>
            <a:r>
              <a:rPr lang="tr-TR" dirty="0" smtClean="0"/>
              <a:t>Low-delay </a:t>
            </a:r>
            <a:r>
              <a:rPr lang="en-US" dirty="0" smtClean="0"/>
              <a:t>configuration</a:t>
            </a:r>
            <a:r>
              <a:rPr lang="en-US" dirty="0"/>
              <a:t>, number of frames = 50</a:t>
            </a:r>
          </a:p>
          <a:p>
            <a:pPr algn="ctr"/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988368"/>
              </p:ext>
            </p:extLst>
          </p:nvPr>
        </p:nvGraphicFramePr>
        <p:xfrm>
          <a:off x="1475656" y="1397408"/>
          <a:ext cx="6583281" cy="1887576"/>
        </p:xfrm>
        <a:graphic>
          <a:graphicData uri="http://schemas.openxmlformats.org/drawingml/2006/table">
            <a:tbl>
              <a:tblPr firstRow="1" firstCol="1" bandRow="1"/>
              <a:tblGrid>
                <a:gridCol w="1539912"/>
                <a:gridCol w="972388"/>
                <a:gridCol w="972388"/>
                <a:gridCol w="972388"/>
                <a:gridCol w="1178842"/>
                <a:gridCol w="947363"/>
              </a:tblGrid>
              <a:tr h="235947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bitrate (kbps)</a:t>
                      </a:r>
                      <a:endParaRPr lang="en-US" sz="15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Rate savings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Sequence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 8bit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LSB 8bit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MSB+LSB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CrowdRun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5170146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1679605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2700102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4379706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-15.3%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DucksTakeOff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5280572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1734432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2700147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4434579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-16.0%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InToTree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4980271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1584147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2699054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4283200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-14.0%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OldTownCross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5219718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1701319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2699015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4400334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-15.7%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ParkJoy</a:t>
                      </a:r>
                      <a:endParaRPr lang="en-US" sz="15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4939025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1575163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2702194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4277357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-13.4%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4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Average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-14.9%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6524" marR="965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801636"/>
              </p:ext>
            </p:extLst>
          </p:nvPr>
        </p:nvGraphicFramePr>
        <p:xfrm>
          <a:off x="1475656" y="3933056"/>
          <a:ext cx="6547410" cy="1872208"/>
        </p:xfrm>
        <a:graphic>
          <a:graphicData uri="http://schemas.openxmlformats.org/drawingml/2006/table">
            <a:tbl>
              <a:tblPr firstRow="1" firstCol="1" bandRow="1"/>
              <a:tblGrid>
                <a:gridCol w="1526488"/>
                <a:gridCol w="970676"/>
                <a:gridCol w="970676"/>
                <a:gridCol w="970676"/>
                <a:gridCol w="1169244"/>
                <a:gridCol w="939650"/>
              </a:tblGrid>
              <a:tr h="234026">
                <a:tc>
                  <a:txBody>
                    <a:bodyPr/>
                    <a:lstStyle/>
                    <a:p>
                      <a:endParaRPr lang="en-US" sz="1400" dirty="0">
                        <a:effectLst/>
                        <a:latin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bitrate (kbps)</a:t>
                      </a:r>
                      <a:endParaRPr lang="en-US" sz="15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Rate savings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Sequence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 8bit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LSB 8bit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MSB+LSB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CrowdRun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4902434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1563738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2699941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4263680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-13.0%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DucksTakeOff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5203950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1699171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2700041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4399213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-15.5%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InToTree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4777475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1492226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2698961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4191187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-12.3%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OldTownCross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5075446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1623213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2698879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4322092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-14.8%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ParkJoy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4717655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1479947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2702016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4181962</a:t>
                      </a:r>
                      <a:endParaRPr lang="en-US" sz="15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-11.4%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02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Average</a:t>
                      </a:r>
                      <a:endParaRPr lang="en-US" sz="15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effectLst/>
                        <a:latin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5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-13.4%</a:t>
                      </a:r>
                      <a:endParaRPr lang="en-US" sz="15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5738" marR="9573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854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Update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4971" y="1552562"/>
            <a:ext cx="8407400" cy="1804430"/>
          </a:xfrm>
        </p:spPr>
        <p:txBody>
          <a:bodyPr>
            <a:normAutofit fontScale="70000" lnSpcReduction="20000"/>
          </a:bodyPr>
          <a:lstStyle/>
          <a:p>
            <a:r>
              <a:rPr lang="tr-TR" dirty="0" smtClean="0"/>
              <a:t>Code the 16-bit original with two 12-bit low bit-depth sources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MSB part is coded </a:t>
            </a:r>
            <a:r>
              <a:rPr lang="tr-TR" b="1" dirty="0" smtClean="0"/>
              <a:t>lossy </a:t>
            </a:r>
            <a:endParaRPr lang="tr-TR" b="1" dirty="0" smtClean="0"/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LSB </a:t>
            </a:r>
            <a:r>
              <a:rPr lang="tr-TR" dirty="0" smtClean="0"/>
              <a:t>part is generated by taking the residual between original MSB and the </a:t>
            </a:r>
            <a:r>
              <a:rPr lang="tr-TR" dirty="0" smtClean="0"/>
              <a:t>reconstructed </a:t>
            </a:r>
            <a:r>
              <a:rPr lang="tr-TR" dirty="0" smtClean="0"/>
              <a:t>MSB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LSB part is coded in a lossless manner</a:t>
            </a:r>
          </a:p>
          <a:p>
            <a:endParaRPr lang="tr-TR" dirty="0" smtClean="0"/>
          </a:p>
          <a:p>
            <a:r>
              <a:rPr lang="tr-TR" dirty="0" smtClean="0"/>
              <a:t>Additional coding efficiency is achieved as transform coding is utilized in coding MSB part.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56992"/>
            <a:ext cx="6768752" cy="338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914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Results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44971" y="1196752"/>
            <a:ext cx="8407400" cy="5328592"/>
          </a:xfrm>
        </p:spPr>
        <p:txBody>
          <a:bodyPr>
            <a:normAutofit fontScale="92500" lnSpcReduction="20000"/>
          </a:bodyPr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tr-TR" dirty="0" smtClean="0"/>
          </a:p>
          <a:p>
            <a:pPr algn="ctr"/>
            <a:endParaRPr lang="tr-TR" dirty="0"/>
          </a:p>
          <a:p>
            <a:pPr algn="ctr"/>
            <a:r>
              <a:rPr lang="en-US" sz="2200" dirty="0" smtClean="0"/>
              <a:t>MSB10bit </a:t>
            </a:r>
            <a:r>
              <a:rPr lang="en-US" sz="2200" dirty="0"/>
              <a:t>(QP=13), LSB12bit (lossless) ,All Intra configuration, number of frames = 50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sz="2200" dirty="0"/>
          </a:p>
          <a:p>
            <a:pPr algn="ctr"/>
            <a:r>
              <a:rPr lang="en-US" sz="2200" dirty="0"/>
              <a:t>MSB10bit (QP=12), LSB12bit (lossless) , Low-delay configuration, number of frames = 50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397598"/>
              </p:ext>
            </p:extLst>
          </p:nvPr>
        </p:nvGraphicFramePr>
        <p:xfrm>
          <a:off x="1403648" y="980728"/>
          <a:ext cx="6780823" cy="1950720"/>
        </p:xfrm>
        <a:graphic>
          <a:graphicData uri="http://schemas.openxmlformats.org/drawingml/2006/table">
            <a:tbl>
              <a:tblPr firstRow="1" firstCol="1" bandRow="1"/>
              <a:tblGrid>
                <a:gridCol w="1586120"/>
                <a:gridCol w="1001566"/>
                <a:gridCol w="1001566"/>
                <a:gridCol w="1001566"/>
                <a:gridCol w="1214215"/>
                <a:gridCol w="975790"/>
              </a:tblGrid>
              <a:tr h="243027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bitrate (kbps)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Rate savings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Sequence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16bit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LSB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MSB+LSB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CrowdRun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5170146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1100126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3120699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4220825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-18.4%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DucksTakeOff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5280572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1178481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3116777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4295258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-18.7%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InToTree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4980271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1008456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3124676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4133132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-17.0%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OldTownCross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5219718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1147577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3117242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4264819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-18.3%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ParkJoy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4939025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1000396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3121820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4122216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-16.5%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27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Average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-17.8%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420" marR="9942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928498"/>
              </p:ext>
            </p:extLst>
          </p:nvPr>
        </p:nvGraphicFramePr>
        <p:xfrm>
          <a:off x="1403649" y="3753288"/>
          <a:ext cx="6768752" cy="1979968"/>
        </p:xfrm>
        <a:graphic>
          <a:graphicData uri="http://schemas.openxmlformats.org/drawingml/2006/table">
            <a:tbl>
              <a:tblPr firstRow="1" firstCol="1" bandRow="1"/>
              <a:tblGrid>
                <a:gridCol w="1583296"/>
                <a:gridCol w="999783"/>
                <a:gridCol w="999783"/>
                <a:gridCol w="999783"/>
                <a:gridCol w="1212054"/>
                <a:gridCol w="974053"/>
              </a:tblGrid>
              <a:tr h="247496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bitrate (kbps)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Rate savings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Sequence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16bit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LSB 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MSB+LSB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CrowdRun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4902434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918960.1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3213495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4132455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-15.7%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DucksTakeOff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5203950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1074202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3205133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4279335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-17.8%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InToTree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4777475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861407.6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3219510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4080918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-14.6%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OldTownCross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5075446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1020216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3205216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4225432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-16.7%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ParkJoy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4717655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826333.2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3223275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4049608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-14.2%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Average</a:t>
                      </a:r>
                      <a:endParaRPr lang="en-US" sz="160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40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600" b="1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Times New Roman"/>
                        </a:rPr>
                        <a:t>-15.8%</a:t>
                      </a:r>
                      <a:endParaRPr lang="en-US" sz="1600" b="1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9243" marR="9924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0707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Conclusions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F4ECC-2EB9-4399-B072-B53D46A7B74E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The proposal could be implemented in two ways: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MSB and LSB part could be packed into and frame packing arrangement SEI message could be used.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LSB part could be signaled as an auxiliary picture layer and MSB picture could be the base picture.</a:t>
            </a:r>
          </a:p>
          <a:p>
            <a:endParaRPr lang="tr-TR" b="1" dirty="0" smtClean="0"/>
          </a:p>
          <a:p>
            <a:r>
              <a:rPr lang="tr-TR" b="1" dirty="0" smtClean="0"/>
              <a:t>Conclusion: </a:t>
            </a:r>
            <a:r>
              <a:rPr lang="tr-TR" dirty="0" smtClean="0"/>
              <a:t>16-bit lossless coding is seen as an important area (e.g. Coding of medical content).</a:t>
            </a:r>
          </a:p>
          <a:p>
            <a:endParaRPr lang="tr-TR" dirty="0" smtClean="0"/>
          </a:p>
          <a:p>
            <a:r>
              <a:rPr lang="tr-TR" dirty="0" smtClean="0"/>
              <a:t>Benefits of this proposal: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Improved coding efficiency for 16-bit lossless coding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Backwards compatibility to HEVC v1</a:t>
            </a:r>
          </a:p>
          <a:p>
            <a:pPr marL="969963" lvl="1" indent="-342900">
              <a:buFont typeface="Arial" panose="020B0604020202020204" pitchFamily="34" charset="0"/>
              <a:buChar char="•"/>
            </a:pPr>
            <a:r>
              <a:rPr lang="tr-TR" dirty="0" smtClean="0"/>
              <a:t>HEVC v1 decoders could be used for coding 16-bit content</a:t>
            </a:r>
          </a:p>
          <a:p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9265494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-Long-v1">
  <a:themeElements>
    <a:clrScheme name="Nokia-1">
      <a:dk1>
        <a:srgbClr val="124191"/>
      </a:dk1>
      <a:lt1>
        <a:srgbClr val="FFFFFF"/>
      </a:lt1>
      <a:dk2>
        <a:srgbClr val="646464"/>
      </a:dk2>
      <a:lt2>
        <a:srgbClr val="FFFFFF"/>
      </a:lt2>
      <a:accent1>
        <a:srgbClr val="2187B0"/>
      </a:accent1>
      <a:accent2>
        <a:srgbClr val="1F843E"/>
      </a:accent2>
      <a:accent3>
        <a:srgbClr val="E32C18"/>
      </a:accent3>
      <a:accent4>
        <a:srgbClr val="F39000"/>
      </a:accent4>
      <a:accent5>
        <a:srgbClr val="4D2383"/>
      </a:accent5>
      <a:accent6>
        <a:srgbClr val="196FB0"/>
      </a:accent6>
      <a:hlink>
        <a:srgbClr val="279FCE"/>
      </a:hlink>
      <a:folHlink>
        <a:srgbClr val="B592E1"/>
      </a:folHlink>
    </a:clrScheme>
    <a:fontScheme name="Nokia Pure font">
      <a:majorFont>
        <a:latin typeface="Nokia Pure Text"/>
        <a:ea typeface=""/>
        <a:cs typeface=""/>
      </a:majorFont>
      <a:minorFont>
        <a:latin typeface="Nokia Pure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Nokia-Long-v1</Template>
  <TotalTime>134</TotalTime>
  <Words>451</Words>
  <Application>Microsoft Office PowerPoint</Application>
  <PresentationFormat>On-screen Show (4:3)</PresentationFormat>
  <Paragraphs>219</Paragraphs>
  <Slides>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Nokia-Long-v1</vt:lpstr>
      <vt:lpstr>On 16-bit coding</vt:lpstr>
      <vt:lpstr>Overview</vt:lpstr>
      <vt:lpstr>Results</vt:lpstr>
      <vt:lpstr>Update</vt:lpstr>
      <vt:lpstr>Results</vt:lpstr>
      <vt:lpstr>Conclusions</vt:lpstr>
    </vt:vector>
  </TitlesOfParts>
  <Company>NOKIA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16-bit coding</dc:title>
  <dc:creator>Kemal Ugur</dc:creator>
  <cp:lastModifiedBy>Kemal Ugur</cp:lastModifiedBy>
  <cp:revision>2</cp:revision>
  <dcterms:created xsi:type="dcterms:W3CDTF">2014-01-11T17:38:16Z</dcterms:created>
  <dcterms:modified xsi:type="dcterms:W3CDTF">2014-01-11T22:38:05Z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4c77e5a2-749d-47f9-9bbd-dc46bb971337</vt:lpwstr>
  </property>
  <property fmtid="{D5CDD505-2E9C-101B-9397-08002B2CF9AE}" pid="3" name="NokiaConfidentiality">
    <vt:lpwstr>Public</vt:lpwstr>
  </property>
</Properties>
</file>