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031" r:id="rId1"/>
  </p:sldMasterIdLst>
  <p:notesMasterIdLst>
    <p:notesMasterId r:id="rId18"/>
  </p:notesMasterIdLst>
  <p:handoutMasterIdLst>
    <p:handoutMasterId r:id="rId19"/>
  </p:handoutMasterIdLst>
  <p:sldIdLst>
    <p:sldId id="315" r:id="rId2"/>
    <p:sldId id="321" r:id="rId3"/>
    <p:sldId id="322" r:id="rId4"/>
    <p:sldId id="323" r:id="rId5"/>
    <p:sldId id="325" r:id="rId6"/>
    <p:sldId id="324" r:id="rId7"/>
    <p:sldId id="326" r:id="rId8"/>
    <p:sldId id="327" r:id="rId9"/>
    <p:sldId id="328" r:id="rId10"/>
    <p:sldId id="329" r:id="rId11"/>
    <p:sldId id="330" r:id="rId12"/>
    <p:sldId id="331" r:id="rId13"/>
    <p:sldId id="333" r:id="rId14"/>
    <p:sldId id="332" r:id="rId15"/>
    <p:sldId id="334" r:id="rId16"/>
    <p:sldId id="320" r:id="rId17"/>
  </p:sldIdLst>
  <p:sldSz cx="9144000" cy="6858000" type="screen4x3"/>
  <p:notesSz cx="6805613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EB9"/>
    <a:srgbClr val="66CCFF"/>
    <a:srgbClr val="FF9999"/>
    <a:srgbClr val="F3F3FB"/>
    <a:srgbClr val="E7F4F5"/>
    <a:srgbClr val="C9E7E9"/>
    <a:srgbClr val="FFDD71"/>
    <a:srgbClr val="FFE5E5"/>
    <a:srgbClr val="FFB9B9"/>
    <a:srgbClr val="DEF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07" autoAdjust="0"/>
    <p:restoredTop sz="96574" autoAdjust="0"/>
  </p:normalViewPr>
  <p:slideViewPr>
    <p:cSldViewPr>
      <p:cViewPr varScale="1">
        <p:scale>
          <a:sx n="130" d="100"/>
          <a:sy n="130" d="100"/>
        </p:scale>
        <p:origin x="-498" y="-84"/>
      </p:cViewPr>
      <p:guideLst>
        <p:guide orient="horz" pos="232"/>
        <p:guide orient="horz" pos="4046"/>
        <p:guide orient="horz" pos="2159"/>
        <p:guide orient="horz" pos="119"/>
        <p:guide pos="274"/>
        <p:guide pos="2879"/>
        <p:guide pos="5621"/>
        <p:guide pos="366"/>
        <p:guide pos="4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0CA118E9-B086-42CD-921F-F42FE8E0173F}" type="datetime1">
              <a:rPr lang="ja-JP" altLang="en-US"/>
              <a:pPr>
                <a:defRPr/>
              </a:pPr>
              <a:t>2013/10/21</a:t>
            </a:fld>
            <a:endParaRPr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B55CAF1-C374-45EC-AA18-A0CBCF202F93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538148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57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660235A-EEE4-4233-821A-3370407A8DE7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93394982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227EB4-4E75-4FB9-9FF8-43F5EE0AD496}" type="slidenum">
              <a:rPr lang="en-US" altLang="ja-JP" smtClean="0">
                <a:ea typeface="ＭＳ Ｐゴシック" pitchFamily="50" charset="-128"/>
              </a:rPr>
              <a:pPr/>
              <a:t>1</a:t>
            </a:fld>
            <a:endParaRPr lang="en-US" altLang="ja-JP" dirty="0" smtClean="0">
              <a:ea typeface="ＭＳ Ｐゴシック" pitchFamily="50" charset="-128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ja-JP" altLang="en-US" dirty="0" smtClean="0">
              <a:ea typeface="ＭＳ Ｐ明朝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 noChangeArrowheads="1"/>
          </p:cNvSpPr>
          <p:nvPr>
            <p:ph type="ctrTitle"/>
          </p:nvPr>
        </p:nvSpPr>
        <p:spPr>
          <a:xfrm>
            <a:off x="720000" y="2340000"/>
            <a:ext cx="7704000" cy="502629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200" baseline="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720000" y="3059999"/>
            <a:ext cx="7704000" cy="43200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>
              <a:buFontTx/>
              <a:buNone/>
              <a:defRPr sz="200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サブタイトルの書式</a:t>
            </a:r>
            <a:r>
              <a:rPr lang="ja-JP" altLang="en-US" dirty="0" smtClean="0"/>
              <a:t>設定</a:t>
            </a:r>
            <a:endParaRPr lang="en-US" altLang="ja-JP" dirty="0" smtClean="0"/>
          </a:p>
        </p:txBody>
      </p:sp>
      <p:sp>
        <p:nvSpPr>
          <p:cNvPr id="8" name="テキスト プレースホルダ 9"/>
          <p:cNvSpPr>
            <a:spLocks noGrp="1"/>
          </p:cNvSpPr>
          <p:nvPr>
            <p:ph type="body" sz="quarter" idx="10"/>
          </p:nvPr>
        </p:nvSpPr>
        <p:spPr>
          <a:xfrm>
            <a:off x="720000" y="4320000"/>
            <a:ext cx="7704000" cy="432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spcAft>
                <a:spcPts val="0"/>
              </a:spcAft>
              <a:buFontTx/>
              <a:buNone/>
              <a:defRPr sz="1400">
                <a:solidFill>
                  <a:srgbClr val="FFFFFF"/>
                </a:solidFill>
                <a:latin typeface="+mn-lt"/>
                <a:ea typeface="HGPｺﾞｼｯｸE" pitchFamily="50" charset="-128"/>
              </a:defRPr>
            </a:lvl1pPr>
            <a:lvl2pPr algn="ctr">
              <a:spcAft>
                <a:spcPts val="0"/>
              </a:spcAft>
              <a:buFontTx/>
              <a:buNone/>
              <a:defRPr sz="12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ja-JP" altLang="en-US" dirty="0" smtClean="0"/>
              <a:t>マスタ 部署名の書式設定</a:t>
            </a:r>
          </a:p>
        </p:txBody>
      </p:sp>
      <p:sp>
        <p:nvSpPr>
          <p:cNvPr id="9" name="テキスト プレースホルダ 11"/>
          <p:cNvSpPr>
            <a:spLocks noGrp="1"/>
          </p:cNvSpPr>
          <p:nvPr>
            <p:ph type="body" sz="quarter" idx="11"/>
          </p:nvPr>
        </p:nvSpPr>
        <p:spPr>
          <a:xfrm>
            <a:off x="720000" y="6048000"/>
            <a:ext cx="7704000" cy="360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buFontTx/>
              <a:buNone/>
              <a:defRPr sz="1000" baseline="0">
                <a:solidFill>
                  <a:srgbClr val="FFFFFF"/>
                </a:solidFill>
                <a:latin typeface="+mn-lt"/>
                <a:ea typeface="メイリオ"/>
                <a:cs typeface="メイリオ"/>
              </a:defRPr>
            </a:lvl1pPr>
          </a:lstStyle>
          <a:p>
            <a:pPr lvl="0"/>
            <a:r>
              <a:rPr lang="ja-JP" altLang="en-US" dirty="0" smtClean="0"/>
              <a:t>マスタ ライツ表記の書式設定</a:t>
            </a:r>
          </a:p>
        </p:txBody>
      </p:sp>
      <p:pic>
        <p:nvPicPr>
          <p:cNvPr id="12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000" y="358775"/>
            <a:ext cx="127000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0" y="0"/>
            <a:ext cx="9142413" cy="642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1" name="Rectangle 13"/>
          <p:cNvSpPr>
            <a:spLocks noChangeArrowheads="1"/>
          </p:cNvSpPr>
          <p:nvPr userDrawn="1"/>
        </p:nvSpPr>
        <p:spPr bwMode="auto">
          <a:xfrm>
            <a:off x="0" y="6426198"/>
            <a:ext cx="9140313" cy="432000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="1" baseline="0">
                <a:solidFill>
                  <a:srgbClr val="003366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 hasCustomPrompt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24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20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2pPr>
            <a:lvl3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800" baseline="0">
                <a:latin typeface="+mn-lt"/>
                <a:cs typeface="Arial" pitchFamily="34" charset="0"/>
              </a:defRPr>
            </a:lvl3pPr>
            <a:lvl4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600" baseline="0"/>
            </a:lvl4pPr>
            <a:lvl5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400" baseline="0"/>
            </a:lvl5pPr>
            <a:lvl6pPr>
              <a:lnSpc>
                <a:spcPct val="100000"/>
              </a:lnSpc>
              <a:spcAft>
                <a:spcPts val="600"/>
              </a:spcAft>
              <a:defRPr sz="1400" baseline="0"/>
            </a:lvl6pPr>
            <a:lvl7pPr>
              <a:lnSpc>
                <a:spcPct val="100000"/>
              </a:lnSpc>
              <a:spcAft>
                <a:spcPts val="600"/>
              </a:spcAft>
              <a:defRPr sz="1050" baseline="0"/>
            </a:lvl7pPr>
            <a:lvl8pPr>
              <a:lnSpc>
                <a:spcPct val="100000"/>
              </a:lnSpc>
              <a:spcAft>
                <a:spcPts val="600"/>
              </a:spcAft>
              <a:defRPr sz="900"/>
            </a:lvl8pPr>
            <a:lvl9pPr>
              <a:lnSpc>
                <a:spcPct val="100000"/>
              </a:lnSpc>
              <a:spcAft>
                <a:spcPts val="600"/>
              </a:spcAft>
              <a:defRPr sz="900" baseline="0"/>
            </a:lvl9pPr>
          </a:lstStyle>
          <a:p>
            <a:pPr lvl="0"/>
            <a:r>
              <a:rPr lang="en-GB" altLang="ja-JP" dirty="0" smtClean="0"/>
              <a:t>24pnt level</a:t>
            </a:r>
            <a:endParaRPr lang="ja-JP" altLang="en-US" dirty="0" smtClean="0"/>
          </a:p>
          <a:p>
            <a:pPr lvl="1"/>
            <a:r>
              <a:rPr lang="en-GB" altLang="ja-JP" dirty="0" smtClean="0"/>
              <a:t>20pnt level</a:t>
            </a:r>
          </a:p>
          <a:p>
            <a:pPr lvl="2"/>
            <a:r>
              <a:rPr lang="en-GB" altLang="ja-JP" dirty="0" smtClean="0"/>
              <a:t>18pnt level</a:t>
            </a:r>
          </a:p>
          <a:p>
            <a:pPr lvl="3"/>
            <a:r>
              <a:rPr lang="en-GB" altLang="ja-JP" dirty="0" smtClean="0"/>
              <a:t>16pnt level</a:t>
            </a:r>
          </a:p>
          <a:p>
            <a:pPr lvl="4"/>
            <a:r>
              <a:rPr lang="en-GB" altLang="ja-JP" dirty="0" smtClean="0"/>
              <a:t>14pnt level</a:t>
            </a:r>
          </a:p>
          <a:p>
            <a:pPr lvl="5"/>
            <a:r>
              <a:rPr lang="en-GB" altLang="ja-JP" sz="1200" dirty="0" smtClean="0"/>
              <a:t>12pnt level</a:t>
            </a:r>
          </a:p>
          <a:p>
            <a:pPr lvl="6"/>
            <a:r>
              <a:rPr lang="en-GB" altLang="ja-JP" sz="1000" dirty="0" smtClean="0"/>
              <a:t>10pnt level</a:t>
            </a:r>
          </a:p>
          <a:p>
            <a:pPr lvl="7"/>
            <a:r>
              <a:rPr lang="en-GB" altLang="ja-JP" sz="800" dirty="0" smtClean="0"/>
              <a:t>8pnt level</a:t>
            </a:r>
          </a:p>
          <a:p>
            <a:pPr lvl="8"/>
            <a:r>
              <a:rPr lang="en-GB" altLang="ja-JP" sz="600" dirty="0" smtClean="0"/>
              <a:t>6 </a:t>
            </a:r>
            <a:r>
              <a:rPr lang="en-GB" altLang="ja-JP" sz="600" dirty="0" err="1" smtClean="0"/>
              <a:t>pnt</a:t>
            </a:r>
            <a:r>
              <a:rPr lang="en-GB" altLang="ja-JP" sz="600" dirty="0" smtClean="0"/>
              <a:t> level</a:t>
            </a:r>
            <a:endParaRPr lang="en-GB" altLang="ja-JP" sz="800" dirty="0" smtClean="0"/>
          </a:p>
          <a:p>
            <a:pPr lvl="8"/>
            <a:endParaRPr lang="en-GB" altLang="ja-JP" dirty="0" smtClean="0"/>
          </a:p>
          <a:p>
            <a:pPr lvl="8"/>
            <a:endParaRPr lang="ja-JP" altLang="en-US" dirty="0" smtClean="0"/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 smtClean="0"/>
              <a:t>JCTVC-O0066</a:t>
            </a:r>
            <a:endParaRPr lang="en-US" altLang="ja-JP" dirty="0"/>
          </a:p>
        </p:txBody>
      </p:sp>
      <p:sp>
        <p:nvSpPr>
          <p:cNvPr id="16" name="Rectangle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行書体" pitchFamily="66" charset="-128"/>
                <a:cs typeface="Arial" pitchFamily="34" charset="0"/>
              </a:defRPr>
            </a:lvl1pPr>
          </a:lstStyle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2013/10/21</a:t>
            </a:fld>
            <a:endParaRPr lang="en-US" altLang="ja-JP" dirty="0"/>
          </a:p>
        </p:txBody>
      </p:sp>
      <p:sp>
        <p:nvSpPr>
          <p:cNvPr id="17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26" name="直線コネクタ 25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2_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aseline="0">
                <a:solidFill>
                  <a:srgbClr val="FFFFFF"/>
                </a:solidFill>
                <a:latin typeface="+mj-lt"/>
                <a:ea typeface="+mj-ea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6" name="コンテンツ プレースホルダ 2"/>
          <p:cNvSpPr>
            <a:spLocks noGrp="1"/>
          </p:cNvSpPr>
          <p:nvPr>
            <p:ph idx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2pPr>
            <a:lvl3pPr>
              <a:buFont typeface="Arial" pitchFamily="34" charset="0"/>
              <a:buChar char="•"/>
              <a:defRPr/>
            </a:lvl3pPr>
            <a:lvl4pPr>
              <a:buFont typeface="Arial" pitchFamily="34" charset="0"/>
              <a:buChar char="•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</p:txBody>
      </p:sp>
      <p:sp>
        <p:nvSpPr>
          <p:cNvPr id="16" name="Rectangle 13"/>
          <p:cNvSpPr>
            <a:spLocks noChangeArrowheads="1"/>
          </p:cNvSpPr>
          <p:nvPr userDrawn="1"/>
        </p:nvSpPr>
        <p:spPr bwMode="auto">
          <a:xfrm>
            <a:off x="0" y="6426199"/>
            <a:ext cx="9144000" cy="431801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10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 smtClean="0"/>
              <a:t>JCTVC-O0066</a:t>
            </a:r>
            <a:endParaRPr lang="en-US" altLang="ja-JP" dirty="0"/>
          </a:p>
        </p:txBody>
      </p:sp>
      <p:sp>
        <p:nvSpPr>
          <p:cNvPr id="11" name="Date Placeholder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創英角ｺﾞｼｯｸUB" pitchFamily="50" charset="-128"/>
                <a:cs typeface="Arial"/>
              </a:defRPr>
            </a:lvl1pPr>
          </a:lstStyle>
          <a:p>
            <a:pPr>
              <a:defRPr/>
            </a:pPr>
            <a:fld id="{FECD3C8C-7A17-4828-B6C3-C609AC02B6B8}" type="datetime1">
              <a:rPr lang="ja-JP" altLang="en-US" smtClean="0"/>
              <a:pPr>
                <a:defRPr/>
              </a:pPr>
              <a:t>2013/10/21</a:t>
            </a:fld>
            <a:endParaRPr lang="en-US" altLang="ja-JP" dirty="0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19" name="直線コネクタ 18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63" descr="english_naka_confidential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8963" y="6462713"/>
            <a:ext cx="935037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pic>
        <p:nvPicPr>
          <p:cNvPr id="5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0" name="図 9" descr="mblogo_w.pd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600000" y="3114000"/>
            <a:ext cx="1944000" cy="659449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 userDrawn="1"/>
        </p:nvSpPr>
        <p:spPr bwMode="white">
          <a:xfrm>
            <a:off x="359999" y="6011999"/>
            <a:ext cx="8424000" cy="68578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“SONY” or “</a:t>
            </a:r>
            <a:r>
              <a:rPr kumimoji="1" lang="en-US" altLang="ja-JP" sz="1000" b="0" i="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make.believe</a:t>
            </a:r>
            <a:r>
              <a:rPr kumimoji="1" lang="en-US" altLang="ja-JP" sz="10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” is a registered trademark and/or trademark of Sony Corporation.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Other company names and product names are the registered trademarks and/or trademarks of the respective companies.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14325" y="417513"/>
            <a:ext cx="8372475" cy="798512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581775" y="6542088"/>
            <a:ext cx="213360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3A7D8E13-587F-4043-AD86-D4716C173C01}" type="datetime1">
              <a:rPr lang="ja-JP" altLang="en-US" smtClean="0"/>
              <a:pPr>
                <a:defRPr/>
              </a:pPr>
              <a:t>2013/10/21</a:t>
            </a:fld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4325" y="6540500"/>
            <a:ext cx="62674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 altLang="ja-JP" dirty="0" smtClean="0"/>
              <a:t>JCTVC-O0066</a:t>
            </a:r>
            <a:endParaRPr lang="en-US" altLang="ja-JP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358188" y="6542088"/>
            <a:ext cx="6413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93FB7ED-E398-470A-A047-E362B4515958}" type="slidenum">
              <a:rPr lang="ja-JP" altLang="en-US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23" descr="GBM_top_4-3.jpg"/>
          <p:cNvPicPr>
            <a:picLocks noChangeAspect="1"/>
          </p:cNvPicPr>
          <p:nvPr userDrawn="1"/>
        </p:nvPicPr>
        <p:blipFill>
          <a:blip r:embed="rId9" cstate="print">
            <a:lum/>
          </a:blip>
          <a:srcRect r="287" b="377"/>
          <a:stretch>
            <a:fillRect/>
          </a:stretch>
        </p:blipFill>
        <p:spPr bwMode="auto">
          <a:xfrm>
            <a:off x="-6350" y="0"/>
            <a:ext cx="9153525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35" r:id="rId6"/>
    <p:sldLayoutId id="2147484055" r:id="rId7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+mj-lt"/>
          <a:ea typeface="+mj-ea"/>
          <a:cs typeface="HGP創英角ｺﾞｼｯｸUB" pitchFamily="5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8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9"/>
          <p:cNvSpPr>
            <a:spLocks noGrp="1"/>
          </p:cNvSpPr>
          <p:nvPr>
            <p:ph type="ctrTitle"/>
          </p:nvPr>
        </p:nvSpPr>
        <p:spPr>
          <a:xfrm>
            <a:off x="720000" y="1427018"/>
            <a:ext cx="7963142" cy="1415612"/>
          </a:xfrm>
        </p:spPr>
        <p:txBody>
          <a:bodyPr/>
          <a:lstStyle/>
          <a:p>
            <a:pPr marL="1258888" indent="-1258888"/>
            <a:r>
              <a:rPr lang="en-CA" sz="2800" b="1" dirty="0" smtClean="0"/>
              <a:t>AHG5: Unifying DPCM</a:t>
            </a:r>
            <a:endParaRPr lang="ja-JP" altLang="en-US" sz="2400" dirty="0"/>
          </a:p>
        </p:txBody>
      </p:sp>
      <p:sp>
        <p:nvSpPr>
          <p:cNvPr id="6" name="サブタイトル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/>
              <a:t>JCTVC-O0066</a:t>
            </a:r>
            <a:endParaRPr kumimoji="1" lang="ja-JP" altLang="en-US" dirty="0"/>
          </a:p>
        </p:txBody>
      </p:sp>
      <p:sp>
        <p:nvSpPr>
          <p:cNvPr id="12" name="テキスト プレースホルダ 11"/>
          <p:cNvSpPr>
            <a:spLocks noGrp="1"/>
          </p:cNvSpPr>
          <p:nvPr>
            <p:ph type="body" sz="quarter" idx="10"/>
          </p:nvPr>
        </p:nvSpPr>
        <p:spPr>
          <a:xfrm>
            <a:off x="720000" y="4319999"/>
            <a:ext cx="7704000" cy="966375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en-US" altLang="ja-JP" dirty="0" smtClean="0">
                <a:latin typeface="Arial" charset="0"/>
              </a:rPr>
              <a:t>Broadcast &amp; Professional Research Labs</a:t>
            </a:r>
          </a:p>
          <a:p>
            <a:pPr>
              <a:spcAft>
                <a:spcPct val="0"/>
              </a:spcAft>
            </a:pPr>
            <a:r>
              <a:rPr lang="en-US" altLang="ja-JP" dirty="0" smtClean="0">
                <a:latin typeface="Arial" charset="0"/>
              </a:rPr>
              <a:t>Sony Europe Ltd.</a:t>
            </a:r>
          </a:p>
          <a:p>
            <a:pPr>
              <a:spcAft>
                <a:spcPct val="0"/>
              </a:spcAft>
            </a:pPr>
            <a:r>
              <a:rPr lang="en-US" altLang="ja-JP" dirty="0" smtClean="0">
                <a:latin typeface="Arial" charset="0"/>
              </a:rPr>
              <a:t>Karl Sharman</a:t>
            </a:r>
          </a:p>
        </p:txBody>
      </p:sp>
      <p:sp>
        <p:nvSpPr>
          <p:cNvPr id="13" name="テキスト プレースホルダ 1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ja-JP" dirty="0" smtClean="0">
                <a:latin typeface="Arial" charset="0"/>
              </a:rPr>
              <a:t>Sony Corp.</a:t>
            </a:r>
          </a:p>
        </p:txBody>
      </p:sp>
    </p:spTree>
    <p:extLst>
      <p:ext uri="{BB962C8B-B14F-4D97-AF65-F5344CB8AC3E}">
        <p14:creationId xmlns:p14="http://schemas.microsoft.com/office/powerpoint/2010/main" val="659925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740416" cy="720725"/>
          </a:xfrm>
        </p:spPr>
        <p:txBody>
          <a:bodyPr/>
          <a:lstStyle/>
          <a:p>
            <a:r>
              <a:rPr lang="en-GB" dirty="0" smtClean="0"/>
              <a:t>Proposed System #1: Unified RDPCM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1800" dirty="0" smtClean="0"/>
          </a:p>
          <a:p>
            <a:endParaRPr lang="en-GB" sz="1800" dirty="0"/>
          </a:p>
          <a:p>
            <a:endParaRPr lang="en-GB" sz="1800" dirty="0" smtClean="0"/>
          </a:p>
          <a:p>
            <a:endParaRPr lang="en-GB" sz="1800" dirty="0"/>
          </a:p>
          <a:p>
            <a:endParaRPr lang="en-GB" sz="1800" dirty="0" smtClean="0"/>
          </a:p>
          <a:p>
            <a:endParaRPr lang="en-GB" sz="1800" dirty="0"/>
          </a:p>
          <a:p>
            <a:endParaRPr lang="en-GB" sz="1800" dirty="0" smtClean="0"/>
          </a:p>
          <a:p>
            <a:endParaRPr lang="en-GB" sz="1800" dirty="0"/>
          </a:p>
          <a:p>
            <a:endParaRPr lang="en-GB" sz="1800" dirty="0" smtClean="0"/>
          </a:p>
          <a:p>
            <a:endParaRPr lang="en-GB" sz="1800" dirty="0"/>
          </a:p>
          <a:p>
            <a:endParaRPr lang="en-GB" sz="1800" dirty="0" smtClean="0"/>
          </a:p>
          <a:p>
            <a:r>
              <a:rPr lang="en-GB" sz="1800" dirty="0" smtClean="0"/>
              <a:t>Intra behaves as in RExt4, except:</a:t>
            </a:r>
          </a:p>
          <a:p>
            <a:pPr lvl="1"/>
            <a:r>
              <a:rPr lang="en-GB" sz="1400" dirty="0"/>
              <a:t>C</a:t>
            </a:r>
            <a:r>
              <a:rPr lang="en-GB" sz="1400" dirty="0" smtClean="0"/>
              <a:t>lipping is added in IRDPCM.</a:t>
            </a:r>
          </a:p>
          <a:p>
            <a:pPr lvl="1"/>
            <a:r>
              <a:rPr lang="en-GB" sz="1400" dirty="0"/>
              <a:t>R</a:t>
            </a:r>
            <a:r>
              <a:rPr lang="en-GB" sz="1400" dirty="0" smtClean="0"/>
              <a:t>otation can be applied to all TU sizes, and is always applied when DPCM is used.</a:t>
            </a:r>
          </a:p>
          <a:p>
            <a:pPr lvl="1"/>
            <a:endParaRPr lang="en-GB" sz="1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JCTVC-O0066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2013/10/21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10</a:t>
            </a:fld>
            <a:endParaRPr lang="en-US" altLang="ja-JP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000" y="1988840"/>
            <a:ext cx="7736400" cy="2576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717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Proposed System #2: CDPCM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1800" dirty="0"/>
          </a:p>
          <a:p>
            <a:endParaRPr lang="en-GB" sz="1800" dirty="0"/>
          </a:p>
          <a:p>
            <a:endParaRPr lang="en-GB" sz="1800" dirty="0"/>
          </a:p>
          <a:p>
            <a:endParaRPr lang="en-GB" sz="1800" dirty="0"/>
          </a:p>
          <a:p>
            <a:endParaRPr lang="en-GB" sz="1800" dirty="0"/>
          </a:p>
          <a:p>
            <a:endParaRPr lang="en-GB" sz="1800" dirty="0"/>
          </a:p>
          <a:p>
            <a:endParaRPr lang="en-GB" sz="1800" dirty="0"/>
          </a:p>
          <a:p>
            <a:endParaRPr lang="en-GB" sz="1800" dirty="0"/>
          </a:p>
          <a:p>
            <a:endParaRPr lang="en-GB" sz="1800" dirty="0"/>
          </a:p>
          <a:p>
            <a:pPr marL="0" indent="0">
              <a:buNone/>
            </a:pPr>
            <a:endParaRPr lang="en-GB" sz="1800" dirty="0"/>
          </a:p>
          <a:p>
            <a:r>
              <a:rPr lang="en-GB" sz="1800" dirty="0" smtClean="0"/>
              <a:t>Inter </a:t>
            </a:r>
            <a:r>
              <a:rPr lang="en-GB" sz="1800" dirty="0"/>
              <a:t>behaves as in RExt4, except:</a:t>
            </a:r>
          </a:p>
          <a:p>
            <a:pPr lvl="1"/>
            <a:r>
              <a:rPr lang="en-GB" sz="1400" dirty="0"/>
              <a:t>C</a:t>
            </a:r>
            <a:r>
              <a:rPr lang="en-GB" sz="1400" dirty="0" smtClean="0"/>
              <a:t>lipping is added in ICDPCM</a:t>
            </a:r>
            <a:r>
              <a:rPr lang="en-GB" sz="1400" dirty="0"/>
              <a:t>.</a:t>
            </a:r>
          </a:p>
          <a:p>
            <a:pPr lvl="1"/>
            <a:r>
              <a:rPr lang="en-GB" sz="1400" dirty="0" smtClean="0"/>
              <a:t>Rotation is applied before ICDPCM, to </a:t>
            </a:r>
            <a:r>
              <a:rPr lang="en-GB" sz="1400" dirty="0"/>
              <a:t>all </a:t>
            </a:r>
            <a:r>
              <a:rPr lang="en-GB" sz="1400" dirty="0" smtClean="0"/>
              <a:t>TU sizes, and is </a:t>
            </a:r>
            <a:r>
              <a:rPr lang="en-GB" sz="1400" dirty="0"/>
              <a:t>always applied when DPCM is </a:t>
            </a:r>
            <a:r>
              <a:rPr lang="en-GB" sz="1400" dirty="0" smtClean="0"/>
              <a:t>used.</a:t>
            </a:r>
          </a:p>
          <a:p>
            <a:pPr lvl="1"/>
            <a:r>
              <a:rPr lang="en-GB" sz="1400" dirty="0" smtClean="0"/>
              <a:t>Scan order in entropy coding is governed by inter DPCM mode.</a:t>
            </a:r>
            <a:endParaRPr lang="en-GB" sz="1400" dirty="0"/>
          </a:p>
          <a:p>
            <a:pPr lvl="1"/>
            <a:endParaRPr lang="en-GB" sz="1400" dirty="0"/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JCTVC-O0066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2013/10/21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11</a:t>
            </a:fld>
            <a:endParaRPr lang="en-US" altLang="ja-JP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000" y="1988840"/>
            <a:ext cx="7736400" cy="2576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6236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Results – AHG8 </a:t>
            </a:r>
            <a:r>
              <a:rPr lang="en-GB" dirty="0" err="1"/>
              <a:t>L</a:t>
            </a:r>
            <a:r>
              <a:rPr lang="en-GB" dirty="0" err="1" smtClean="0"/>
              <a:t>ossy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2000" dirty="0" smtClean="0"/>
          </a:p>
          <a:p>
            <a:r>
              <a:rPr lang="en-GB" sz="2000" dirty="0" smtClean="0"/>
              <a:t>RDPCM</a:t>
            </a:r>
          </a:p>
          <a:p>
            <a:pPr lvl="1"/>
            <a:endParaRPr lang="en-GB" sz="1600" dirty="0" smtClean="0"/>
          </a:p>
          <a:p>
            <a:pPr lvl="1"/>
            <a:endParaRPr lang="en-GB" sz="1600" dirty="0"/>
          </a:p>
          <a:p>
            <a:pPr lvl="1"/>
            <a:endParaRPr lang="en-GB" sz="1800" dirty="0" smtClean="0"/>
          </a:p>
          <a:p>
            <a:pPr lvl="1"/>
            <a:endParaRPr lang="en-GB" sz="1800" dirty="0"/>
          </a:p>
          <a:p>
            <a:pPr lvl="1"/>
            <a:endParaRPr lang="en-GB" sz="1800" dirty="0" smtClean="0"/>
          </a:p>
          <a:p>
            <a:r>
              <a:rPr lang="en-GB" sz="2000" dirty="0" smtClean="0"/>
              <a:t>CDPCM</a:t>
            </a:r>
          </a:p>
          <a:p>
            <a:endParaRPr lang="en-GB" sz="2000" dirty="0"/>
          </a:p>
          <a:p>
            <a:endParaRPr lang="en-GB" sz="2000" dirty="0" smtClean="0"/>
          </a:p>
          <a:p>
            <a:endParaRPr lang="en-GB" sz="2000" dirty="0"/>
          </a:p>
          <a:p>
            <a:endParaRPr lang="en-GB" sz="2000" dirty="0" smtClean="0"/>
          </a:p>
          <a:p>
            <a:r>
              <a:rPr lang="en-GB" sz="2000" dirty="0" smtClean="0"/>
              <a:t>In both cases, RDOQ is now used for DPCM TUs.</a:t>
            </a:r>
            <a:endParaRPr lang="en-GB" sz="2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JCTVC-O0066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2013/10/21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12</a:t>
            </a:fld>
            <a:endParaRPr lang="en-US" altLang="ja-JP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0497" y="3789040"/>
            <a:ext cx="5957887" cy="168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0497" y="1802383"/>
            <a:ext cx="5957887" cy="169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4722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Results – AHG8 </a:t>
            </a:r>
            <a:r>
              <a:rPr lang="en-GB" dirty="0" err="1"/>
              <a:t>L</a:t>
            </a:r>
            <a:r>
              <a:rPr lang="en-GB" dirty="0" err="1" smtClean="0"/>
              <a:t>ossy</a:t>
            </a:r>
            <a:r>
              <a:rPr lang="en-GB" dirty="0"/>
              <a:t/>
            </a:r>
            <a:br>
              <a:rPr lang="en-GB" dirty="0"/>
            </a:br>
            <a:r>
              <a:rPr lang="en-GB" sz="2800" dirty="0" smtClean="0"/>
              <a:t>(without</a:t>
            </a:r>
            <a:r>
              <a:rPr lang="en-GB" sz="2800" dirty="0" smtClean="0"/>
              <a:t> </a:t>
            </a:r>
            <a:r>
              <a:rPr lang="en-GB" sz="2800" dirty="0"/>
              <a:t>i</a:t>
            </a:r>
            <a:r>
              <a:rPr lang="en-GB" sz="2800" dirty="0" smtClean="0"/>
              <a:t>nter </a:t>
            </a:r>
            <a:r>
              <a:rPr lang="en-GB" sz="2800" dirty="0"/>
              <a:t>s</a:t>
            </a:r>
            <a:r>
              <a:rPr lang="en-GB" sz="2800" dirty="0" smtClean="0"/>
              <a:t>can </a:t>
            </a:r>
            <a:r>
              <a:rPr lang="en-GB" sz="2800" dirty="0"/>
              <a:t>o</a:t>
            </a:r>
            <a:r>
              <a:rPr lang="en-GB" sz="2800" dirty="0" smtClean="0"/>
              <a:t>rder </a:t>
            </a:r>
            <a:r>
              <a:rPr lang="en-GB" sz="2800" dirty="0" smtClean="0"/>
              <a:t>m</a:t>
            </a:r>
            <a:r>
              <a:rPr lang="en-GB" sz="2800" dirty="0" smtClean="0"/>
              <a:t>odification)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2000" dirty="0" smtClean="0"/>
          </a:p>
          <a:p>
            <a:r>
              <a:rPr lang="en-GB" sz="2000" dirty="0" smtClean="0"/>
              <a:t>RDPCM</a:t>
            </a:r>
          </a:p>
          <a:p>
            <a:pPr lvl="1"/>
            <a:endParaRPr lang="en-GB" sz="1600" dirty="0"/>
          </a:p>
          <a:p>
            <a:pPr lvl="1"/>
            <a:endParaRPr lang="en-GB" sz="1600" dirty="0" smtClean="0"/>
          </a:p>
          <a:p>
            <a:pPr lvl="1"/>
            <a:endParaRPr lang="en-GB" sz="1800" dirty="0" smtClean="0"/>
          </a:p>
          <a:p>
            <a:pPr lvl="1"/>
            <a:endParaRPr lang="en-GB" sz="1800" dirty="0"/>
          </a:p>
          <a:p>
            <a:pPr lvl="1"/>
            <a:endParaRPr lang="en-GB" sz="1800" dirty="0" smtClean="0"/>
          </a:p>
          <a:p>
            <a:r>
              <a:rPr lang="en-GB" sz="2000" dirty="0" smtClean="0"/>
              <a:t>CDPCM</a:t>
            </a:r>
          </a:p>
          <a:p>
            <a:endParaRPr lang="en-GB" sz="2000" dirty="0"/>
          </a:p>
          <a:p>
            <a:endParaRPr lang="en-GB" sz="2000" dirty="0" smtClean="0"/>
          </a:p>
          <a:p>
            <a:endParaRPr lang="en-GB" sz="2000" dirty="0"/>
          </a:p>
          <a:p>
            <a:endParaRPr lang="en-GB" sz="2000" dirty="0" smtClean="0"/>
          </a:p>
          <a:p>
            <a:r>
              <a:rPr lang="en-GB" sz="2000" dirty="0" smtClean="0"/>
              <a:t>In both cases, RDOQ is now used for DPCM TUs.</a:t>
            </a:r>
            <a:endParaRPr lang="en-GB" sz="2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JCTVC-O0066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2013/10/21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13</a:t>
            </a:fld>
            <a:endParaRPr lang="en-US" altLang="ja-JP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0497" y="1802383"/>
            <a:ext cx="5957887" cy="169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0497" y="3789040"/>
            <a:ext cx="5957887" cy="169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374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Results – AHG8 Lossless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2000" dirty="0" smtClean="0"/>
          </a:p>
          <a:p>
            <a:r>
              <a:rPr lang="en-GB" sz="2000" dirty="0" smtClean="0"/>
              <a:t>RDPCM &amp; CDPCM (they are identical for lossless).</a:t>
            </a:r>
          </a:p>
          <a:p>
            <a:pPr lvl="1"/>
            <a:r>
              <a:rPr lang="en-GB" sz="1600" dirty="0" smtClean="0"/>
              <a:t>Results do not include the additional modification to always apply rotation where DPCM is used.</a:t>
            </a:r>
          </a:p>
          <a:p>
            <a:endParaRPr lang="en-GB" sz="2000" dirty="0"/>
          </a:p>
          <a:p>
            <a:pPr marL="0" indent="0">
              <a:buNone/>
            </a:pPr>
            <a:endParaRPr lang="en-GB" sz="2000" dirty="0"/>
          </a:p>
          <a:p>
            <a:endParaRPr lang="en-GB" sz="2000" dirty="0" smtClean="0"/>
          </a:p>
          <a:p>
            <a:endParaRPr lang="en-GB" sz="2000" dirty="0"/>
          </a:p>
          <a:p>
            <a:endParaRPr lang="en-GB" sz="2000" dirty="0" smtClean="0"/>
          </a:p>
          <a:p>
            <a:endParaRPr lang="en-GB" sz="2000" dirty="0"/>
          </a:p>
          <a:p>
            <a:pPr marL="0" indent="0">
              <a:buNone/>
            </a:pPr>
            <a:endParaRPr lang="en-GB" sz="2000" dirty="0" smtClean="0"/>
          </a:p>
          <a:p>
            <a:r>
              <a:rPr lang="en-GB" sz="2000" dirty="0" smtClean="0"/>
              <a:t>Without inter-scan order modification, the results are identical to anchor (nothing has changed apart from clipping, which does not affect these results).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JCTVC-O0066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2013/10/21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14</a:t>
            </a:fld>
            <a:endParaRPr lang="en-US" altLang="ja-JP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215" y="2564904"/>
            <a:ext cx="8496257" cy="2551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209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Conclusion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 smtClean="0"/>
              <a:t>The following changes are proposed:</a:t>
            </a:r>
          </a:p>
          <a:p>
            <a:pPr lvl="4"/>
            <a:endParaRPr lang="en-GB" sz="1200" dirty="0" smtClean="0"/>
          </a:p>
          <a:p>
            <a:pPr lvl="1"/>
            <a:r>
              <a:rPr lang="en-GB" sz="1800" dirty="0" smtClean="0"/>
              <a:t>Unification of inter and intra DPCM modes, preferring CDPCM because the feedback loop is shorter.</a:t>
            </a:r>
          </a:p>
          <a:p>
            <a:pPr lvl="4"/>
            <a:endParaRPr lang="en-GB" sz="1200" dirty="0" smtClean="0"/>
          </a:p>
          <a:p>
            <a:pPr lvl="1"/>
            <a:r>
              <a:rPr lang="en-GB" sz="1800" dirty="0" smtClean="0"/>
              <a:t>Addition of clipping to inverse DPCM.</a:t>
            </a:r>
          </a:p>
          <a:p>
            <a:pPr lvl="4"/>
            <a:endParaRPr lang="en-GB" sz="1200" dirty="0"/>
          </a:p>
          <a:p>
            <a:pPr lvl="1"/>
            <a:r>
              <a:rPr lang="en-GB" sz="1800" dirty="0" smtClean="0"/>
              <a:t>Addition of inter-scan orders controlled by inter DPCM direction to reduce decoder buffering.</a:t>
            </a:r>
          </a:p>
          <a:p>
            <a:pPr lvl="4"/>
            <a:endParaRPr lang="en-GB" sz="1200" dirty="0"/>
          </a:p>
          <a:p>
            <a:pPr lvl="1"/>
            <a:r>
              <a:rPr lang="en-GB" sz="1800" dirty="0" smtClean="0"/>
              <a:t>Rotation always applied prior to inverse-DPCM wherever DPCM is used, permitting RDOQ in encoder and reducing buffering in decoder.</a:t>
            </a:r>
          </a:p>
          <a:p>
            <a:pPr lvl="4"/>
            <a:endParaRPr lang="en-GB" sz="1200" dirty="0"/>
          </a:p>
          <a:p>
            <a:pPr lvl="1"/>
            <a:r>
              <a:rPr lang="en-GB" sz="1800" dirty="0" smtClean="0"/>
              <a:t>The software has been restructured to remove the previously-added two pairs of </a:t>
            </a:r>
            <a:r>
              <a:rPr lang="en-GB" sz="1800" dirty="0" err="1" smtClean="0"/>
              <a:t>quantisers</a:t>
            </a:r>
            <a:r>
              <a:rPr lang="en-GB" sz="1800" dirty="0" smtClean="0"/>
              <a:t> used by inter and intra </a:t>
            </a:r>
            <a:r>
              <a:rPr lang="en-GB" sz="1800" dirty="0" err="1" smtClean="0"/>
              <a:t>lossy</a:t>
            </a:r>
            <a:r>
              <a:rPr lang="en-GB" sz="1800" dirty="0" smtClean="0"/>
              <a:t> DPCM, using instead the standard </a:t>
            </a:r>
            <a:r>
              <a:rPr lang="en-GB" sz="1800" i="1" dirty="0" err="1" smtClean="0"/>
              <a:t>xQuant</a:t>
            </a:r>
            <a:r>
              <a:rPr lang="en-GB" sz="1800" dirty="0" smtClean="0"/>
              <a:t> and </a:t>
            </a:r>
            <a:r>
              <a:rPr lang="en-GB" sz="1800" i="1" dirty="0" err="1" smtClean="0"/>
              <a:t>xDeQuant</a:t>
            </a:r>
            <a:r>
              <a:rPr lang="en-GB" sz="1800" dirty="0" smtClean="0"/>
              <a:t> functions.</a:t>
            </a:r>
          </a:p>
          <a:p>
            <a:pPr lvl="1"/>
            <a:endParaRPr lang="en-GB" sz="18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JCTVC-O0066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2013/10/21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15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847510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6254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 smtClean="0"/>
              <a:t>In the Vienna meeting, the following was adopted:</a:t>
            </a:r>
          </a:p>
          <a:p>
            <a:pPr lvl="1"/>
            <a:r>
              <a:rPr lang="en-GB" sz="1800" dirty="0" smtClean="0"/>
              <a:t>Rotation/scan-reversal of transform-skipped (TS) TUs</a:t>
            </a:r>
          </a:p>
          <a:p>
            <a:pPr lvl="1"/>
            <a:r>
              <a:rPr lang="en-GB" sz="1800" dirty="0" smtClean="0"/>
              <a:t>DPCM of residuals (RDPCM) for </a:t>
            </a:r>
            <a:r>
              <a:rPr lang="en-GB" sz="1800" dirty="0" err="1" smtClean="0"/>
              <a:t>lossy</a:t>
            </a:r>
            <a:r>
              <a:rPr lang="en-GB" sz="1800" dirty="0" smtClean="0"/>
              <a:t> intra TUs</a:t>
            </a:r>
          </a:p>
          <a:p>
            <a:pPr lvl="1"/>
            <a:r>
              <a:rPr lang="en-GB" sz="1800" dirty="0" smtClean="0"/>
              <a:t>DPCM of coefficients (CDPCM) for </a:t>
            </a:r>
            <a:r>
              <a:rPr lang="en-GB" sz="1800" dirty="0" err="1" smtClean="0"/>
              <a:t>lossy</a:t>
            </a:r>
            <a:r>
              <a:rPr lang="en-GB" sz="1800" dirty="0" smtClean="0"/>
              <a:t> inter TUs</a:t>
            </a:r>
          </a:p>
          <a:p>
            <a:pPr lvl="1"/>
            <a:r>
              <a:rPr lang="en-GB" sz="1800" dirty="0" smtClean="0"/>
              <a:t>DPCM of residuals (RDPCM) for lossless inter TUs,</a:t>
            </a:r>
            <a:br>
              <a:rPr lang="en-GB" sz="1800" dirty="0" smtClean="0"/>
            </a:br>
            <a:r>
              <a:rPr lang="en-GB" sz="1800" dirty="0" smtClean="0"/>
              <a:t>noting that RDPCM for lossless intra TUs had been previously adopted (SAIP).</a:t>
            </a:r>
          </a:p>
          <a:p>
            <a:endParaRPr lang="en-GB" sz="2000" dirty="0"/>
          </a:p>
          <a:p>
            <a:r>
              <a:rPr lang="en-GB" sz="2000" dirty="0" smtClean="0"/>
              <a:t>This has led to the following flow of data through the system: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JCTVC-O0066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2013/10/21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50771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RExt4 System Flowchart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JCTVC-O0066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2013/10/21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000" y="1188000"/>
            <a:ext cx="7735718" cy="5040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2974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 smtClean="0"/>
              <a:t>DPCM process ordering is proposed to be updated.</a:t>
            </a:r>
          </a:p>
          <a:p>
            <a:endParaRPr lang="en-GB" sz="2000" dirty="0"/>
          </a:p>
          <a:p>
            <a:r>
              <a:rPr lang="en-GB" sz="2000" dirty="0" smtClean="0"/>
              <a:t>These changes take into account a number of aspects:</a:t>
            </a:r>
          </a:p>
          <a:p>
            <a:pPr lvl="1"/>
            <a:r>
              <a:rPr lang="en-GB" sz="1800" dirty="0" smtClean="0"/>
              <a:t>Unification of designs</a:t>
            </a:r>
          </a:p>
          <a:p>
            <a:pPr lvl="1"/>
            <a:r>
              <a:rPr lang="en-GB" sz="1800" dirty="0" smtClean="0"/>
              <a:t>RDOQ</a:t>
            </a:r>
          </a:p>
          <a:p>
            <a:pPr lvl="1"/>
            <a:r>
              <a:rPr lang="en-GB" sz="1800" dirty="0" smtClean="0"/>
              <a:t>Numerical limits</a:t>
            </a:r>
          </a:p>
          <a:p>
            <a:pPr lvl="1"/>
            <a:r>
              <a:rPr lang="en-GB" sz="1800" dirty="0" smtClean="0"/>
              <a:t>Parallelisation</a:t>
            </a:r>
          </a:p>
          <a:p>
            <a:pPr lvl="1"/>
            <a:r>
              <a:rPr lang="en-GB" sz="1800" dirty="0" smtClean="0"/>
              <a:t>Feedback path length</a:t>
            </a:r>
          </a:p>
          <a:p>
            <a:pPr lvl="1"/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JCTVC-O0066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2013/10/21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4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365156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Aspect 1: Unification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  <a:p>
            <a:r>
              <a:rPr lang="en-GB" sz="2000" dirty="0" smtClean="0"/>
              <a:t>Having the process ordering be different between intra and inter is not conducive to compact implementation.</a:t>
            </a:r>
          </a:p>
          <a:p>
            <a:endParaRPr lang="en-GB" sz="2000" dirty="0" smtClean="0"/>
          </a:p>
          <a:p>
            <a:pPr lvl="1"/>
            <a:r>
              <a:rPr lang="en-GB" dirty="0" smtClean="0"/>
              <a:t>Currently</a:t>
            </a:r>
          </a:p>
          <a:p>
            <a:pPr lvl="2"/>
            <a:r>
              <a:rPr lang="en-GB" dirty="0"/>
              <a:t>I</a:t>
            </a:r>
            <a:r>
              <a:rPr lang="en-GB" dirty="0" smtClean="0"/>
              <a:t>ntra is using RDPCM.</a:t>
            </a:r>
          </a:p>
          <a:p>
            <a:pPr lvl="2"/>
            <a:r>
              <a:rPr lang="en-GB" dirty="0" smtClean="0"/>
              <a:t>Inter &amp; intra-block-copy are using CDPCM.</a:t>
            </a:r>
          </a:p>
          <a:p>
            <a:pPr lvl="2"/>
            <a:r>
              <a:rPr lang="en-GB" dirty="0" smtClean="0"/>
              <a:t>Forward RDCPM is before any rotation is applied.</a:t>
            </a:r>
          </a:p>
          <a:p>
            <a:pPr lvl="2"/>
            <a:r>
              <a:rPr lang="en-GB" dirty="0" smtClean="0"/>
              <a:t>Forward CDPCM is after any rotation is applied.</a:t>
            </a: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JCTVC-O0066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2013/10/21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515862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Aspect 2: RDOQ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2" indent="-342900">
              <a:spcBef>
                <a:spcPts val="0"/>
              </a:spcBef>
            </a:pPr>
            <a:endParaRPr lang="en-GB" dirty="0" smtClean="0"/>
          </a:p>
          <a:p>
            <a:pPr marL="342900" lvl="2" indent="-342900">
              <a:spcBef>
                <a:spcPts val="0"/>
              </a:spcBef>
            </a:pPr>
            <a:r>
              <a:rPr lang="en-GB" dirty="0" smtClean="0"/>
              <a:t>If </a:t>
            </a:r>
            <a:r>
              <a:rPr lang="en-GB" dirty="0"/>
              <a:t>rotation occurs before DPCM, an encoder will struggle to apply any form of RDOQ: adjusting a value will require all previously encoded values to be adjusted.</a:t>
            </a:r>
          </a:p>
          <a:p>
            <a:pPr lvl="1"/>
            <a:endParaRPr lang="en-GB" sz="1400" dirty="0" smtClean="0"/>
          </a:p>
          <a:p>
            <a:r>
              <a:rPr lang="en-GB" sz="1800" dirty="0" smtClean="0"/>
              <a:t>If rotation occurs after DPCM, RDOQ can be applied more easily.</a:t>
            </a:r>
          </a:p>
          <a:p>
            <a:pPr lvl="1"/>
            <a:endParaRPr lang="en-GB" sz="1400" dirty="0" smtClean="0"/>
          </a:p>
          <a:p>
            <a:r>
              <a:rPr lang="en-GB" sz="1800" dirty="0" smtClean="0"/>
              <a:t>It would therefore be useful if rotation could be applied to any transform-skip TU, including those larger than 4x4.</a:t>
            </a:r>
          </a:p>
          <a:p>
            <a:endParaRPr lang="en-GB" sz="1800" dirty="0" smtClean="0"/>
          </a:p>
          <a:p>
            <a:endParaRPr lang="en-GB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JCTVC-O0066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2013/10/21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6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270175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Aspect 3: Numerical Limits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 smtClean="0"/>
              <a:t>The bit stream is constrained to contain encoded 16-bit signed values (for </a:t>
            </a:r>
            <a:r>
              <a:rPr lang="en-GB" sz="2000" dirty="0" err="1" smtClean="0"/>
              <a:t>extended_precision_flag</a:t>
            </a:r>
            <a:r>
              <a:rPr lang="en-GB" sz="2000" dirty="0" smtClean="0"/>
              <a:t>=0).</a:t>
            </a:r>
          </a:p>
          <a:p>
            <a:pPr lvl="1"/>
            <a:endParaRPr lang="en-GB" sz="1600" dirty="0" smtClean="0"/>
          </a:p>
          <a:p>
            <a:r>
              <a:rPr lang="en-GB" sz="2000" dirty="0" smtClean="0"/>
              <a:t>The inverse quantiser also clips the coefficients to the same range.</a:t>
            </a:r>
          </a:p>
          <a:p>
            <a:pPr lvl="1"/>
            <a:endParaRPr lang="en-GB" sz="1600" dirty="0" smtClean="0"/>
          </a:p>
          <a:p>
            <a:r>
              <a:rPr lang="en-GB" sz="2000" dirty="0" smtClean="0"/>
              <a:t>There is currently no further clipping on the non-transform paths until the recombination with the prediction.</a:t>
            </a:r>
          </a:p>
          <a:p>
            <a:pPr lvl="1"/>
            <a:r>
              <a:rPr lang="en-GB" sz="1800" dirty="0" smtClean="0"/>
              <a:t>Therefore, RDPCM will need to use accumulators that are 21-bit signed (since they will need to accumulate up to 32 16-bit values), although it only usefully needs </a:t>
            </a:r>
            <a:r>
              <a:rPr lang="en-GB" sz="1800" dirty="0"/>
              <a:t>(</a:t>
            </a:r>
            <a:r>
              <a:rPr lang="en-GB" sz="1800" i="1" dirty="0" err="1" smtClean="0"/>
              <a:t>bitDepth</a:t>
            </a:r>
            <a:r>
              <a:rPr lang="en-GB" sz="1800" i="1" dirty="0" smtClean="0"/>
              <a:t> </a:t>
            </a:r>
            <a:r>
              <a:rPr lang="en-GB" sz="1800" dirty="0" smtClean="0"/>
              <a:t>+ 1</a:t>
            </a:r>
            <a:r>
              <a:rPr lang="en-GB" sz="1800" dirty="0"/>
              <a:t>)</a:t>
            </a:r>
            <a:r>
              <a:rPr lang="en-GB" sz="1800" dirty="0" smtClean="0"/>
              <a:t> bits (signed).</a:t>
            </a:r>
          </a:p>
          <a:p>
            <a:pPr lvl="1"/>
            <a:r>
              <a:rPr lang="en-GB" sz="1800" dirty="0" smtClean="0"/>
              <a:t>CDPCM will also require 21-bit signed accumulators, although it only usefully needs 16 bits.</a:t>
            </a:r>
          </a:p>
          <a:p>
            <a:pPr lvl="1"/>
            <a:endParaRPr lang="en-GB" sz="1800" dirty="0"/>
          </a:p>
          <a:p>
            <a:r>
              <a:rPr lang="en-GB" sz="2200" dirty="0" smtClean="0"/>
              <a:t>A clipping stage in DPCM would therefore be useful to reduce accumulator sizes in the decoder.</a:t>
            </a:r>
          </a:p>
          <a:p>
            <a:pPr lvl="1"/>
            <a:endParaRPr lang="en-GB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JCTVC-O0066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2013/10/21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7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163267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Aspect 4: Parallelisation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 smtClean="0"/>
              <a:t>In SAIP, parallelisation in encoder and decoder was trivial.</a:t>
            </a:r>
          </a:p>
          <a:p>
            <a:pPr lvl="1"/>
            <a:r>
              <a:rPr lang="en-GB" sz="1800" dirty="0" smtClean="0"/>
              <a:t>However, because there was no rotation, inverse RDPCM could not occur until the top-left coefficient was decoded, and therefore a temporary buffer would be required.</a:t>
            </a:r>
          </a:p>
          <a:p>
            <a:endParaRPr lang="en-GB" sz="2000" dirty="0" smtClean="0"/>
          </a:p>
          <a:p>
            <a:r>
              <a:rPr lang="en-GB" sz="2000" dirty="0" smtClean="0"/>
              <a:t>If rotation could be applied, then no 2D temporary buffer would be required.</a:t>
            </a:r>
          </a:p>
          <a:p>
            <a:pPr lvl="1"/>
            <a:r>
              <a:rPr lang="en-GB" sz="1800" dirty="0" smtClean="0"/>
              <a:t>For Horizontal DPCM, intra uses a vertical scan order, and therefore only a 1D (32-element) array of accumulators would be required.</a:t>
            </a:r>
          </a:p>
          <a:p>
            <a:pPr lvl="2"/>
            <a:r>
              <a:rPr lang="en-GB" sz="1600" dirty="0" smtClean="0"/>
              <a:t>Similarly for Vertical DPCM.</a:t>
            </a:r>
          </a:p>
          <a:p>
            <a:pPr lvl="1"/>
            <a:endParaRPr lang="en-GB" sz="1800" dirty="0" smtClean="0"/>
          </a:p>
          <a:p>
            <a:pPr lvl="1"/>
            <a:r>
              <a:rPr lang="en-GB" sz="1800" dirty="0" smtClean="0"/>
              <a:t>For inter, the scan order is always diagonal.</a:t>
            </a:r>
          </a:p>
          <a:p>
            <a:pPr lvl="2"/>
            <a:r>
              <a:rPr lang="en-GB" sz="1600" dirty="0" smtClean="0"/>
              <a:t>It would be useful for DPCM decoding if the inter scan order was governed by the DPCM mode.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JCTVC-O0066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2013/10/21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8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734363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Aspect 5: Feedback Length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 smtClean="0"/>
              <a:t>The encoder requires a feedback path in order to apply DPCM when using </a:t>
            </a:r>
            <a:r>
              <a:rPr lang="en-GB" sz="2000" dirty="0" err="1" smtClean="0"/>
              <a:t>lossy</a:t>
            </a:r>
            <a:r>
              <a:rPr lang="en-GB" sz="2000" dirty="0" smtClean="0"/>
              <a:t> coding.</a:t>
            </a:r>
          </a:p>
          <a:p>
            <a:pPr lvl="1"/>
            <a:endParaRPr lang="en-GB" dirty="0" smtClean="0"/>
          </a:p>
          <a:p>
            <a:pPr lvl="1"/>
            <a:r>
              <a:rPr lang="en-GB" dirty="0" smtClean="0"/>
              <a:t>For RDPCM:</a:t>
            </a:r>
          </a:p>
          <a:p>
            <a:pPr lvl="2"/>
            <a:r>
              <a:rPr lang="en-GB" dirty="0" smtClean="0"/>
              <a:t>A sample must be </a:t>
            </a:r>
            <a:r>
              <a:rPr lang="en-GB" dirty="0" err="1" smtClean="0"/>
              <a:t>DPCM’d</a:t>
            </a:r>
            <a:r>
              <a:rPr lang="en-GB" dirty="0" smtClean="0"/>
              <a:t>, transformed, quantised, inverse-quantised, inverse-transformed and then inverse-</a:t>
            </a:r>
            <a:r>
              <a:rPr lang="en-GB" dirty="0" err="1" smtClean="0"/>
              <a:t>DPCM’d</a:t>
            </a:r>
            <a:r>
              <a:rPr lang="en-GB" dirty="0" smtClean="0"/>
              <a:t> before the next sample can be considered.</a:t>
            </a:r>
          </a:p>
          <a:p>
            <a:pPr lvl="1"/>
            <a:endParaRPr lang="en-GB" dirty="0" smtClean="0"/>
          </a:p>
          <a:p>
            <a:pPr lvl="1"/>
            <a:r>
              <a:rPr lang="en-GB" dirty="0" smtClean="0"/>
              <a:t>For CDPCM</a:t>
            </a:r>
          </a:p>
          <a:p>
            <a:pPr lvl="2"/>
            <a:r>
              <a:rPr lang="en-GB" dirty="0"/>
              <a:t>A </a:t>
            </a:r>
            <a:r>
              <a:rPr lang="en-GB" dirty="0" smtClean="0"/>
              <a:t>coefficient must </a:t>
            </a:r>
            <a:r>
              <a:rPr lang="en-GB" dirty="0"/>
              <a:t>be </a:t>
            </a:r>
            <a:r>
              <a:rPr lang="en-GB" dirty="0" err="1" smtClean="0"/>
              <a:t>DPCM’d</a:t>
            </a:r>
            <a:r>
              <a:rPr lang="en-GB" dirty="0"/>
              <a:t>, </a:t>
            </a:r>
            <a:r>
              <a:rPr lang="en-GB" dirty="0" smtClean="0"/>
              <a:t>quantised</a:t>
            </a:r>
            <a:r>
              <a:rPr lang="en-GB" dirty="0"/>
              <a:t>, </a:t>
            </a:r>
            <a:r>
              <a:rPr lang="en-GB" dirty="0" smtClean="0"/>
              <a:t>inverse-quantised and </a:t>
            </a:r>
            <a:r>
              <a:rPr lang="en-GB" dirty="0"/>
              <a:t>then </a:t>
            </a:r>
            <a:r>
              <a:rPr lang="en-GB" dirty="0" smtClean="0"/>
              <a:t>inverse-</a:t>
            </a:r>
            <a:r>
              <a:rPr lang="en-GB" dirty="0" err="1" smtClean="0"/>
              <a:t>DPCM’d</a:t>
            </a:r>
            <a:r>
              <a:rPr lang="en-GB" dirty="0" smtClean="0"/>
              <a:t> </a:t>
            </a:r>
            <a:r>
              <a:rPr lang="en-GB" dirty="0"/>
              <a:t>before </a:t>
            </a:r>
            <a:r>
              <a:rPr lang="en-GB" dirty="0" smtClean="0"/>
              <a:t>the next sample can be considered.</a:t>
            </a:r>
          </a:p>
          <a:p>
            <a:pPr lvl="2"/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JCTVC-O0066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2013/10/21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9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24865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BM_Master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rial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 kumimoji="1" sz="1600" dirty="0" err="1" smtClean="0"/>
        </a:defPPr>
      </a:lstStyle>
      <a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a:style>
    </a:sp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853</Words>
  <Application>Microsoft Office PowerPoint</Application>
  <PresentationFormat>On-screen Show (4:3)</PresentationFormat>
  <Paragraphs>193</Paragraphs>
  <Slides>16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GBM_Master</vt:lpstr>
      <vt:lpstr>AHG5: Unifying DPCM</vt:lpstr>
      <vt:lpstr>Background</vt:lpstr>
      <vt:lpstr>RExt4 System Flowchart</vt:lpstr>
      <vt:lpstr>Proposal</vt:lpstr>
      <vt:lpstr>Aspect 1: Unification</vt:lpstr>
      <vt:lpstr>Aspect 2: RDOQ</vt:lpstr>
      <vt:lpstr>Aspect 3: Numerical Limits</vt:lpstr>
      <vt:lpstr>Aspect 4: Parallelisation</vt:lpstr>
      <vt:lpstr>Aspect 5: Feedback Length</vt:lpstr>
      <vt:lpstr>Proposed System #1: Unified RDPCM</vt:lpstr>
      <vt:lpstr>Proposed System #2: CDPCM</vt:lpstr>
      <vt:lpstr>Results – AHG8 Lossy</vt:lpstr>
      <vt:lpstr>Results – AHG8 Lossy (without inter scan order modification)</vt:lpstr>
      <vt:lpstr>Results – AHG8 Lossless</vt:lpstr>
      <vt:lpstr>Conclusion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2013-10-18T14:36:38Z</dcterms:created>
  <dcterms:modified xsi:type="dcterms:W3CDTF">2013-10-21T14:17:11Z</dcterms:modified>
</cp:coreProperties>
</file>