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4031" r:id="rId4"/>
  </p:sldMasterIdLst>
  <p:notesMasterIdLst>
    <p:notesMasterId r:id="rId18"/>
  </p:notesMasterIdLst>
  <p:handoutMasterIdLst>
    <p:handoutMasterId r:id="rId19"/>
  </p:handoutMasterIdLst>
  <p:sldIdLst>
    <p:sldId id="288" r:id="rId5"/>
    <p:sldId id="289" r:id="rId6"/>
    <p:sldId id="332" r:id="rId7"/>
    <p:sldId id="300" r:id="rId8"/>
    <p:sldId id="325" r:id="rId9"/>
    <p:sldId id="328" r:id="rId10"/>
    <p:sldId id="326" r:id="rId11"/>
    <p:sldId id="327" r:id="rId12"/>
    <p:sldId id="329" r:id="rId13"/>
    <p:sldId id="330" r:id="rId14"/>
    <p:sldId id="331" r:id="rId15"/>
    <p:sldId id="320" r:id="rId16"/>
    <p:sldId id="318" r:id="rId17"/>
  </p:sldIdLst>
  <p:sldSz cx="9144000" cy="6858000" type="screen4x3"/>
  <p:notesSz cx="6805613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9900"/>
    <a:srgbClr val="FFEEB9"/>
    <a:srgbClr val="66CCFF"/>
    <a:srgbClr val="FF9999"/>
    <a:srgbClr val="F3F3FB"/>
    <a:srgbClr val="E7F4F5"/>
    <a:srgbClr val="C9E7E9"/>
    <a:srgbClr val="FFDD71"/>
    <a:srgbClr val="FFE5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06" autoAdjust="0"/>
    <p:restoredTop sz="96574" autoAdjust="0"/>
  </p:normalViewPr>
  <p:slideViewPr>
    <p:cSldViewPr>
      <p:cViewPr varScale="1">
        <p:scale>
          <a:sx n="78" d="100"/>
          <a:sy n="78" d="100"/>
        </p:scale>
        <p:origin x="-102" y="-1296"/>
      </p:cViewPr>
      <p:guideLst>
        <p:guide orient="horz" pos="232"/>
        <p:guide orient="horz" pos="4046"/>
        <p:guide orient="horz" pos="2159"/>
        <p:guide orient="horz" pos="119"/>
        <p:guide pos="274"/>
        <p:guide pos="2879"/>
        <p:guide pos="5621"/>
        <p:guide pos="366"/>
        <p:guide pos="44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0CA118E9-B086-42CD-921F-F42FE8E0173F}" type="datetime1">
              <a:rPr lang="ja-JP" altLang="en-US"/>
              <a:pPr>
                <a:defRPr/>
              </a:pPr>
              <a:t>2013/7/25</a:t>
            </a:fld>
            <a:endParaRPr lang="ja-JP" altLang="en-US" dirty="0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 dirty="0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B55CAF1-C374-45EC-AA18-A0CBCF202F93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538148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65700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3537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0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1"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5660235A-EEE4-4233-821A-3370407A8DE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3394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ＭＳ Ｐ明朝" pitchFamily="-107" charset="-128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27EB4-4E75-4FB9-9FF8-43F5EE0AD496}" type="slidenum">
              <a:rPr lang="en-US" altLang="ja-JP" smtClean="0">
                <a:ea typeface="ＭＳ Ｐゴシック" pitchFamily="50" charset="-128"/>
              </a:rPr>
              <a:pPr/>
              <a:t>1</a:t>
            </a:fld>
            <a:endParaRPr lang="en-US" altLang="ja-JP" dirty="0" smtClean="0">
              <a:ea typeface="ＭＳ Ｐゴシック" pitchFamily="50" charset="-128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ja-JP" altLang="en-US" dirty="0" smtClean="0">
              <a:ea typeface="ＭＳ Ｐ明朝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20000" y="2340000"/>
            <a:ext cx="7704000" cy="502629"/>
          </a:xfrm>
          <a:prstGeom prst="rect">
            <a:avLst/>
          </a:prstGeom>
        </p:spPr>
        <p:txBody>
          <a:bodyPr lIns="0" tIns="0" rIns="0" bIns="0" anchor="b" anchorCtr="0"/>
          <a:lstStyle>
            <a:lvl1pPr algn="l">
              <a:defRPr sz="3200" baseline="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720000" y="3059999"/>
            <a:ext cx="7704000" cy="432000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>
              <a:buFontTx/>
              <a:buNone/>
              <a:defRPr sz="2000">
                <a:solidFill>
                  <a:srgbClr val="FFFFFF"/>
                </a:solidFill>
                <a:latin typeface="+mj-lt"/>
                <a:ea typeface="HGPｺﾞｼｯｸE" pitchFamily="50" charset="-128"/>
                <a:cs typeface="Arial" pitchFamily="34" charset="0"/>
              </a:defRPr>
            </a:lvl1pPr>
          </a:lstStyle>
          <a:p>
            <a:r>
              <a:rPr lang="ja-JP" altLang="en-US" dirty="0"/>
              <a:t>マスタ サブタイトルの書式</a:t>
            </a:r>
            <a:r>
              <a:rPr lang="ja-JP" altLang="en-US" dirty="0" smtClean="0"/>
              <a:t>設定</a:t>
            </a:r>
            <a:endParaRPr lang="en-US" altLang="ja-JP" dirty="0" smtClean="0"/>
          </a:p>
        </p:txBody>
      </p:sp>
      <p:sp>
        <p:nvSpPr>
          <p:cNvPr id="8" name="テキスト プレースホルダ 9"/>
          <p:cNvSpPr>
            <a:spLocks noGrp="1"/>
          </p:cNvSpPr>
          <p:nvPr>
            <p:ph type="body" sz="quarter" idx="10"/>
          </p:nvPr>
        </p:nvSpPr>
        <p:spPr>
          <a:xfrm>
            <a:off x="720000" y="4320000"/>
            <a:ext cx="7704000" cy="432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spcAft>
                <a:spcPts val="0"/>
              </a:spcAft>
              <a:buFontTx/>
              <a:buNone/>
              <a:defRPr sz="1400">
                <a:solidFill>
                  <a:srgbClr val="FFFFFF"/>
                </a:solidFill>
                <a:latin typeface="+mn-lt"/>
                <a:ea typeface="HGPｺﾞｼｯｸE" pitchFamily="50" charset="-128"/>
              </a:defRPr>
            </a:lvl1pPr>
            <a:lvl2pPr algn="ctr">
              <a:spcAft>
                <a:spcPts val="0"/>
              </a:spcAft>
              <a:buFontTx/>
              <a:buNone/>
              <a:defRPr sz="1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ja-JP" altLang="en-US" dirty="0" smtClean="0"/>
              <a:t>マスタ 部署名の書式設定</a:t>
            </a:r>
          </a:p>
        </p:txBody>
      </p:sp>
      <p:sp>
        <p:nvSpPr>
          <p:cNvPr id="9" name="テキスト プレースホルダ 11"/>
          <p:cNvSpPr>
            <a:spLocks noGrp="1"/>
          </p:cNvSpPr>
          <p:nvPr>
            <p:ph type="body" sz="quarter" idx="11"/>
          </p:nvPr>
        </p:nvSpPr>
        <p:spPr>
          <a:xfrm>
            <a:off x="720000" y="6048000"/>
            <a:ext cx="7704000" cy="360000"/>
          </a:xfrm>
          <a:prstGeom prst="rect">
            <a:avLst/>
          </a:prstGeom>
          <a:ln>
            <a:noFill/>
          </a:ln>
        </p:spPr>
        <p:txBody>
          <a:bodyPr lIns="0" tIns="0" rIns="0" bIns="0" anchor="t" anchorCtr="0"/>
          <a:lstStyle>
            <a:lvl1pPr algn="l">
              <a:buFontTx/>
              <a:buNone/>
              <a:defRPr sz="1000" baseline="0">
                <a:solidFill>
                  <a:srgbClr val="FFFFFF"/>
                </a:solidFill>
                <a:latin typeface="+mn-lt"/>
                <a:ea typeface="メイリオ"/>
                <a:cs typeface="メイリオ"/>
              </a:defRPr>
            </a:lvl1pPr>
          </a:lstStyle>
          <a:p>
            <a:pPr lvl="0"/>
            <a:r>
              <a:rPr lang="ja-JP" altLang="en-US" dirty="0" smtClean="0"/>
              <a:t>マスタ ライツ表記の書式設定</a:t>
            </a:r>
          </a:p>
        </p:txBody>
      </p:sp>
      <p:pic>
        <p:nvPicPr>
          <p:cNvPr id="12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000" y="358775"/>
            <a:ext cx="1270000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iddlePage_1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3" name="正方形/長方形 22"/>
          <p:cNvSpPr/>
          <p:nvPr userDrawn="1"/>
        </p:nvSpPr>
        <p:spPr>
          <a:xfrm>
            <a:off x="0" y="0"/>
            <a:ext cx="9142413" cy="6426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1" name="Rectangle 13"/>
          <p:cNvSpPr>
            <a:spLocks noChangeArrowheads="1"/>
          </p:cNvSpPr>
          <p:nvPr userDrawn="1"/>
        </p:nvSpPr>
        <p:spPr bwMode="auto">
          <a:xfrm>
            <a:off x="0" y="6426198"/>
            <a:ext cx="9140313" cy="432000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="1" baseline="0">
                <a:solidFill>
                  <a:srgbClr val="003366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 hasCustomPrompt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4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1pPr>
            <a:lvl2pPr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000" baseline="0">
                <a:solidFill>
                  <a:srgbClr val="000000"/>
                </a:solidFill>
                <a:latin typeface="+mn-lt"/>
                <a:ea typeface="+mn-ea"/>
                <a:cs typeface="Arial" pitchFamily="34" charset="0"/>
              </a:defRPr>
            </a:lvl2pPr>
            <a:lvl3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800" baseline="0">
                <a:latin typeface="+mn-lt"/>
                <a:cs typeface="Arial" pitchFamily="34" charset="0"/>
              </a:defRPr>
            </a:lvl3pPr>
            <a:lvl4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600" baseline="0"/>
            </a:lvl4pPr>
            <a:lvl5pPr>
              <a:lnSpc>
                <a:spcPct val="100000"/>
              </a:lnSpc>
              <a:spcAft>
                <a:spcPts val="600"/>
              </a:spcAft>
              <a:buFont typeface="Arial" pitchFamily="34" charset="0"/>
              <a:buChar char="•"/>
              <a:defRPr sz="1400" baseline="0"/>
            </a:lvl5pPr>
            <a:lvl6pPr>
              <a:lnSpc>
                <a:spcPct val="100000"/>
              </a:lnSpc>
              <a:spcAft>
                <a:spcPts val="600"/>
              </a:spcAft>
              <a:defRPr sz="1400" baseline="0"/>
            </a:lvl6pPr>
            <a:lvl7pPr>
              <a:lnSpc>
                <a:spcPct val="100000"/>
              </a:lnSpc>
              <a:spcAft>
                <a:spcPts val="600"/>
              </a:spcAft>
              <a:defRPr sz="1050" baseline="0"/>
            </a:lvl7pPr>
            <a:lvl8pPr>
              <a:lnSpc>
                <a:spcPct val="100000"/>
              </a:lnSpc>
              <a:spcAft>
                <a:spcPts val="600"/>
              </a:spcAft>
              <a:defRPr sz="900"/>
            </a:lvl8pPr>
            <a:lvl9pPr>
              <a:lnSpc>
                <a:spcPct val="100000"/>
              </a:lnSpc>
              <a:spcAft>
                <a:spcPts val="600"/>
              </a:spcAft>
              <a:defRPr sz="900" baseline="0"/>
            </a:lvl9pPr>
          </a:lstStyle>
          <a:p>
            <a:pPr lvl="0"/>
            <a:r>
              <a:rPr lang="en-GB" altLang="ja-JP" dirty="0" smtClean="0"/>
              <a:t>24pnt level</a:t>
            </a:r>
            <a:endParaRPr lang="ja-JP" altLang="en-US" dirty="0" smtClean="0"/>
          </a:p>
          <a:p>
            <a:pPr lvl="1"/>
            <a:r>
              <a:rPr lang="en-GB" altLang="ja-JP" dirty="0" smtClean="0"/>
              <a:t>20pnt level</a:t>
            </a:r>
          </a:p>
          <a:p>
            <a:pPr lvl="2"/>
            <a:r>
              <a:rPr lang="en-GB" altLang="ja-JP" dirty="0" smtClean="0"/>
              <a:t>18pnt level</a:t>
            </a:r>
          </a:p>
          <a:p>
            <a:pPr lvl="3"/>
            <a:r>
              <a:rPr lang="en-GB" altLang="ja-JP" dirty="0" smtClean="0"/>
              <a:t>16pnt level</a:t>
            </a:r>
          </a:p>
          <a:p>
            <a:pPr lvl="4"/>
            <a:r>
              <a:rPr lang="en-GB" altLang="ja-JP" dirty="0" smtClean="0"/>
              <a:t>14pnt level</a:t>
            </a:r>
          </a:p>
          <a:p>
            <a:pPr lvl="5"/>
            <a:r>
              <a:rPr lang="en-GB" altLang="ja-JP" sz="1200" dirty="0" smtClean="0"/>
              <a:t>12pnt level</a:t>
            </a:r>
          </a:p>
          <a:p>
            <a:pPr lvl="6"/>
            <a:r>
              <a:rPr lang="en-GB" altLang="ja-JP" sz="1000" dirty="0" smtClean="0"/>
              <a:t>10pnt level</a:t>
            </a:r>
          </a:p>
          <a:p>
            <a:pPr lvl="7"/>
            <a:r>
              <a:rPr lang="en-GB" altLang="ja-JP" sz="800" dirty="0" smtClean="0"/>
              <a:t>8pnt level</a:t>
            </a:r>
          </a:p>
          <a:p>
            <a:pPr lvl="8"/>
            <a:r>
              <a:rPr lang="en-GB" altLang="ja-JP" sz="600" dirty="0" smtClean="0"/>
              <a:t>6 </a:t>
            </a:r>
            <a:r>
              <a:rPr lang="en-GB" altLang="ja-JP" sz="600" dirty="0" err="1" smtClean="0"/>
              <a:t>pnt</a:t>
            </a:r>
            <a:r>
              <a:rPr lang="en-GB" altLang="ja-JP" sz="600" dirty="0" smtClean="0"/>
              <a:t> level</a:t>
            </a:r>
            <a:endParaRPr lang="en-GB" altLang="ja-JP" sz="800" dirty="0" smtClean="0"/>
          </a:p>
          <a:p>
            <a:pPr lvl="8"/>
            <a:endParaRPr lang="en-GB" altLang="ja-JP" dirty="0" smtClean="0"/>
          </a:p>
          <a:p>
            <a:pPr lvl="8"/>
            <a:endParaRPr lang="ja-JP" altLang="en-US" dirty="0" smtClean="0"/>
          </a:p>
        </p:txBody>
      </p:sp>
      <p:sp>
        <p:nvSpPr>
          <p:cNvPr id="1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JCTVC-N0188</a:t>
            </a:r>
            <a:endParaRPr lang="en-US" altLang="ja-JP" dirty="0"/>
          </a:p>
        </p:txBody>
      </p:sp>
      <p:sp>
        <p:nvSpPr>
          <p:cNvPr id="16" name="Rectangle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行書体" pitchFamily="66" charset="-128"/>
                <a:cs typeface="Arial" pitchFamily="34" charset="0"/>
              </a:defRPr>
            </a:lvl1pPr>
          </a:lstStyle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17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26" name="直線コネクタ 25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2_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 userDrawn="1"/>
        </p:nvSpPr>
        <p:spPr>
          <a:xfrm>
            <a:off x="0" y="0"/>
            <a:ext cx="9142412" cy="6858000"/>
          </a:xfrm>
          <a:prstGeom prst="rect">
            <a:avLst/>
          </a:prstGeom>
          <a:solidFill>
            <a:srgbClr val="000000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76000" y="396000"/>
            <a:ext cx="7164000" cy="720725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defRPr baseline="0">
                <a:solidFill>
                  <a:srgbClr val="FFFFFF"/>
                </a:solidFill>
                <a:latin typeface="+mj-lt"/>
                <a:ea typeface="+mj-ea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6" name="コンテンツ プレースホルダ 2"/>
          <p:cNvSpPr>
            <a:spLocks noGrp="1"/>
          </p:cNvSpPr>
          <p:nvPr>
            <p:ph idx="1"/>
          </p:nvPr>
        </p:nvSpPr>
        <p:spPr>
          <a:xfrm>
            <a:off x="575999" y="1224000"/>
            <a:ext cx="8352000" cy="50400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baseline="0">
                <a:solidFill>
                  <a:srgbClr val="FFFFFF"/>
                </a:solidFill>
                <a:latin typeface="+mn-lt"/>
                <a:ea typeface="+mn-ea"/>
              </a:defRPr>
            </a:lvl2pPr>
            <a:lvl3pPr>
              <a:buFont typeface="Arial" pitchFamily="34" charset="0"/>
              <a:buChar char="•"/>
              <a:defRPr/>
            </a:lvl3pPr>
            <a:lvl4pPr>
              <a:buFont typeface="Arial" pitchFamily="34" charset="0"/>
              <a:buChar char="•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</p:txBody>
      </p:sp>
      <p:sp>
        <p:nvSpPr>
          <p:cNvPr id="16" name="Rectangle 13"/>
          <p:cNvSpPr>
            <a:spLocks noChangeArrowheads="1"/>
          </p:cNvSpPr>
          <p:nvPr userDrawn="1"/>
        </p:nvSpPr>
        <p:spPr bwMode="auto">
          <a:xfrm>
            <a:off x="0" y="6426199"/>
            <a:ext cx="9144000" cy="431801"/>
          </a:xfrm>
          <a:prstGeom prst="rect">
            <a:avLst/>
          </a:prstGeom>
          <a:gradFill flip="none" rotWithShape="1">
            <a:gsLst>
              <a:gs pos="15000">
                <a:schemeClr val="tx1">
                  <a:alpha val="50000"/>
                </a:schemeClr>
              </a:gs>
              <a:gs pos="75000">
                <a:srgbClr val="FFFFFF">
                  <a:alpha val="0"/>
                </a:srgbClr>
              </a:gs>
            </a:gsLst>
            <a:lin ang="10800000" scaled="0"/>
            <a:tileRect/>
          </a:gradFill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r">
              <a:defRPr/>
            </a:pPr>
            <a:endParaRPr lang="ja-JP" altLang="en-US" dirty="0">
              <a:solidFill>
                <a:srgbClr val="CD0921"/>
              </a:solidFill>
              <a:latin typeface="Lucida Sans"/>
              <a:ea typeface="メイリオ"/>
              <a:cs typeface="Lucida Sans"/>
            </a:endParaRPr>
          </a:p>
        </p:txBody>
      </p:sp>
      <p:sp>
        <p:nvSpPr>
          <p:cNvPr id="10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260000" y="6534150"/>
            <a:ext cx="57600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r>
              <a:rPr lang="en-US" altLang="ja-JP" dirty="0" smtClean="0"/>
              <a:t>JCTVC-N0188</a:t>
            </a:r>
            <a:endParaRPr lang="en-US" altLang="ja-JP" dirty="0"/>
          </a:p>
        </p:txBody>
      </p:sp>
      <p:sp>
        <p:nvSpPr>
          <p:cNvPr id="11" name="Date Placeholder 10"/>
          <p:cNvSpPr>
            <a:spLocks noGrp="1" noChangeArrowheads="1"/>
          </p:cNvSpPr>
          <p:nvPr>
            <p:ph type="dt" sz="half" idx="2"/>
          </p:nvPr>
        </p:nvSpPr>
        <p:spPr>
          <a:xfrm>
            <a:off x="576000" y="6534150"/>
            <a:ext cx="648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l">
              <a:defRPr kumimoji="1" sz="1000" b="0" i="0" baseline="0">
                <a:solidFill>
                  <a:schemeClr val="bg1"/>
                </a:solidFill>
                <a:latin typeface="+mn-lt"/>
                <a:ea typeface="HGP創英角ｺﾞｼｯｸUB" pitchFamily="50" charset="-128"/>
                <a:cs typeface="Arial"/>
              </a:defRPr>
            </a:lvl1pPr>
          </a:lstStyle>
          <a:p>
            <a:pPr>
              <a:defRPr/>
            </a:pPr>
            <a:fld id="{FECD3C8C-7A17-4828-B6C3-C609AC02B6B8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6000" y="6534150"/>
            <a:ext cx="252000" cy="215900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r">
              <a:defRPr kumimoji="1" sz="1000">
                <a:solidFill>
                  <a:schemeClr val="bg1"/>
                </a:solidFill>
                <a:latin typeface="+mn-lt"/>
                <a:ea typeface="メイリオ"/>
              </a:defRPr>
            </a:lvl1pPr>
          </a:lstStyle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cxnSp>
        <p:nvCxnSpPr>
          <p:cNvPr id="19" name="直線コネクタ 18"/>
          <p:cNvCxnSpPr/>
          <p:nvPr userDrawn="1"/>
        </p:nvCxnSpPr>
        <p:spPr>
          <a:xfrm rot="5400000">
            <a:off x="323337" y="6642000"/>
            <a:ext cx="216000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63" descr="english_naka_confidential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8963" y="6462713"/>
            <a:ext cx="93503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ddlePage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  <p:pic>
        <p:nvPicPr>
          <p:cNvPr id="5" name="Picture 36" descr="16_9_logo位置0902w"/>
          <p:cNvPicPr>
            <a:picLocks noChangeAspect="1" noChangeArrowheads="1"/>
          </p:cNvPicPr>
          <p:nvPr userDrawn="1"/>
        </p:nvPicPr>
        <p:blipFill>
          <a:blip r:embed="rId2" cstate="print">
            <a:lum bright="-100000"/>
          </a:blip>
          <a:srcRect/>
          <a:stretch>
            <a:fillRect/>
          </a:stretch>
        </p:blipFill>
        <p:spPr bwMode="auto">
          <a:xfrm>
            <a:off x="7886700" y="190500"/>
            <a:ext cx="10541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/>
          <p:cNvSpPr/>
          <p:nvPr userDrawn="1"/>
        </p:nvSpPr>
        <p:spPr>
          <a:xfrm>
            <a:off x="0" y="0"/>
            <a:ext cx="9142413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kumimoji="1" lang="ja-JP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10" name="図 9" descr="mblogo_w.pd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3600000" y="3114000"/>
            <a:ext cx="1944000" cy="659449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 userDrawn="1"/>
        </p:nvSpPr>
        <p:spPr bwMode="white">
          <a:xfrm>
            <a:off x="359999" y="6011999"/>
            <a:ext cx="8424000" cy="68578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“SONY” or “</a:t>
            </a:r>
            <a:r>
              <a:rPr kumimoji="1" lang="en-US" altLang="ja-JP" sz="1000" b="0" i="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make.believe</a:t>
            </a: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” is a registered trademark and/or trademark of Sony Corporation.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Names of Sony products and services are the registered trademarks and/or trademarks of Sony Corporation or its Group companies.</a:t>
            </a:r>
          </a:p>
          <a:p>
            <a:pPr algn="ctr">
              <a:lnSpc>
                <a:spcPts val="14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1000" b="0" i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メイリオ"/>
                <a:cs typeface="Arial"/>
              </a:rPr>
              <a:t>Other company names and product names are the registered trademarks and/or trademarks of the respective companies.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14325" y="417513"/>
            <a:ext cx="8372475" cy="798512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581775" y="6542088"/>
            <a:ext cx="213360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3A7D8E13-587F-4043-AD86-D4716C173C01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4325" y="6540500"/>
            <a:ext cx="62674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 altLang="ja-JP" dirty="0" smtClean="0"/>
              <a:t>JCTVC</a:t>
            </a:r>
            <a:endParaRPr lang="en-US" altLang="ja-JP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358188" y="6542088"/>
            <a:ext cx="641350" cy="187325"/>
          </a:xfrm>
          <a:prstGeom prst="rect">
            <a:avLst/>
          </a:prstGeom>
          <a:ln/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893FB7ED-E398-470A-A047-E362B4515958}" type="slidenum">
              <a:rPr lang="ja-JP" altLang="en-US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23" descr="GBM_top_4-3.jpg"/>
          <p:cNvPicPr>
            <a:picLocks noChangeAspect="1"/>
          </p:cNvPicPr>
          <p:nvPr userDrawn="1"/>
        </p:nvPicPr>
        <p:blipFill>
          <a:blip r:embed="rId9" cstate="print">
            <a:lum/>
          </a:blip>
          <a:srcRect r="287" b="377"/>
          <a:stretch>
            <a:fillRect/>
          </a:stretch>
        </p:blipFill>
        <p:spPr bwMode="auto">
          <a:xfrm>
            <a:off x="-6350" y="0"/>
            <a:ext cx="9153525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35" r:id="rId6"/>
    <p:sldLayoutId id="2147484055" r:id="rId7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bg1"/>
          </a:solidFill>
          <a:latin typeface="+mj-lt"/>
          <a:ea typeface="+mj-ea"/>
          <a:cs typeface="HGP創英角ｺﾞｼｯｸUB" pitchFamily="50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  <a:cs typeface="HGP創英角ｺﾞｼｯｸUB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8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bg1"/>
          </a:solidFill>
          <a:latin typeface="+mn-lt"/>
          <a:ea typeface="+mn-ea"/>
          <a:cs typeface="HGP創英角ｺﾞｼｯｸUB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000">
          <a:solidFill>
            <a:schemeClr val="tx1"/>
          </a:solidFill>
          <a:latin typeface="+mn-lt"/>
          <a:ea typeface="+mn-ea"/>
          <a:cs typeface="HGP創英角ｺﾞｼｯｸUB" pitchFamily="5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タイトル 9"/>
          <p:cNvSpPr>
            <a:spLocks noGrp="1"/>
          </p:cNvSpPr>
          <p:nvPr>
            <p:ph type="ctrTitle"/>
          </p:nvPr>
        </p:nvSpPr>
        <p:spPr>
          <a:xfrm>
            <a:off x="720000" y="1427018"/>
            <a:ext cx="7963142" cy="1415612"/>
          </a:xfrm>
        </p:spPr>
        <p:txBody>
          <a:bodyPr/>
          <a:lstStyle/>
          <a:p>
            <a:pPr marL="1258888" indent="-1258888"/>
            <a:r>
              <a:rPr lang="en-GB" altLang="ja-JP" sz="2800" b="1" dirty="0"/>
              <a:t>AHG 5 and </a:t>
            </a:r>
            <a:r>
              <a:rPr lang="en-GB" altLang="ja-JP" sz="2800" b="1" dirty="0" smtClean="0"/>
              <a:t>18:</a:t>
            </a:r>
            <a:br>
              <a:rPr lang="en-GB" altLang="ja-JP" sz="2800" b="1" dirty="0" smtClean="0"/>
            </a:br>
            <a:r>
              <a:rPr lang="en-GB" altLang="ja-JP" sz="2800" b="1" dirty="0" smtClean="0"/>
              <a:t>Internal </a:t>
            </a:r>
            <a:r>
              <a:rPr lang="en-GB" altLang="ja-JP" sz="2800" b="1" dirty="0"/>
              <a:t>Precision for High Bit Depths</a:t>
            </a:r>
            <a:endParaRPr lang="ja-JP" altLang="en-US" sz="2400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/>
              <a:t>JCTVC-N0188</a:t>
            </a:r>
            <a:endParaRPr kumimoji="1" lang="ja-JP" altLang="en-US" dirty="0"/>
          </a:p>
        </p:txBody>
      </p:sp>
      <p:sp>
        <p:nvSpPr>
          <p:cNvPr id="12" name="テキスト プレースホルダ 11"/>
          <p:cNvSpPr>
            <a:spLocks noGrp="1"/>
          </p:cNvSpPr>
          <p:nvPr>
            <p:ph type="body" sz="quarter" idx="10"/>
          </p:nvPr>
        </p:nvSpPr>
        <p:spPr>
          <a:xfrm>
            <a:off x="720000" y="4319999"/>
            <a:ext cx="7704000" cy="966375"/>
          </a:xfrm>
        </p:spPr>
        <p:txBody>
          <a:bodyPr/>
          <a:lstStyle/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Broadcast &amp; Professional Research Labs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Sony Europe Ltd.</a:t>
            </a:r>
          </a:p>
          <a:p>
            <a:pPr>
              <a:spcAft>
                <a:spcPct val="0"/>
              </a:spcAft>
            </a:pPr>
            <a:r>
              <a:rPr lang="en-US" altLang="ja-JP" dirty="0" smtClean="0">
                <a:latin typeface="Arial" charset="0"/>
              </a:rPr>
              <a:t>Karl Sharman</a:t>
            </a:r>
          </a:p>
        </p:txBody>
      </p:sp>
      <p:sp>
        <p:nvSpPr>
          <p:cNvPr id="13" name="テキスト プレースホルダ 1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ja-JP" dirty="0" smtClean="0">
                <a:latin typeface="Arial" charset="0"/>
              </a:rPr>
              <a:t>Sony Corp.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Mixed Coding (continued)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For some difficult-to-compress sequences, there is little difference between the high accuracy and lower accuracy systems.</a:t>
            </a:r>
          </a:p>
          <a:p>
            <a:pPr lvl="1"/>
            <a:r>
              <a:rPr lang="en-GB" sz="1600" dirty="0" smtClean="0"/>
              <a:t>Both systems are effectively coded with 100% lossless encoding, and (for 14-bit), there is less differentiation for 4x4 TU coding at higher (less negative) QPs.</a:t>
            </a:r>
          </a:p>
          <a:p>
            <a:pPr lvl="3"/>
            <a:endParaRPr lang="en-GB" sz="1200" dirty="0" smtClean="0"/>
          </a:p>
          <a:p>
            <a:r>
              <a:rPr lang="en-GB" sz="2000" dirty="0" smtClean="0"/>
              <a:t>However, for simpler systems, there is 10dB difference between the two cases, and the high bit depth system is easier to rate control over the high end.</a:t>
            </a:r>
          </a:p>
          <a:p>
            <a:endParaRPr lang="en-GB" sz="2000" dirty="0" smtClean="0"/>
          </a:p>
          <a:p>
            <a:r>
              <a:rPr lang="en-GB" sz="2000" dirty="0" smtClean="0"/>
              <a:t>16-bit scenarios demonstrate more extreme behaviour</a:t>
            </a:r>
            <a:endParaRPr lang="en-GB" sz="1600" dirty="0" smtClean="0"/>
          </a:p>
          <a:p>
            <a:pPr lvl="1"/>
            <a:r>
              <a:rPr lang="en-GB" sz="1600" dirty="0" smtClean="0"/>
              <a:t>These can be seen in JCTVC-N0189</a:t>
            </a:r>
          </a:p>
          <a:p>
            <a:pPr lvl="2"/>
            <a:r>
              <a:rPr lang="en-GB" sz="1400" dirty="0"/>
              <a:t>High Bit Depth </a:t>
            </a:r>
            <a:r>
              <a:rPr lang="en-GB" sz="1400" dirty="0" err="1"/>
              <a:t>Golomb</a:t>
            </a:r>
            <a:r>
              <a:rPr lang="en-GB" sz="1400" dirty="0"/>
              <a:t>-Rice Parameter Offset and Adaptive Fixed Bits </a:t>
            </a:r>
            <a:r>
              <a:rPr lang="en-GB" sz="1400" dirty="0" smtClean="0"/>
              <a:t>Results.xlsm</a:t>
            </a:r>
          </a:p>
          <a:p>
            <a:pPr lvl="3"/>
            <a:endParaRPr lang="en-GB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95374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Applications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 smtClean="0"/>
              <a:t>For </a:t>
            </a:r>
            <a:r>
              <a:rPr lang="en-GB" sz="1800" dirty="0"/>
              <a:t>applications, such as professional, it is important that all blocks have a similar level of noise.</a:t>
            </a:r>
          </a:p>
          <a:p>
            <a:pPr lvl="1"/>
            <a:r>
              <a:rPr lang="en-GB" sz="1600" dirty="0"/>
              <a:t>It is important that the frame-average SNR is not raised with QP as a result of a mixture of </a:t>
            </a:r>
            <a:r>
              <a:rPr lang="en-GB" sz="1600" dirty="0" smtClean="0"/>
              <a:t>quite noisy </a:t>
            </a:r>
            <a:r>
              <a:rPr lang="en-GB" sz="1600" dirty="0"/>
              <a:t>blocks and an increasing number of lossless blocks.</a:t>
            </a:r>
          </a:p>
          <a:p>
            <a:pPr lvl="1"/>
            <a:r>
              <a:rPr lang="en-GB" sz="1600" dirty="0"/>
              <a:t>Lossless blocks would be used only when the block is practically </a:t>
            </a:r>
            <a:r>
              <a:rPr lang="en-GB" sz="1600" dirty="0" smtClean="0"/>
              <a:t>lossless and when </a:t>
            </a:r>
            <a:r>
              <a:rPr lang="en-GB" sz="1600" dirty="0"/>
              <a:t>the saving in bits would allow all the other </a:t>
            </a:r>
            <a:r>
              <a:rPr lang="en-GB" sz="1600" dirty="0" err="1"/>
              <a:t>lossy</a:t>
            </a:r>
            <a:r>
              <a:rPr lang="en-GB" sz="1600" dirty="0"/>
              <a:t> blocks to use a lower QP and thereby reduce their level of noise</a:t>
            </a:r>
            <a:r>
              <a:rPr lang="en-GB" sz="1600" dirty="0" smtClean="0"/>
              <a:t>.</a:t>
            </a:r>
          </a:p>
          <a:p>
            <a:pPr lvl="1"/>
            <a:r>
              <a:rPr lang="en-GB" sz="1600" dirty="0" smtClean="0"/>
              <a:t>The transform is important as it allows rate-control, scaling lists, and has benefits in noisy management.</a:t>
            </a:r>
            <a:endParaRPr lang="en-GB" sz="1600" dirty="0"/>
          </a:p>
          <a:p>
            <a:endParaRPr lang="en-GB" sz="2000" dirty="0" smtClean="0"/>
          </a:p>
          <a:p>
            <a:r>
              <a:rPr lang="en-GB" sz="1800" dirty="0" smtClean="0"/>
              <a:t>However, for other applications the transform is not required.</a:t>
            </a:r>
          </a:p>
          <a:p>
            <a:pPr lvl="1"/>
            <a:r>
              <a:rPr lang="en-GB" sz="1600" dirty="0"/>
              <a:t>e</a:t>
            </a:r>
            <a:r>
              <a:rPr lang="en-GB" sz="1600" dirty="0" smtClean="0"/>
              <a:t>.g. lossless applications.</a:t>
            </a:r>
          </a:p>
          <a:p>
            <a:pPr lvl="1"/>
            <a:r>
              <a:rPr lang="en-GB" sz="1600" dirty="0"/>
              <a:t>e</a:t>
            </a:r>
            <a:r>
              <a:rPr lang="en-GB" sz="1600" dirty="0" smtClean="0"/>
              <a:t>.g. high-bit-depth input data but rely on non-transform coding to maintain the required quality.</a:t>
            </a:r>
          </a:p>
          <a:p>
            <a:pPr lvl="1"/>
            <a:r>
              <a:rPr lang="en-GB" sz="1600" dirty="0" smtClean="0"/>
              <a:t>It </a:t>
            </a:r>
            <a:r>
              <a:rPr lang="en-GB" sz="1600" dirty="0" smtClean="0"/>
              <a:t>is proposed </a:t>
            </a:r>
            <a:r>
              <a:rPr lang="en-GB" sz="1600" dirty="0" smtClean="0"/>
              <a:t>that these applications </a:t>
            </a:r>
            <a:r>
              <a:rPr lang="en-GB" sz="1600" dirty="0" smtClean="0"/>
              <a:t>be kept in different </a:t>
            </a:r>
            <a:r>
              <a:rPr lang="en-GB" sz="1600" dirty="0" smtClean="0"/>
              <a:t>profiles where there is an absence of transforms.</a:t>
            </a:r>
            <a:endParaRPr lang="en-GB" sz="16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87888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 smtClean="0"/>
              <a:t>The base </a:t>
            </a:r>
            <a:r>
              <a:rPr lang="en-GB" sz="2000" dirty="0" err="1" smtClean="0"/>
              <a:t>RExt</a:t>
            </a:r>
            <a:r>
              <a:rPr lang="en-GB" sz="2000" dirty="0" smtClean="0"/>
              <a:t> </a:t>
            </a:r>
            <a:r>
              <a:rPr lang="en-GB" sz="2000" dirty="0" err="1" smtClean="0"/>
              <a:t>lossy</a:t>
            </a:r>
            <a:r>
              <a:rPr lang="en-GB" sz="2000" dirty="0" smtClean="0"/>
              <a:t> (rate-controllable) coding has been extended from ~80dB to ~120dB.</a:t>
            </a:r>
          </a:p>
          <a:p>
            <a:endParaRPr lang="en-GB" sz="2000" dirty="0"/>
          </a:p>
          <a:p>
            <a:r>
              <a:rPr lang="en-GB" sz="2000" dirty="0" smtClean="0"/>
              <a:t>The various sources of error in the current </a:t>
            </a:r>
            <a:r>
              <a:rPr lang="en-GB" sz="2000" dirty="0" err="1" smtClean="0"/>
              <a:t>RExt</a:t>
            </a:r>
            <a:r>
              <a:rPr lang="en-GB" sz="2000" dirty="0" smtClean="0"/>
              <a:t> system have been analysed, and the following recommendations are made:</a:t>
            </a:r>
          </a:p>
          <a:p>
            <a:pPr lvl="1"/>
            <a:r>
              <a:rPr lang="en-GB" sz="1600" dirty="0" smtClean="0"/>
              <a:t>To provide better support for higher bit depths, internal accuracies should be increased:</a:t>
            </a:r>
          </a:p>
          <a:p>
            <a:pPr lvl="2"/>
            <a:r>
              <a:rPr lang="en-GB" sz="1400" i="1" dirty="0" smtClean="0"/>
              <a:t>MAX_TR_DYNAMIC_RANGE</a:t>
            </a:r>
            <a:r>
              <a:rPr lang="en-GB" sz="1400" dirty="0" smtClean="0"/>
              <a:t> = max(15, </a:t>
            </a:r>
            <a:r>
              <a:rPr lang="en-GB" sz="1400" i="1" dirty="0" err="1" smtClean="0"/>
              <a:t>bitDepth</a:t>
            </a:r>
            <a:r>
              <a:rPr lang="en-GB" sz="1400" i="1" dirty="0" smtClean="0"/>
              <a:t> </a:t>
            </a:r>
            <a:r>
              <a:rPr lang="en-GB" sz="1400" dirty="0" smtClean="0"/>
              <a:t>+ 6)</a:t>
            </a:r>
            <a:endParaRPr lang="en-GB" sz="1400" dirty="0"/>
          </a:p>
          <a:p>
            <a:pPr lvl="2"/>
            <a:r>
              <a:rPr lang="en-GB" sz="1400" i="1" dirty="0"/>
              <a:t>ENTROPY_CODING_DYNAMIC_RANGE</a:t>
            </a:r>
            <a:r>
              <a:rPr lang="en-GB" sz="1400" dirty="0"/>
              <a:t> </a:t>
            </a:r>
            <a:r>
              <a:rPr lang="en-GB" sz="1400" dirty="0" smtClean="0"/>
              <a:t>= max(15, </a:t>
            </a:r>
            <a:r>
              <a:rPr lang="en-GB" sz="1400" i="1" dirty="0" err="1" smtClean="0"/>
              <a:t>bitDepth</a:t>
            </a:r>
            <a:r>
              <a:rPr lang="en-GB" sz="1400" i="1" dirty="0" smtClean="0"/>
              <a:t> </a:t>
            </a:r>
            <a:r>
              <a:rPr lang="en-GB" sz="1400" dirty="0" smtClean="0"/>
              <a:t>+ 6)</a:t>
            </a:r>
            <a:endParaRPr lang="en-GB" sz="1400" dirty="0"/>
          </a:p>
          <a:p>
            <a:pPr lvl="2"/>
            <a:r>
              <a:rPr lang="en-GB" sz="1400" dirty="0"/>
              <a:t>Transform </a:t>
            </a:r>
            <a:r>
              <a:rPr lang="en-GB" sz="1400" dirty="0" smtClean="0"/>
              <a:t>matrix precision &gt;= </a:t>
            </a:r>
            <a:r>
              <a:rPr lang="en-GB" sz="1400" i="1" dirty="0" err="1" smtClean="0"/>
              <a:t>bitDepth</a:t>
            </a:r>
            <a:r>
              <a:rPr lang="en-GB" sz="1400" i="1" dirty="0" smtClean="0"/>
              <a:t> </a:t>
            </a:r>
            <a:r>
              <a:rPr lang="en-GB" sz="1400" dirty="0" smtClean="0"/>
              <a:t>- 2</a:t>
            </a:r>
            <a:endParaRPr lang="en-GB" sz="1000" dirty="0" smtClean="0"/>
          </a:p>
          <a:p>
            <a:pPr lvl="3"/>
            <a:endParaRPr lang="en-GB" sz="1200" dirty="0" smtClean="0"/>
          </a:p>
          <a:p>
            <a:endParaRPr lang="en-GB" sz="2000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12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6086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88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255767" cy="5040000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Range Extensions has been mandated to support higher bit depths.</a:t>
            </a:r>
          </a:p>
          <a:p>
            <a:endParaRPr lang="en-GB" sz="2000" dirty="0" smtClean="0"/>
          </a:p>
          <a:p>
            <a:pPr lvl="1"/>
            <a:r>
              <a:rPr lang="en-GB" sz="1600" dirty="0" smtClean="0"/>
              <a:t>Currently 14 bit is specified, but from the outset, 16-bit was seen as a possibility.</a:t>
            </a:r>
          </a:p>
          <a:p>
            <a:endParaRPr lang="en-GB" sz="2000" dirty="0" smtClean="0"/>
          </a:p>
          <a:p>
            <a:endParaRPr lang="en-GB" sz="2000" dirty="0" smtClean="0"/>
          </a:p>
          <a:p>
            <a:r>
              <a:rPr lang="en-GB" sz="2000" dirty="0" smtClean="0"/>
              <a:t>At the previous meeting, the capabilities of HEVC at higher bit depths were presented</a:t>
            </a:r>
            <a:r>
              <a:rPr lang="en-GB" sz="1800" dirty="0" smtClean="0"/>
              <a:t>.</a:t>
            </a:r>
          </a:p>
          <a:p>
            <a:pPr lvl="1"/>
            <a:endParaRPr lang="en-GB" sz="1600" dirty="0" smtClean="0"/>
          </a:p>
          <a:p>
            <a:pPr lvl="1"/>
            <a:r>
              <a:rPr lang="en-GB" sz="1600" dirty="0" smtClean="0"/>
              <a:t>Settings were recommended regarding a high-accuracy system, suitable for rate control and high bit depths and high operating points.</a:t>
            </a:r>
          </a:p>
          <a:p>
            <a:pPr lvl="1"/>
            <a:endParaRPr lang="en-GB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JCTVC-N0188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2</a:t>
            </a:fld>
            <a:endParaRPr lang="en-US" altLang="ja-JP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Required Operating Range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When considering operation at higher bit depths the target PSNR must also be higher.</a:t>
            </a:r>
          </a:p>
          <a:p>
            <a:endParaRPr lang="en-GB" sz="2000" dirty="0" smtClean="0"/>
          </a:p>
          <a:p>
            <a:pPr lvl="1"/>
            <a:r>
              <a:rPr lang="en-GB" sz="1600" dirty="0"/>
              <a:t>There is no point in a 16-bit system producing a maximum </a:t>
            </a:r>
            <a:r>
              <a:rPr lang="en-GB" sz="1600" dirty="0" smtClean="0"/>
              <a:t>PSNR </a:t>
            </a:r>
            <a:r>
              <a:rPr lang="en-GB" sz="1600" dirty="0"/>
              <a:t>of </a:t>
            </a:r>
            <a:r>
              <a:rPr lang="en-GB" sz="1600" dirty="0" smtClean="0"/>
              <a:t>94.6 (ignoring compression efficiency).</a:t>
            </a:r>
          </a:p>
          <a:p>
            <a:pPr lvl="2"/>
            <a:r>
              <a:rPr lang="en-GB" sz="1600" dirty="0" smtClean="0"/>
              <a:t>This equates to an MSE of 1.5, which can be achieved by rounding the coefficients to 14-bits and using an almost-lossless 14-bit system.</a:t>
            </a:r>
          </a:p>
          <a:p>
            <a:pPr lvl="3"/>
            <a:r>
              <a:rPr lang="en-GB" sz="1400" dirty="0" smtClean="0"/>
              <a:t>i.e. the two least-significant bits in the output are effectively random noise.</a:t>
            </a:r>
          </a:p>
          <a:p>
            <a:pPr lvl="1"/>
            <a:endParaRPr lang="en-GB" sz="1800" dirty="0" smtClean="0"/>
          </a:p>
          <a:p>
            <a:pPr lvl="1"/>
            <a:r>
              <a:rPr lang="en-GB" sz="1600" dirty="0" smtClean="0"/>
              <a:t>Note that at these high-bit depth operating points, numerical behaviour is paramount, since subjective behaviour is not observable to the human eye.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JCTVC-N0188</a:t>
            </a:r>
            <a:endParaRPr lang="en-US" altLang="ja-JP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7868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HM / RExt3.0 Transform Response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 smtClean="0"/>
              <a:t>JCTVC-N0188</a:t>
            </a:r>
            <a:endParaRPr lang="en-US" altLang="ja-JP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4</a:t>
            </a:fld>
            <a:endParaRPr lang="en-US" altLang="ja-JP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575999" y="5517232"/>
            <a:ext cx="8352000" cy="746768"/>
          </a:xfrm>
        </p:spPr>
        <p:txBody>
          <a:bodyPr/>
          <a:lstStyle/>
          <a:p>
            <a:r>
              <a:rPr lang="en-GB" sz="1200" dirty="0" smtClean="0"/>
              <a:t>RDOQ off, Transform Skip off, MTDR=ETDR=15, </a:t>
            </a:r>
            <a:r>
              <a:rPr lang="en-GB" sz="1200" dirty="0" err="1" smtClean="0"/>
              <a:t>TransformPrecision</a:t>
            </a:r>
            <a:r>
              <a:rPr lang="en-GB" sz="1200" dirty="0" smtClean="0"/>
              <a:t>=6, </a:t>
            </a:r>
            <a:r>
              <a:rPr lang="en-GB" sz="1200" dirty="0" err="1" smtClean="0"/>
              <a:t>PCM&amp;Lossless</a:t>
            </a:r>
            <a:r>
              <a:rPr lang="en-GB" sz="1200" dirty="0" smtClean="0"/>
              <a:t> disabled</a:t>
            </a:r>
          </a:p>
          <a:p>
            <a:r>
              <a:rPr lang="en-GB" sz="1200" dirty="0"/>
              <a:t>16-bit degrades in HM due to non-standard clipping on the output to 15-bit (otherwise follows the 14-bit curve</a:t>
            </a:r>
            <a:r>
              <a:rPr lang="en-GB" sz="1200" dirty="0" smtClean="0"/>
              <a:t>).</a:t>
            </a:r>
            <a:endParaRPr lang="en-GB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800000"/>
            <a:ext cx="8310760" cy="347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819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Proposed Transform Response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5</a:t>
            </a:fld>
            <a:endParaRPr lang="en-US" altLang="ja-JP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800000"/>
            <a:ext cx="8321817" cy="347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ontent Placeholder 6"/>
          <p:cNvSpPr>
            <a:spLocks noGrp="1"/>
          </p:cNvSpPr>
          <p:nvPr>
            <p:ph idx="1"/>
          </p:nvPr>
        </p:nvSpPr>
        <p:spPr>
          <a:xfrm>
            <a:off x="575999" y="5517232"/>
            <a:ext cx="8352000" cy="746768"/>
          </a:xfrm>
        </p:spPr>
        <p:txBody>
          <a:bodyPr/>
          <a:lstStyle/>
          <a:p>
            <a:r>
              <a:rPr lang="en-GB" sz="1200" dirty="0"/>
              <a:t>RDOQ off, Transform Skip off, MTDR=ETDR=max(15,bitDepth+6), </a:t>
            </a:r>
            <a:r>
              <a:rPr lang="en-GB" sz="1200" dirty="0" err="1"/>
              <a:t>TransformPrecision</a:t>
            </a:r>
            <a:r>
              <a:rPr lang="en-GB" sz="1200" dirty="0"/>
              <a:t>=14, </a:t>
            </a:r>
            <a:r>
              <a:rPr lang="en-GB" sz="1200" dirty="0" err="1"/>
              <a:t>PCM&amp;Lossless</a:t>
            </a:r>
            <a:r>
              <a:rPr lang="en-GB" sz="1200" dirty="0"/>
              <a:t> disabled</a:t>
            </a:r>
          </a:p>
        </p:txBody>
      </p:sp>
    </p:spTree>
    <p:extLst>
      <p:ext uri="{BB962C8B-B14F-4D97-AF65-F5344CB8AC3E}">
        <p14:creationId xmlns:p14="http://schemas.microsoft.com/office/powerpoint/2010/main" val="3473675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Lambda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040000"/>
          </a:xfrm>
        </p:spPr>
        <p:txBody>
          <a:bodyPr/>
          <a:lstStyle/>
          <a:p>
            <a:endParaRPr lang="en-GB" sz="2000" dirty="0" smtClean="0"/>
          </a:p>
          <a:p>
            <a:r>
              <a:rPr lang="en-GB" sz="2000" dirty="0" smtClean="0"/>
              <a:t>Lambda has been analysed for the low QP intra operating points</a:t>
            </a:r>
          </a:p>
          <a:p>
            <a:pPr lvl="1"/>
            <a:r>
              <a:rPr lang="en-GB" sz="1800" dirty="0" smtClean="0"/>
              <a:t>On average, the current settings in HM are correct.</a:t>
            </a:r>
          </a:p>
          <a:p>
            <a:pPr lvl="2"/>
            <a:r>
              <a:rPr lang="en-GB" sz="1600" dirty="0" smtClean="0"/>
              <a:t>Some sequences indicated a slightly lower lambda, some slightly higher, with only negligible deviation in the resulting performance.</a:t>
            </a:r>
            <a:endParaRPr lang="en-GB" sz="1800" dirty="0" smtClean="0"/>
          </a:p>
          <a:p>
            <a:pPr lvl="1"/>
            <a:endParaRPr lang="en-GB" dirty="0" smtClean="0"/>
          </a:p>
          <a:p>
            <a:pPr lvl="1"/>
            <a:r>
              <a:rPr lang="en-GB" dirty="0" smtClean="0"/>
              <a:t>However, the C Model in </a:t>
            </a:r>
            <a:r>
              <a:rPr lang="en-GB" dirty="0" err="1" smtClean="0"/>
              <a:t>TComRdCost</a:t>
            </a:r>
            <a:r>
              <a:rPr lang="en-GB" dirty="0" smtClean="0"/>
              <a:t> used parameters describing lambda as </a:t>
            </a:r>
            <a:r>
              <a:rPr lang="en-GB" dirty="0" err="1" smtClean="0"/>
              <a:t>UInts</a:t>
            </a:r>
            <a:r>
              <a:rPr lang="en-GB" dirty="0" smtClean="0"/>
              <a:t>, and for 16-bit input data at high QPs (</a:t>
            </a:r>
            <a:r>
              <a:rPr lang="en-GB" dirty="0" err="1" smtClean="0"/>
              <a:t>eg</a:t>
            </a:r>
            <a:r>
              <a:rPr lang="en-GB" dirty="0" smtClean="0"/>
              <a:t> 37), this overflowed.</a:t>
            </a:r>
          </a:p>
          <a:p>
            <a:pPr lvl="2"/>
            <a:r>
              <a:rPr lang="en-GB" dirty="0" smtClean="0"/>
              <a:t>Those parameters have been changed to Doubles.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876494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Mixed Coding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5998" y="1224000"/>
            <a:ext cx="8460497" cy="5040000"/>
          </a:xfrm>
        </p:spPr>
        <p:txBody>
          <a:bodyPr/>
          <a:lstStyle/>
          <a:p>
            <a:r>
              <a:rPr lang="en-GB" sz="1800" dirty="0" smtClean="0"/>
              <a:t>Mixed </a:t>
            </a:r>
            <a:r>
              <a:rPr lang="en-GB" sz="1800" dirty="0" err="1" smtClean="0"/>
              <a:t>lossy</a:t>
            </a:r>
            <a:r>
              <a:rPr lang="en-GB" sz="1800" dirty="0" smtClean="0"/>
              <a:t> / lossless coding has been studied</a:t>
            </a:r>
          </a:p>
          <a:p>
            <a:pPr marL="1828800" lvl="4" indent="0">
              <a:buNone/>
            </a:pPr>
            <a:r>
              <a:rPr lang="en-GB" sz="1200" dirty="0"/>
              <a:t>(lossless = </a:t>
            </a:r>
            <a:r>
              <a:rPr lang="en-GB" sz="1200" dirty="0" err="1"/>
              <a:t>transquant</a:t>
            </a:r>
            <a:r>
              <a:rPr lang="en-GB" sz="1200" dirty="0"/>
              <a:t> bypass, IPCM and transform skip)</a:t>
            </a:r>
          </a:p>
          <a:p>
            <a:r>
              <a:rPr lang="en-GB" sz="1800" dirty="0" smtClean="0"/>
              <a:t>Additional bug-fixes required in the HM / RExt3.0 code.</a:t>
            </a:r>
          </a:p>
          <a:p>
            <a:pPr lvl="1"/>
            <a:r>
              <a:rPr lang="en-GB" sz="1600" dirty="0" smtClean="0"/>
              <a:t>Current RExt3.0 does not decode due to illegal QPs being used by the encoder for </a:t>
            </a:r>
            <a:r>
              <a:rPr lang="en-GB" sz="1600" dirty="0" err="1" smtClean="0"/>
              <a:t>transquant</a:t>
            </a:r>
            <a:r>
              <a:rPr lang="en-GB" sz="1600" dirty="0" smtClean="0"/>
              <a:t>-bypass CUs</a:t>
            </a:r>
          </a:p>
          <a:p>
            <a:pPr lvl="2"/>
            <a:r>
              <a:rPr lang="en-GB" sz="1400" dirty="0" smtClean="0"/>
              <a:t>Errors generated due to the </a:t>
            </a:r>
            <a:r>
              <a:rPr lang="en-GB" sz="1400" dirty="0" err="1" smtClean="0"/>
              <a:t>deltaQP</a:t>
            </a:r>
            <a:r>
              <a:rPr lang="en-GB" sz="1400" dirty="0" smtClean="0"/>
              <a:t> mechanism.</a:t>
            </a:r>
          </a:p>
          <a:p>
            <a:pPr lvl="1"/>
            <a:r>
              <a:rPr lang="en-GB" sz="1600" dirty="0" smtClean="0"/>
              <a:t>The current cost function is:</a:t>
            </a:r>
          </a:p>
          <a:p>
            <a:pPr lvl="3"/>
            <a:r>
              <a:rPr lang="en-GB" sz="1200" dirty="0" smtClean="0"/>
              <a:t>cost=lambda * </a:t>
            </a:r>
            <a:r>
              <a:rPr lang="en-GB" sz="1200" dirty="0" err="1" smtClean="0"/>
              <a:t>cost</a:t>
            </a:r>
            <a:r>
              <a:rPr lang="en-GB" sz="1200" baseline="-25000" dirty="0" err="1" smtClean="0"/>
              <a:t>bits</a:t>
            </a:r>
            <a:r>
              <a:rPr lang="en-GB" sz="1200" dirty="0" smtClean="0"/>
              <a:t> + </a:t>
            </a:r>
            <a:r>
              <a:rPr lang="en-GB" sz="1200" dirty="0" err="1" smtClean="0"/>
              <a:t>cost</a:t>
            </a:r>
            <a:r>
              <a:rPr lang="en-GB" sz="1200" baseline="-25000" dirty="0" err="1" smtClean="0"/>
              <a:t>distortion</a:t>
            </a:r>
            <a:endParaRPr lang="en-GB" sz="1200" baseline="-25000" dirty="0" smtClean="0"/>
          </a:p>
          <a:p>
            <a:pPr lvl="2"/>
            <a:r>
              <a:rPr lang="en-GB" sz="1400" dirty="0" smtClean="0"/>
              <a:t>modified to</a:t>
            </a:r>
          </a:p>
          <a:p>
            <a:pPr lvl="3"/>
            <a:r>
              <a:rPr lang="en-GB" sz="1200" dirty="0"/>
              <a:t>cost</a:t>
            </a:r>
            <a:r>
              <a:rPr lang="en-GB" sz="1200" dirty="0" smtClean="0"/>
              <a:t>= </a:t>
            </a:r>
            <a:r>
              <a:rPr lang="en-GB" sz="1200" dirty="0" err="1" smtClean="0"/>
              <a:t>cost</a:t>
            </a:r>
            <a:r>
              <a:rPr lang="en-GB" sz="1200" baseline="-25000" dirty="0" err="1" smtClean="0"/>
              <a:t>bits</a:t>
            </a:r>
            <a:r>
              <a:rPr lang="en-GB" sz="1200" dirty="0" smtClean="0"/>
              <a:t> + </a:t>
            </a:r>
            <a:r>
              <a:rPr lang="en-GB" sz="1200" dirty="0" err="1" smtClean="0"/>
              <a:t>cost</a:t>
            </a:r>
            <a:r>
              <a:rPr lang="en-GB" sz="1200" baseline="-25000" dirty="0" err="1" smtClean="0"/>
              <a:t>distortion</a:t>
            </a:r>
            <a:r>
              <a:rPr lang="en-GB" sz="1200" dirty="0"/>
              <a:t> </a:t>
            </a:r>
            <a:r>
              <a:rPr lang="en-GB" sz="1200" dirty="0" smtClean="0"/>
              <a:t>/ lambda</a:t>
            </a:r>
          </a:p>
          <a:p>
            <a:pPr lvl="2"/>
            <a:r>
              <a:rPr lang="en-GB" sz="1400" dirty="0" smtClean="0"/>
              <a:t>Similarly, the estimated cost in intra searching now uses a fixed QP’ of 4 (q of 1).</a:t>
            </a:r>
          </a:p>
          <a:p>
            <a:pPr lvl="2"/>
            <a:r>
              <a:rPr lang="en-GB" sz="1400" dirty="0"/>
              <a:t>These changes makes the lossless costs QP </a:t>
            </a:r>
            <a:r>
              <a:rPr lang="en-GB" sz="1400" dirty="0" smtClean="0"/>
              <a:t>independent (in the mixed system).</a:t>
            </a:r>
            <a:endParaRPr lang="en-GB" sz="1400" dirty="0"/>
          </a:p>
          <a:p>
            <a:pPr lvl="3"/>
            <a:r>
              <a:rPr lang="en-GB" sz="1200" dirty="0" smtClean="0"/>
              <a:t>(the initialisation of context variables is still QP dependent)</a:t>
            </a:r>
          </a:p>
          <a:p>
            <a:pPr lvl="1"/>
            <a:r>
              <a:rPr lang="en-GB" sz="1600" dirty="0" smtClean="0"/>
              <a:t>The sequence PSNR is formed from the average MSEs, not the average PSNRs</a:t>
            </a:r>
          </a:p>
          <a:p>
            <a:pPr lvl="2"/>
            <a:r>
              <a:rPr lang="en-GB" sz="1400" dirty="0" smtClean="0"/>
              <a:t>You can’t average a PSNR=99.99dB (=∞dB) with a PSNR of 40dB.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38117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Mixed </a:t>
            </a:r>
            <a:r>
              <a:rPr lang="en-GB" dirty="0" smtClean="0"/>
              <a:t>Coding (continued)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Sequence </a:t>
            </a:r>
            <a:r>
              <a:rPr lang="en-GB" dirty="0" smtClean="0"/>
              <a:t>1 – Hard to compress – 14 bit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8</a:t>
            </a:fld>
            <a:endParaRPr lang="en-US" altLang="ja-JP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2160000"/>
            <a:ext cx="8310760" cy="3455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49460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Mixed </a:t>
            </a:r>
            <a:r>
              <a:rPr lang="en-GB" dirty="0" smtClean="0"/>
              <a:t>Coding (continued)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Sequence 2 </a:t>
            </a:r>
            <a:r>
              <a:rPr lang="en-GB" dirty="0"/>
              <a:t>– </a:t>
            </a:r>
            <a:r>
              <a:rPr lang="en-GB" dirty="0" smtClean="0"/>
              <a:t>Easier to compress </a:t>
            </a:r>
            <a:r>
              <a:rPr lang="en-GB" dirty="0"/>
              <a:t>–</a:t>
            </a:r>
            <a:r>
              <a:rPr lang="en-GB" dirty="0" smtClean="0"/>
              <a:t> 14 </a:t>
            </a:r>
            <a:r>
              <a:rPr lang="en-GB" dirty="0"/>
              <a:t>bit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altLang="ja-JP" dirty="0"/>
              <a:t>JCTVC-N0188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fld id="{DEFDBDAD-53CD-41C4-AAF3-D833CC543004}" type="datetime1">
              <a:rPr lang="ja-JP" altLang="en-US" smtClean="0"/>
              <a:pPr>
                <a:defRPr/>
              </a:pPr>
              <a:t>2013/7/25</a:t>
            </a:fld>
            <a:endParaRPr lang="en-US" altLang="ja-JP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7C6F3527-79FB-4A94-B9C7-E3F8D3D01080}" type="slidenum">
              <a:rPr lang="en-US" altLang="ja-JP" smtClean="0"/>
              <a:pPr>
                <a:defRPr/>
              </a:pPr>
              <a:t>9</a:t>
            </a:fld>
            <a:endParaRPr lang="en-US" altLang="ja-JP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2160000"/>
            <a:ext cx="8310760" cy="3455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813861"/>
      </p:ext>
    </p:extLst>
  </p:cSld>
  <p:clrMapOvr>
    <a:masterClrMapping/>
  </p:clrMapOvr>
</p:sld>
</file>

<file path=ppt/theme/theme1.xml><?xml version="1.0" encoding="utf-8"?>
<a:theme xmlns:a="http://schemas.openxmlformats.org/drawingml/2006/main" name="GBM_Master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Arial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 kumimoji="1" sz="1600" dirty="0" err="1" smtClean="0"/>
        </a:defPPr>
      </a:lstStyle>
      <a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a:style>
    </a:sp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icture" ma:contentTypeID="0x0101020010AEFE09DCD06140A9660BDD0E512771" ma:contentTypeVersion="0" ma:contentTypeDescription="Upload an image or a photograph." ma:contentTypeScope="" ma:versionID="7bd2295d634a23101f8179afaacc0e1a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dc1342c738afe3f635571af9979ae9d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mageWidth" minOccurs="0"/>
                <xsd:element ref="ns1:ImageHeight" minOccurs="0"/>
                <xsd:element ref="ns1:ImageCreateDate" minOccurs="0"/>
                <xsd:element ref="ns1: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ImageWidth" ma:index="11" nillable="true" ma:displayName="Picture Width" ma:internalName="ImageWidth" ma:readOnly="true">
      <xsd:simpleType>
        <xsd:restriction base="dms:Unknown"/>
      </xsd:simpleType>
    </xsd:element>
    <xsd:element name="ImageHeight" ma:index="12" nillable="true" ma:displayName="Picture Height" ma:internalName="ImageHeight" ma:readOnly="true">
      <xsd:simpleType>
        <xsd:restriction base="dms:Unknown"/>
      </xsd:simpleType>
    </xsd:element>
    <xsd:element name="ImageCreateDate" ma:index="13" nillable="true" ma:displayName="Date Picture Taken" ma:format="DateTime" ma:hidden="true" ma:internalName="ImageCreateDate">
      <xsd:simpleType>
        <xsd:restriction base="dms:DateTime"/>
      </xsd:simpleType>
    </xsd:element>
    <xsd:element name="Description" ma:index="14" nillable="true" ma:displayName="Description" ma:description="Used as alternative text for the picture." ma:hidden="true" ma:internalName="Description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8" ma:displayName="Title"/>
        <xsd:element ref="dc:subject" minOccurs="0" maxOccurs="1"/>
        <xsd:element ref="dc:description" minOccurs="0" maxOccurs="1"/>
        <xsd:element name="keywords" minOccurs="0" maxOccurs="1" type="xsd:string" ma:index="20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ImageCreateDate xmlns="http://schemas.microsoft.com/sharepoint/v3" xsi:nil="true"/>
    <Description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EA3CEF9-8CBC-488B-834C-25F0DA025DE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8C4B68F-9058-42F4-A03F-47CB8D35CC7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D8C616-45A8-4DF6-AB95-DB485F80A8BC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terms/"/>
    <ds:schemaRef ds:uri="http://schemas.microsoft.com/sharepoint/v3"/>
    <ds:schemaRef ds:uri="http://purl.org/dc/dcmitype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882</Words>
  <Application>Microsoft Office PowerPoint</Application>
  <PresentationFormat>On-screen Show (4:3)</PresentationFormat>
  <Paragraphs>119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GBM_Master</vt:lpstr>
      <vt:lpstr>AHG 5 and 18: Internal Precision for High Bit Depths</vt:lpstr>
      <vt:lpstr>Introduction</vt:lpstr>
      <vt:lpstr>Required Operating Range</vt:lpstr>
      <vt:lpstr>HM / RExt3.0 Transform Response</vt:lpstr>
      <vt:lpstr>Proposed Transform Response</vt:lpstr>
      <vt:lpstr>Lambda</vt:lpstr>
      <vt:lpstr>Mixed Coding</vt:lpstr>
      <vt:lpstr>Mixed Coding (continued)</vt:lpstr>
      <vt:lpstr>Mixed Coding (continued)</vt:lpstr>
      <vt:lpstr>Mixed Coding (continued)</vt:lpstr>
      <vt:lpstr>Applications</vt:lpstr>
      <vt:lpstr>Conclusion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AHG7: Options present in Extended Chroma Format model</dc:title>
  <dc:creator/>
  <cp:lastModifiedBy/>
  <cp:revision>1</cp:revision>
  <dcterms:created xsi:type="dcterms:W3CDTF">2010-06-25T05:44:48Z</dcterms:created>
  <dcterms:modified xsi:type="dcterms:W3CDTF">2013-07-25T16:25:08Z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0x0101020010AEFE09DCD06140A9660BDD0E512771</vt:lpwstr>
  </property>
</Properties>
</file>