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  <p:sldMasterId id="2147483653" r:id="rId4"/>
  </p:sldMasterIdLst>
  <p:notesMasterIdLst>
    <p:notesMasterId r:id="rId14"/>
  </p:notesMasterIdLst>
  <p:sldIdLst>
    <p:sldId id="300" r:id="rId5"/>
    <p:sldId id="292" r:id="rId6"/>
    <p:sldId id="294" r:id="rId7"/>
    <p:sldId id="293" r:id="rId8"/>
    <p:sldId id="295" r:id="rId9"/>
    <p:sldId id="296" r:id="rId10"/>
    <p:sldId id="301" r:id="rId11"/>
    <p:sldId id="297" r:id="rId12"/>
    <p:sldId id="298" r:id="rId13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A2BA"/>
    <a:srgbClr val="663300"/>
    <a:srgbClr val="FFCCCC"/>
    <a:srgbClr val="FFCCFF"/>
    <a:srgbClr val="FF9900"/>
    <a:srgbClr val="E2F85C"/>
    <a:srgbClr val="AAAAA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29" autoAdjust="0"/>
    <p:restoredTop sz="94622" autoAdjust="0"/>
  </p:normalViewPr>
  <p:slideViewPr>
    <p:cSldViewPr snapToGrid="0">
      <p:cViewPr>
        <p:scale>
          <a:sx n="79" d="100"/>
          <a:sy n="79" d="100"/>
        </p:scale>
        <p:origin x="-192" y="-62"/>
      </p:cViewPr>
      <p:guideLst>
        <p:guide orient="horz" pos="426"/>
        <p:guide pos="2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775E10C-18B9-4DD0-BCF1-F9F1A3BC0F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5809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1c_revBlack_rgb_powerpoin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5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28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7" name="Picture 29" descr="ti_stk_2c_pos_rgb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22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FABE9-4D0D-4F28-AB1E-BD86536CB0D1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9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2474913" y="6038850"/>
            <a:ext cx="4164012" cy="2524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3F9F8-F4CC-490D-A434-61C237E2D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2F2D2-1270-4F61-8A4C-EC0A7C584D62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88E31-7822-4BDF-8169-260C2AB3C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74EE1-CF5A-4695-9320-5CDCCE3934A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9948-0413-48E8-A127-99362C614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42875"/>
            <a:ext cx="8458200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33375" y="1185863"/>
            <a:ext cx="8467725" cy="469265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86C85-CB59-419D-B883-23A446C3DEEF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37BE2-F5F5-4F2A-BA83-7F20461AC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775" y="142875"/>
            <a:ext cx="8458200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D8015-0158-40D7-B3E6-95157418A461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382C8-5E41-4688-9CD9-DC4081CDB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03E17-17E7-4B60-8DA5-D9D98E54975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47294-708D-4ECF-8E36-4F21D1C07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B90EC-3EBB-4E97-A05A-F2CEC8CB10B3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825CA-23F1-4496-9467-43C88A707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EFDED-9A6F-4B74-B622-C22C15D1BAEC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B7688-42A3-4FC6-BB45-663F08E11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7ECD1-1EFB-4EE1-A28F-EA44411D57C7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5C867-D9C4-43A3-BD1A-AE893EF87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B0666-E742-4B24-B641-2F29E31BB04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0E96E-1BC7-458A-BEE3-552AF6D6B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7DD6D-852D-4853-8471-80DA90640C1F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28424-9275-4395-B474-A06D602A0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6D75C-5E1F-4387-80CC-E993A58DD7EF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B2831-C1CA-4BC9-8858-B52DDDB7F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D35F8-FF5F-4F6C-9501-B99A12CCB6E2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0109C-AAAF-49CB-A019-BF17D755A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B136D-6426-4367-AF48-E8EA1FB8CE3A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46F7B-5EC1-4F8E-A0E8-9112A048A3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75AF8-4C41-44C0-8D68-7A30D85FC366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742ED-A619-48C4-A0A3-924878742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0E342-4C85-4B84-AC3C-EBDD18C5F4B4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BEFC8-ECCA-418A-8AEC-336341D10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51A3B-378B-444F-B673-4CF86338A22C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96E07-6088-446D-A9A4-AEB821D700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66E94-B3F2-4708-B63E-D4D593A87D2F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D0133-B238-4B57-86D9-D79FD8FAA9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BF262-E2CB-496B-BAF5-66CD78A32A3B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DD28D-588E-441D-98DC-23AB82609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A3AEF-68A0-4201-B96F-E26ED42EC696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4DF1E-03C6-41C9-939C-5E65BC6D9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A3948-7ACF-4684-A8A3-D1E251AC8D39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E7D71-03E3-42AE-AF81-271FB1EF8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FC18D-4107-416F-9DCD-330004A41D09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96EF8-6F64-441E-B5E0-6B6C47C7A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16C47-C7FF-4AB2-A151-6886EAE8178D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7E23D-57F3-418E-998A-AD2FCF3D3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CC1A0-4849-4838-9305-01C505A019B8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18420-98EB-44B7-A67D-A6DBAF09A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51E76-1A25-4C81-AEAE-F48489CC2949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42E13-224E-48C1-8EE3-222B6BF92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CA7C2-43B8-44AA-9E66-55DF2524BA4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9ABF7-9996-46EE-ACF8-2929C3B0D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9EA26-7C3A-4992-B829-C3AF09338584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93D7B-47E1-4FA2-8539-566E61D34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01B68-F07A-43F7-A98D-8B7850DDC823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C6152-CB77-441C-8693-E1919D81D4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F3A50-D508-4A2F-87DB-FE9B2B62D09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44B5C-6406-4599-9A80-B7F4E819B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C48A5-BF23-49D6-BB78-84FA81D8391A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827E2-8EA3-4E54-95B8-1DD168DCB3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14C27-0362-48D8-BF3A-C229B853BCB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F27E9-D5B7-451F-B1C8-A33C4D6A2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3A22E-7F1E-453D-AD67-E55FCC2FDBD7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58EE9-03F0-43CD-8D6D-90E379581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A638E-23FE-46CE-8EF6-329D245D5753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E978C-930F-480A-9116-3A7034982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BCA5F-78EA-4550-A682-BE9BF1C3E262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B9EE0-AABF-4C28-A939-D9B473E6B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7C14-727C-45FC-A653-D01E7928CC15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23834-74E9-44E5-A2CB-1F731D241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ACEEE-E5C6-4E46-B774-2FA3A3E77863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ED3B-2069-4A44-BD1B-D9A07B8AB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BEC93-3652-4049-976E-4509F46CCC98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8F4AD-988B-4E93-97C6-EC4CF3DB77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55442-4240-44F8-8932-D3DF15AD0262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EF43B-80AC-4BE7-AD8A-B0B8E3703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85F76-6878-4FFC-B311-2B3D68018957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2CECA-0A3E-4890-A62C-F7CB239355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A39C01-355D-49A5-BB54-A4284D81FAA1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A2D24-093A-45D3-A14D-365EC97516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55C9D-86DE-4C21-AB38-AD7A90205392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2EF9A-959D-44C5-9741-3C0A55357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B8E70-DD92-4C1C-B2E6-913FD9D9BC6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855B7-1D55-44C1-874B-D630805BDB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BD7DF-6EBD-44C8-A925-E544ECD3E4F9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659E9-C206-43D0-9D14-133278387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7BED3-975B-4A68-874A-4ACFD07C07DA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7ECB-3C0C-4E30-943B-F8ED7D98C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7F0AE-5964-4A7D-B32E-6392D2DA2063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8A9A2-7F39-4B9C-A43A-63758AEC2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76725-9984-47F8-8DDB-0D13681E5BD0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083F7-15E1-4A70-9D6D-CD5700A26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185863"/>
            <a:ext cx="8467725" cy="4692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78538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F302E8E3-2603-4E99-B104-D9BDAE65DD6A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78538"/>
            <a:ext cx="4152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78538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6B10EB5C-8C45-49D0-B4C8-41568B977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32" name="Picture 30" descr="ti_stk_2c_pos_rgb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  <p:sldLayoutId id="2147484178" r:id="rId10"/>
    <p:sldLayoutId id="2147484179" r:id="rId11"/>
    <p:sldLayoutId id="2147484180" r:id="rId12"/>
    <p:sldLayoutId id="2147484181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ct val="6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9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94D54DBC-7E3B-483B-9810-64B00E09B974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68563" y="6038850"/>
            <a:ext cx="415925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086CB445-7801-402F-92BD-CCF5D55DDD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410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2D524B23-91CD-4661-8B6C-E666E4B800FA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38850"/>
            <a:ext cx="41529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5EA0ED96-54CE-4677-8283-7C6578B63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8625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3080" name="Picture 19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/>
            </a:lvl1pPr>
          </a:lstStyle>
          <a:p>
            <a:pPr>
              <a:defRPr/>
            </a:pPr>
            <a:fld id="{58D8C1D4-505B-4B1A-8070-BA6A1F0C0CDC}" type="datetime1">
              <a:rPr lang="en-US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86025" y="6038850"/>
            <a:ext cx="41640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pPr>
              <a:defRPr/>
            </a:pPr>
            <a:fld id="{A8F45C88-ABB4-4585-B895-1D0EF92F5B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7767" name="Rectangle 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4104" name="Picture 8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8925" y="6427788"/>
            <a:ext cx="11191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  <p:sldLayoutId id="2147484209" r:id="rId6"/>
    <p:sldLayoutId id="2147484210" r:id="rId7"/>
    <p:sldLayoutId id="2147484211" r:id="rId8"/>
    <p:sldLayoutId id="2147484212" r:id="rId9"/>
    <p:sldLayoutId id="2147484213" r:id="rId10"/>
    <p:sldLayoutId id="2147484214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0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60000"/>
        </a:spcBef>
        <a:spcAft>
          <a:spcPct val="0"/>
        </a:spcAft>
        <a:defRPr sz="2000" b="1">
          <a:solidFill>
            <a:schemeClr val="tx2"/>
          </a:solidFill>
          <a:latin typeface="+mn-lt"/>
          <a:ea typeface="+mn-ea"/>
          <a:cs typeface="+mn-cs"/>
        </a:defRPr>
      </a:lvl1pPr>
      <a:lvl2pPr marL="341313" indent="11588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688975" indent="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968375" indent="4032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1316038" indent="51276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17732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2304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26876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14483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650" y="1375210"/>
            <a:ext cx="8458200" cy="1470025"/>
          </a:xfrm>
        </p:spPr>
        <p:txBody>
          <a:bodyPr/>
          <a:lstStyle/>
          <a:p>
            <a:pPr algn="ctr"/>
            <a:r>
              <a:rPr lang="en-US" dirty="0" smtClean="0"/>
              <a:t>Side activity report on slice header parsing overhead reduction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Minhua Zhou and Alexis Tourapis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AFABE9-4D0D-4F28-AB1E-BD86536CB0D1}" type="datetime1">
              <a:rPr lang="en-US" smtClean="0"/>
              <a:pPr>
                <a:defRPr/>
              </a:pPr>
              <a:t>7/15/2012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13F9F8-F4CC-490D-A434-61C237E2DA9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Pred_weight_table</a:t>
            </a:r>
            <a:r>
              <a:rPr lang="en-US" dirty="0" smtClean="0"/>
              <a:t>() syntax (list 0)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04579096"/>
              </p:ext>
            </p:extLst>
          </p:nvPr>
        </p:nvGraphicFramePr>
        <p:xfrm>
          <a:off x="762000" y="874295"/>
          <a:ext cx="7606145" cy="5164278"/>
        </p:xfrm>
        <a:graphic>
          <a:graphicData uri="http://schemas.openxmlformats.org/drawingml/2006/table">
            <a:tbl>
              <a:tblPr/>
              <a:tblGrid>
                <a:gridCol w="6417352"/>
                <a:gridCol w="1188793"/>
              </a:tblGrid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pred_weight_table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>
                          <a:latin typeface="Arial"/>
                          <a:ea typeface="Batang"/>
                          <a:cs typeface="Times New Roman"/>
                        </a:rPr>
                        <a:t>Descriptor</a:t>
                      </a:r>
                      <a:endParaRPr lang="en-US" sz="1600" b="1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luma_log2_weight_denom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latin typeface="Arial"/>
                          <a:ea typeface="Batang"/>
                          <a:cs typeface="Times New Roman"/>
                        </a:rPr>
                        <a:t>  </a:t>
                      </a:r>
                      <a:r>
                        <a:rPr lang="en-US" sz="1600" dirty="0" err="1" smtClean="0">
                          <a:latin typeface="Arial"/>
                          <a:ea typeface="Batang"/>
                          <a:cs typeface="Times New Roman"/>
                        </a:rPr>
                        <a:t>sum_luma_weight_flag</a:t>
                      </a:r>
                      <a:r>
                        <a:rPr lang="en-US" sz="1600" dirty="0" smtClean="0">
                          <a:latin typeface="Arial"/>
                          <a:ea typeface="Batang"/>
                          <a:cs typeface="Times New Roman"/>
                        </a:rPr>
                        <a:t> = 0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delta_chroma_log2_weight_denom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P | | 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B </a:t>
                      </a:r>
                      <a:r>
                        <a:rPr lang="en-US" sz="1600" dirty="0">
                          <a:latin typeface="Arial"/>
                          <a:ea typeface="Batang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for(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++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luma_weight_l0_flag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if( luma_weight_l0_flag[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delta_luma_weight_l0[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luma_offset_l0[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chroma_weight_l0_flag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if( chroma_weight_l0_flag[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	for( j =0; j &lt; 2; j++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		delta_chroma_weight_l0[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						delta_chroma_offset_l0[</a:t>
                      </a:r>
                      <a:r>
                        <a:rPr lang="pl-PL" sz="1600" dirty="0">
                          <a:latin typeface="Arial"/>
                          <a:ea typeface="Batang"/>
                          <a:cs typeface="Times New Roman"/>
                        </a:rPr>
                        <a:t> i </a:t>
                      </a: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pl-PL" sz="16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94" y="184437"/>
            <a:ext cx="8458200" cy="814388"/>
          </a:xfrm>
        </p:spPr>
        <p:txBody>
          <a:bodyPr/>
          <a:lstStyle/>
          <a:p>
            <a:pPr eaLnBrk="1" hangingPunct="1"/>
            <a:r>
              <a:rPr lang="en-US" dirty="0" smtClean="0"/>
              <a:t>Proposed constraint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436" y="983672"/>
            <a:ext cx="47798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 smtClean="0"/>
              <a:t>For P-slices</a:t>
            </a:r>
          </a:p>
          <a:p>
            <a:pPr marL="800100" lvl="1" indent="-342900">
              <a:buFont typeface="+mj-lt"/>
              <a:buAutoNum type="arabicPeriod"/>
            </a:pPr>
            <a:endParaRPr lang="en-US" sz="2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265630"/>
          <a:ext cx="914400" cy="215900"/>
        </p:xfrm>
        <a:graphic>
          <a:graphicData uri="http://schemas.openxmlformats.org/presentationml/2006/ole">
            <p:oleObj spid="_x0000_s60430" name="Equation" r:id="rId3" imgW="390270" imgH="739061" progId="Equation.3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080633" y="1495125"/>
          <a:ext cx="4807550" cy="735445"/>
        </p:xfrm>
        <a:graphic>
          <a:graphicData uri="http://schemas.openxmlformats.org/presentationml/2006/ole">
            <p:oleObj spid="_x0000_s60431" name="Equation" r:id="rId4" imgW="2666587" imgH="431570" progId="Equation.3">
              <p:embed/>
            </p:oleObj>
          </a:graphicData>
        </a:graphic>
      </p:graphicFrame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1021318" y="2311818"/>
          <a:ext cx="5074682" cy="680748"/>
        </p:xfrm>
        <a:graphic>
          <a:graphicData uri="http://schemas.openxmlformats.org/presentationml/2006/ole">
            <p:oleObj spid="_x0000_s60432" name="Equation" r:id="rId5" imgW="2831388" imgH="43157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03563" y="2964872"/>
            <a:ext cx="47798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 smtClean="0"/>
              <a:t>For B-slices</a:t>
            </a:r>
          </a:p>
          <a:p>
            <a:pPr marL="800100" lvl="1" indent="-342900">
              <a:buFont typeface="+mj-lt"/>
              <a:buAutoNum type="arabicPeriod"/>
            </a:pPr>
            <a:endParaRPr lang="en-US" sz="2000" dirty="0"/>
          </a:p>
        </p:txBody>
      </p:sp>
      <p:graphicFrame>
        <p:nvGraphicFramePr>
          <p:cNvPr id="60421" name="Object 5"/>
          <p:cNvGraphicFramePr>
            <a:graphicFrameLocks noChangeAspect="1"/>
          </p:cNvGraphicFramePr>
          <p:nvPr/>
        </p:nvGraphicFramePr>
        <p:xfrm>
          <a:off x="0" y="3684732"/>
          <a:ext cx="8936181" cy="735013"/>
        </p:xfrm>
        <a:graphic>
          <a:graphicData uri="http://schemas.openxmlformats.org/presentationml/2006/ole">
            <p:oleObj spid="_x0000_s60433" name="Equation" r:id="rId6" imgW="5739390" imgH="431570" progId="Equation.3">
              <p:embed/>
            </p:oleObj>
          </a:graphicData>
        </a:graphic>
      </p:graphicFrame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-1" y="4668838"/>
          <a:ext cx="9144001" cy="735012"/>
        </p:xfrm>
        <a:graphic>
          <a:graphicData uri="http://schemas.openxmlformats.org/presentationml/2006/ole">
            <p:oleObj spid="_x0000_s60434" name="Equation" r:id="rId7" imgW="6069544" imgH="43157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Parsing issue with </a:t>
            </a:r>
            <a:r>
              <a:rPr lang="en-US" dirty="0" err="1" smtClean="0"/>
              <a:t>pred_weight_table</a:t>
            </a:r>
            <a:r>
              <a:rPr lang="en-US" dirty="0" smtClean="0"/>
              <a:t>()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2000" y="1066800"/>
          <a:ext cx="7606145" cy="4963390"/>
        </p:xfrm>
        <a:graphic>
          <a:graphicData uri="http://schemas.openxmlformats.org/drawingml/2006/table">
            <a:tbl>
              <a:tblPr/>
              <a:tblGrid>
                <a:gridCol w="6417352"/>
                <a:gridCol w="1188793"/>
              </a:tblGrid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pred_weight_table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>
                          <a:latin typeface="Arial"/>
                          <a:ea typeface="Batang"/>
                          <a:cs typeface="Times New Roman"/>
                        </a:rPr>
                        <a:t>Descriptor</a:t>
                      </a:r>
                      <a:endParaRPr lang="en-US" sz="1600" b="1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luma_log2_weight_denom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delta_chroma_log2_weight_denom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P | | 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B </a:t>
                      </a:r>
                      <a:r>
                        <a:rPr lang="en-US" sz="1600" dirty="0">
                          <a:latin typeface="Arial"/>
                          <a:ea typeface="Batang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for(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++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luma_weight_l0_flag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if( luma_weight_l0_flag[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				delta_luma_weight_l0[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strike="sngStrike" baseline="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				luma_offset_l0[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strike="sngStrike" baseline="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chroma_weight_l0_flag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if( chroma_weight_l0_flag[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					for( j =0; j &lt; 2; j++ ) {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						delta_chroma_weight_l0[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strike="sngStrike" baseline="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en-GB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9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l-PL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						delta_chroma_offset_l0[</a:t>
                      </a:r>
                      <a:r>
                        <a:rPr lang="pl-PL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i </a:t>
                      </a:r>
                      <a:r>
                        <a:rPr lang="pl-PL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pl-PL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pl-PL" sz="1600" b="1" strike="sngStrike" baseline="0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strike="sngStrike" baseline="0" dirty="0">
                          <a:latin typeface="Arial"/>
                          <a:ea typeface="Batang"/>
                          <a:cs typeface="Times New Roman"/>
                        </a:rPr>
                        <a:t>					}</a:t>
                      </a:r>
                      <a:endParaRPr lang="en-US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strike="noStrike" baseline="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 strike="no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strike="sngStrike" baseline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91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Proposed </a:t>
            </a:r>
            <a:r>
              <a:rPr lang="en-US" dirty="0" err="1" smtClean="0"/>
              <a:t>pred_weight_table</a:t>
            </a:r>
            <a:r>
              <a:rPr lang="en-US" dirty="0" smtClean="0"/>
              <a:t>() –list 0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17419" y="886687"/>
          <a:ext cx="7536872" cy="5425444"/>
        </p:xfrm>
        <a:graphic>
          <a:graphicData uri="http://schemas.openxmlformats.org/drawingml/2006/table">
            <a:tbl>
              <a:tblPr/>
              <a:tblGrid>
                <a:gridCol w="6262254"/>
                <a:gridCol w="1274618"/>
              </a:tblGrid>
              <a:tr h="30480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pred_weight_table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>
                          <a:latin typeface="Arial"/>
                          <a:ea typeface="Batang"/>
                          <a:cs typeface="Times New Roman"/>
                        </a:rPr>
                        <a:t>Descriptor</a:t>
                      </a:r>
                      <a:endParaRPr lang="en-US" sz="1600" b="1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luma_log2_weight_denom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if(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delta_chroma_log2_weight_denom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600" dirty="0" smtClean="0">
                          <a:latin typeface="Arial"/>
                          <a:ea typeface="Batang"/>
                          <a:cs typeface="Times New Roman"/>
                        </a:rPr>
                        <a:t>if 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P | | 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= =  B </a:t>
                      </a:r>
                      <a:r>
                        <a:rPr lang="en-US" sz="1600" dirty="0">
                          <a:latin typeface="Arial"/>
                          <a:ea typeface="Batang"/>
                          <a:cs typeface="Times New Roman"/>
                        </a:rPr>
                        <a:t>) 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for(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++ ) 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luma_weight_l0_flag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       </a:t>
                      </a:r>
                      <a:r>
                        <a:rPr lang="en-GB" sz="1600" dirty="0" smtClean="0">
                          <a:latin typeface="Arial"/>
                          <a:ea typeface="Batang"/>
                          <a:cs typeface="Times New Roman"/>
                        </a:rPr>
                        <a:t>if 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 !=  0 ) 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   for(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++ ) 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latin typeface="Arial"/>
                          <a:ea typeface="Batang"/>
                          <a:cs typeface="Times New Roman"/>
                        </a:rPr>
                        <a:t>            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chroma_weight_l0_flag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6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   </a:t>
                      </a:r>
                      <a:r>
                        <a:rPr lang="en-GB" sz="1600" dirty="0" smtClean="0">
                          <a:latin typeface="Arial"/>
                          <a:ea typeface="Batang"/>
                          <a:cs typeface="Times New Roman"/>
                        </a:rPr>
                        <a:t>for (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++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if( luma_weight_l0_flag[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delta_luma_weight_l0[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luma_offset_l0[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   if( chroma_weight_l0_flag[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] 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for( j =0; j &lt; 2; j++ ) {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					delta_chroma_weight_l0[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en-GB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					delta_chroma_offset_l0[</a:t>
                      </a:r>
                      <a:r>
                        <a:rPr lang="pl-PL" sz="1600" dirty="0">
                          <a:latin typeface="Arial"/>
                          <a:ea typeface="Batang"/>
                          <a:cs typeface="Times New Roman"/>
                        </a:rPr>
                        <a:t> i </a:t>
                      </a: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pl-PL" sz="16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pl-PL" sz="16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"/>
                          <a:ea typeface="Batang"/>
                          <a:cs typeface="Times New Roman"/>
                        </a:rPr>
                        <a:t>		}</a:t>
                      </a:r>
                      <a:endParaRPr lang="en-US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6</a:t>
            </a:fld>
            <a:endParaRPr lang="en-US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20604"/>
              </p:ext>
            </p:extLst>
          </p:nvPr>
        </p:nvGraphicFramePr>
        <p:xfrm>
          <a:off x="762000" y="1066800"/>
          <a:ext cx="7606145" cy="5303520"/>
        </p:xfrm>
        <a:graphic>
          <a:graphicData uri="http://schemas.openxmlformats.org/drawingml/2006/table">
            <a:tbl>
              <a:tblPr/>
              <a:tblGrid>
                <a:gridCol w="6417352"/>
                <a:gridCol w="1188793"/>
              </a:tblGrid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pred_weight_table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( 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>
                          <a:latin typeface="Arial"/>
                          <a:ea typeface="Batang"/>
                          <a:cs typeface="Times New Roman"/>
                        </a:rPr>
                        <a:t>Descriptor</a:t>
                      </a:r>
                      <a:endParaRPr lang="en-US" sz="1200" b="1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luma_log2_weight_denom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latin typeface="Arial"/>
                          <a:ea typeface="Batang"/>
                          <a:cs typeface="Times New Roman"/>
                        </a:rPr>
                        <a:t>ue(v)</a:t>
                      </a:r>
                      <a:endParaRPr lang="en-US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dirty="0" smtClean="0">
                          <a:latin typeface="Arial"/>
                          <a:ea typeface="Batang"/>
                          <a:cs typeface="Times New Roman"/>
                        </a:rPr>
                        <a:t>  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  <a:latin typeface="Arial"/>
                          <a:ea typeface="Batang"/>
                          <a:cs typeface="Times New Roman"/>
                        </a:rPr>
                        <a:t>sum_luma_weight_flag</a:t>
                      </a:r>
                      <a:r>
                        <a:rPr lang="en-US" sz="1200" dirty="0" smtClean="0">
                          <a:latin typeface="Arial"/>
                          <a:ea typeface="Batang"/>
                          <a:cs typeface="Times New Roman"/>
                        </a:rPr>
                        <a:t> = 0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if(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 !=  0 </a:t>
                      </a:r>
                      <a:r>
                        <a:rPr lang="en-GB" sz="1200" dirty="0" smtClean="0">
                          <a:latin typeface="Arial"/>
                          <a:ea typeface="Batang"/>
                          <a:cs typeface="Times New Roman"/>
                        </a:rPr>
                        <a:t>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	delta_chroma_log2_weight_denom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dirty="0" smtClean="0">
                          <a:latin typeface="Arial"/>
                          <a:ea typeface="Batang"/>
                          <a:cs typeface="Times New Roman"/>
                        </a:rPr>
                        <a:t>      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  <a:latin typeface="Arial"/>
                          <a:ea typeface="Batang"/>
                          <a:cs typeface="Times New Roman"/>
                        </a:rPr>
                        <a:t>sum_croma_weight_flag</a:t>
                      </a:r>
                      <a:r>
                        <a:rPr lang="en-US" sz="1200" dirty="0" smtClean="0">
                          <a:latin typeface="Arial"/>
                          <a:ea typeface="Batang"/>
                          <a:cs typeface="Times New Roman"/>
                        </a:rPr>
                        <a:t> = 0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 smtClean="0">
                          <a:latin typeface="+mn-lt"/>
                          <a:ea typeface="Batang"/>
                          <a:cs typeface="Times New Roman"/>
                        </a:rPr>
                        <a:t>	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if(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 = =  P | | 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slice_type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 = =  B </a:t>
                      </a:r>
                      <a:r>
                        <a:rPr lang="en-US" sz="1200" dirty="0">
                          <a:latin typeface="Arial"/>
                          <a:ea typeface="Batang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for(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++ 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		luma_weight_l0_flag</a:t>
                      </a: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 smtClean="0">
                          <a:latin typeface="+mn-lt"/>
                          <a:ea typeface="Batang"/>
                          <a:cs typeface="Times New Roman"/>
                        </a:rPr>
                        <a:t>			</a:t>
                      </a:r>
                      <a:r>
                        <a:rPr lang="en-GB" sz="1200" b="0" dirty="0" err="1" smtClean="0">
                          <a:solidFill>
                            <a:srgbClr val="FF0000"/>
                          </a:solidFill>
                          <a:latin typeface="+mn-lt"/>
                          <a:ea typeface="Batang"/>
                          <a:cs typeface="Times New Roman"/>
                        </a:rPr>
                        <a:t>sum_luma_weight_flag</a:t>
                      </a:r>
                      <a:r>
                        <a:rPr lang="en-GB" sz="1200" b="0" baseline="0" dirty="0" smtClean="0">
                          <a:latin typeface="+mn-lt"/>
                          <a:ea typeface="Batang"/>
                          <a:cs typeface="Times New Roman"/>
                        </a:rPr>
                        <a:t> += </a:t>
                      </a:r>
                      <a:r>
                        <a:rPr lang="en-GB" sz="1200" b="0" dirty="0" smtClean="0">
                          <a:latin typeface="+mn-lt"/>
                          <a:ea typeface="Batang"/>
                          <a:cs typeface="Times New Roman"/>
                        </a:rPr>
                        <a:t>luma_weight_l0_flag</a:t>
                      </a:r>
                      <a:r>
                        <a:rPr lang="en-GB" sz="1200" b="0" dirty="0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200" b="0" dirty="0" err="1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b="0" dirty="0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]</a:t>
                      </a:r>
                      <a:endParaRPr lang="en-US" sz="1200" b="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       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if(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chroma_format_idc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 !=  0 ) 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   for(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++ ) </a:t>
                      </a:r>
                      <a:r>
                        <a:rPr lang="en-GB" sz="1200" dirty="0" smtClean="0">
                          <a:latin typeface="Arial"/>
                          <a:ea typeface="Batang"/>
                          <a:cs typeface="Times New Roman"/>
                        </a:rPr>
                        <a:t>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b="1" dirty="0">
                          <a:latin typeface="Arial"/>
                          <a:ea typeface="Batang"/>
                          <a:cs typeface="Times New Roman"/>
                        </a:rPr>
                        <a:t>            </a:t>
                      </a: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chroma_weight_l0_flag</a:t>
                      </a: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200" b="1" dirty="0" err="1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b="1" dirty="0">
                          <a:highlight>
                            <a:srgbClr val="FFFF00"/>
                          </a:highlight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u(1)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sz="1200" b="0" dirty="0" smtClean="0">
                          <a:latin typeface="+mn-lt"/>
                          <a:ea typeface="Batang"/>
                          <a:cs typeface="Times New Roman"/>
                        </a:rPr>
                        <a:t>            </a:t>
                      </a:r>
                      <a:r>
                        <a:rPr lang="en-GB" sz="1200" b="0" dirty="0" err="1" smtClean="0">
                          <a:solidFill>
                            <a:srgbClr val="FF0000"/>
                          </a:solidFill>
                          <a:latin typeface="+mn-lt"/>
                          <a:ea typeface="Batang"/>
                          <a:cs typeface="Times New Roman"/>
                        </a:rPr>
                        <a:t>sum_chroma_weight_flag</a:t>
                      </a:r>
                      <a:r>
                        <a:rPr lang="en-GB" sz="1200" b="0" baseline="0" dirty="0" smtClean="0">
                          <a:latin typeface="+mn-lt"/>
                          <a:ea typeface="Batang"/>
                          <a:cs typeface="Times New Roman"/>
                        </a:rPr>
                        <a:t> += chroma</a:t>
                      </a:r>
                      <a:r>
                        <a:rPr lang="en-GB" sz="1200" b="0" dirty="0" smtClean="0">
                          <a:latin typeface="+mn-lt"/>
                          <a:ea typeface="Batang"/>
                          <a:cs typeface="Times New Roman"/>
                        </a:rPr>
                        <a:t>_weight_l0_flag</a:t>
                      </a:r>
                      <a:r>
                        <a:rPr lang="en-GB" sz="1200" b="0" dirty="0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[</a:t>
                      </a:r>
                      <a:r>
                        <a:rPr lang="en-GB" sz="1200" b="0" dirty="0" err="1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b="0" dirty="0" smtClean="0">
                          <a:highlight>
                            <a:srgbClr val="FFFF00"/>
                          </a:highlight>
                          <a:latin typeface="+mn-lt"/>
                          <a:ea typeface="Batang"/>
                          <a:cs typeface="Times New Roman"/>
                        </a:rPr>
                        <a:t>]</a:t>
                      </a:r>
                      <a:endParaRPr lang="en-US" sz="1200" b="0" dirty="0" smtClean="0"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dirty="0" smtClean="0">
                          <a:latin typeface="Arial"/>
                          <a:ea typeface="Batang"/>
                          <a:cs typeface="Times New Roman"/>
                        </a:rPr>
                        <a:t>        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   for(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= 0;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 &lt;= num_ref_idx_l0_active_minus1; 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++ 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	if( luma_weight_l0_flag[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] 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			delta_luma_weight_l0[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2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			luma_offset_l0[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   if( chroma_weight_l0_flag[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] )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		for( j =0; j &lt; 2; j++ ) {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					delta_chroma_weight_l0[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dirty="0" err="1">
                          <a:latin typeface="Arial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</a:t>
                      </a: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en-GB" sz="12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l-PL" sz="1200" b="1" dirty="0">
                          <a:latin typeface="Arial"/>
                          <a:ea typeface="Batang"/>
                          <a:cs typeface="Times New Roman"/>
                        </a:rPr>
                        <a:t>					delta_chroma_offset_l0[</a:t>
                      </a:r>
                      <a:r>
                        <a:rPr lang="pl-PL" sz="1200" dirty="0">
                          <a:latin typeface="Arial"/>
                          <a:ea typeface="Batang"/>
                          <a:cs typeface="Times New Roman"/>
                        </a:rPr>
                        <a:t> i </a:t>
                      </a:r>
                      <a:r>
                        <a:rPr lang="pl-PL" sz="1200" b="1" dirty="0">
                          <a:latin typeface="Arial"/>
                          <a:ea typeface="Batang"/>
                          <a:cs typeface="Times New Roman"/>
                        </a:rPr>
                        <a:t>][</a:t>
                      </a:r>
                      <a:r>
                        <a:rPr lang="pl-PL" sz="1200" dirty="0">
                          <a:latin typeface="Arial"/>
                          <a:ea typeface="Batang"/>
                          <a:cs typeface="Times New Roman"/>
                        </a:rPr>
                        <a:t> j </a:t>
                      </a:r>
                      <a:r>
                        <a:rPr lang="pl-PL" sz="1200" b="1" dirty="0">
                          <a:latin typeface="Arial"/>
                          <a:ea typeface="Batang"/>
                          <a:cs typeface="Times New Roman"/>
                        </a:rPr>
                        <a:t>]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se(v)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			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	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latin typeface="Arial"/>
                          <a:ea typeface="Batang"/>
                          <a:cs typeface="Times New Roman"/>
                        </a:rPr>
                        <a:t>		}</a:t>
                      </a: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US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44946" y="203689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lnSpc>
                <a:spcPct val="85000"/>
              </a:lnSpc>
            </a:pPr>
            <a:r>
              <a:rPr lang="en-US" sz="3200" b="1" dirty="0" smtClean="0">
                <a:solidFill>
                  <a:srgbClr val="FF0000"/>
                </a:solidFill>
              </a:rPr>
              <a:t>CD text for limit specification (variant 1)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93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94" y="184437"/>
            <a:ext cx="8458200" cy="814388"/>
          </a:xfrm>
        </p:spPr>
        <p:txBody>
          <a:bodyPr/>
          <a:lstStyle/>
          <a:p>
            <a:pPr eaLnBrk="1" hangingPunct="1"/>
            <a:r>
              <a:rPr lang="en-US" dirty="0" smtClean="0"/>
              <a:t>CD text for limit specification (variant 1)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265630"/>
          <a:ext cx="914400" cy="215900"/>
        </p:xfrm>
        <a:graphic>
          <a:graphicData uri="http://schemas.openxmlformats.org/presentationml/2006/ole">
            <p:oleObj spid="_x0000_s117762" name="Equation" r:id="rId3" imgW="390270" imgH="739061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4056" y="1213074"/>
            <a:ext cx="7531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ea typeface="Batang"/>
                <a:cs typeface="Times New Roman"/>
              </a:rPr>
              <a:t>sum_luma_weight_flag</a:t>
            </a:r>
            <a:r>
              <a:rPr lang="en-GB" sz="2000" dirty="0" smtClean="0">
                <a:ea typeface="Batang"/>
                <a:cs typeface="Times New Roman"/>
              </a:rPr>
              <a:t> and </a:t>
            </a:r>
            <a:r>
              <a:rPr lang="en-GB" sz="2000" dirty="0" err="1" smtClean="0">
                <a:ea typeface="Batang"/>
                <a:cs typeface="Times New Roman"/>
              </a:rPr>
              <a:t>sum_chroma_weight_flag</a:t>
            </a:r>
            <a:r>
              <a:rPr lang="en-US" sz="2000" dirty="0" smtClean="0"/>
              <a:t> shall not exceed 8</a:t>
            </a:r>
          </a:p>
          <a:p>
            <a:endParaRPr lang="en-US" sz="2000" dirty="0" smtClean="0"/>
          </a:p>
          <a:p>
            <a:pPr marL="800100" lvl="1" indent="-342900">
              <a:buFont typeface="+mj-lt"/>
              <a:buAutoNum type="arabicPeriod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94" y="184437"/>
            <a:ext cx="8458200" cy="814388"/>
          </a:xfrm>
        </p:spPr>
        <p:txBody>
          <a:bodyPr/>
          <a:lstStyle/>
          <a:p>
            <a:pPr eaLnBrk="1" hangingPunct="1"/>
            <a:r>
              <a:rPr lang="en-US" dirty="0" smtClean="0"/>
              <a:t>CD text for limit specification (variant 2)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265630"/>
          <a:ext cx="914400" cy="215900"/>
        </p:xfrm>
        <a:graphic>
          <a:graphicData uri="http://schemas.openxmlformats.org/presentationml/2006/ole">
            <p:oleObj spid="_x0000_s114690" name="Equation" r:id="rId3" imgW="390270" imgH="739061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4056" y="1213074"/>
            <a:ext cx="75319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"The sum of all signaled </a:t>
            </a:r>
            <a:r>
              <a:rPr lang="en-US" sz="2000" dirty="0" err="1" smtClean="0"/>
              <a:t>luma_weight_lX_flag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with  X being 0 and 1, within a single </a:t>
            </a:r>
            <a:r>
              <a:rPr lang="en-US" sz="2000" dirty="0" err="1" smtClean="0"/>
              <a:t>picture_weight_table</a:t>
            </a:r>
            <a:r>
              <a:rPr lang="en-US" sz="2000" dirty="0" smtClean="0"/>
              <a:t> shall not exceed 8.“</a:t>
            </a:r>
          </a:p>
          <a:p>
            <a:endParaRPr lang="en-US" sz="2000" dirty="0" smtClean="0"/>
          </a:p>
          <a:p>
            <a:r>
              <a:rPr lang="en-US" sz="2000" dirty="0" smtClean="0"/>
              <a:t>"The sum of all signaled </a:t>
            </a:r>
            <a:r>
              <a:rPr lang="en-US" sz="2000" dirty="0" err="1" smtClean="0"/>
              <a:t>chroma_weight_lX_flag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with  X being 0 and 1, within a single </a:t>
            </a:r>
            <a:r>
              <a:rPr lang="en-US" sz="2000" dirty="0" err="1" smtClean="0"/>
              <a:t>picture_weight_table</a:t>
            </a:r>
            <a:r>
              <a:rPr lang="en-US" sz="2000" dirty="0" smtClean="0"/>
              <a:t> shall not exceed 8.“</a:t>
            </a:r>
          </a:p>
          <a:p>
            <a:endParaRPr lang="en-US" sz="2000" dirty="0" smtClean="0"/>
          </a:p>
          <a:p>
            <a:pPr marL="800100" lvl="1" indent="-342900">
              <a:buFont typeface="+mj-lt"/>
              <a:buAutoNum type="arabicPeriod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xfrm>
            <a:off x="367323" y="6651625"/>
            <a:ext cx="2133600" cy="206375"/>
          </a:xfrm>
          <a:noFill/>
        </p:spPr>
        <p:txBody>
          <a:bodyPr/>
          <a:lstStyle/>
          <a:p>
            <a:fld id="{DC9E3109-46A5-4CA7-97F7-2DBCB19E5934}" type="datetime1">
              <a:rPr lang="en-US" smtClean="0"/>
              <a:pPr/>
              <a:t>7/15/2012</a:t>
            </a:fld>
            <a:endParaRPr lang="en-US" smtClean="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65546" y="6030302"/>
            <a:ext cx="2133600" cy="206375"/>
          </a:xfrm>
          <a:noFill/>
        </p:spPr>
        <p:txBody>
          <a:bodyPr/>
          <a:lstStyle/>
          <a:p>
            <a:fld id="{49E9AA90-4E10-413E-A0D3-A32A1A66FED2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94" y="184437"/>
            <a:ext cx="8458200" cy="814388"/>
          </a:xfrm>
        </p:spPr>
        <p:txBody>
          <a:bodyPr/>
          <a:lstStyle/>
          <a:p>
            <a:pPr eaLnBrk="1" hangingPunct="1"/>
            <a:r>
              <a:rPr lang="en-US" dirty="0" smtClean="0"/>
              <a:t>CD text for limit specification (variant 3)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265630"/>
          <a:ext cx="914400" cy="215900"/>
        </p:xfrm>
        <a:graphic>
          <a:graphicData uri="http://schemas.openxmlformats.org/presentationml/2006/ole">
            <p:oleObj spid="_x0000_s115714" name="Equation" r:id="rId3" imgW="390270" imgH="739061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21895" y="972151"/>
            <a:ext cx="82681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+mj-lt"/>
              <a:buAutoNum type="arabicPeriod"/>
            </a:pPr>
            <a:r>
              <a:rPr lang="en-US" dirty="0" smtClean="0"/>
              <a:t>For P slices, the sum of luma_weight_l0_flag[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num_ref_idx_l0_active_minus1, shall be in the range from 0 to 8, inclusive.</a:t>
            </a:r>
          </a:p>
          <a:p>
            <a:pPr marL="342900" indent="-342900" hangingPunct="0">
              <a:buFont typeface="+mj-lt"/>
              <a:buAutoNum type="arabicPeriod"/>
            </a:pPr>
            <a:endParaRPr lang="en-US" dirty="0" smtClean="0"/>
          </a:p>
          <a:p>
            <a:pPr marL="342900" indent="-342900" hangingPunct="0">
              <a:buFont typeface="+mj-lt"/>
              <a:buAutoNum type="arabicPeriod"/>
            </a:pPr>
            <a:r>
              <a:rPr lang="en-US" dirty="0" smtClean="0"/>
              <a:t>For P slices, the sum of chroma_weight_l0_flag[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num_ref_idx_l0_active_minus1, shall be in the range from 0 to 8, inclusive.</a:t>
            </a:r>
          </a:p>
          <a:p>
            <a:pPr marL="342900" indent="-342900" hangingPunct="0">
              <a:buFont typeface="+mj-lt"/>
              <a:buAutoNum type="arabicPeriod"/>
            </a:pPr>
            <a:endParaRPr lang="en-US" dirty="0" smtClean="0"/>
          </a:p>
          <a:p>
            <a:pPr marL="342900" indent="-342900" hangingPunct="0">
              <a:buFont typeface="+mj-lt"/>
              <a:buAutoNum type="arabicPeriod"/>
            </a:pPr>
            <a:r>
              <a:rPr lang="en-US" dirty="0" smtClean="0"/>
              <a:t>For B slices, the sum of sum_luma_weight_l0_flags and sum_luma_weight_l1_flags shall be in the range from 0 to 8, inclusive. Where sum_luma_weight_l0_flags is the sum  of  luma_weight_l0_flag[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num_ref_idx_l0_active_minus1, and sum_luma_weight_l1_flags  is the sum of  luma_weight_l1_flag[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num_ref_idx_l1_active_minus1.</a:t>
            </a:r>
          </a:p>
          <a:p>
            <a:pPr marL="342900" indent="-342900" hangingPunct="0">
              <a:buFont typeface="+mj-lt"/>
              <a:buAutoNum type="arabicPeriod"/>
            </a:pPr>
            <a:endParaRPr lang="en-US" dirty="0" smtClean="0"/>
          </a:p>
          <a:p>
            <a:pPr marL="342900" indent="-342900" hangingPunct="0">
              <a:buFont typeface="+mj-lt"/>
              <a:buAutoNum type="arabicPeriod"/>
            </a:pPr>
            <a:r>
              <a:rPr lang="en-US" dirty="0" smtClean="0"/>
              <a:t>For B slices, the sum of sum_chroma_weight_l0_flags and sum_chroma_weight_l1_flags shall be in the range from 0 to 8, inclusive. Where sum_chroma_weight_l0_flags is the sum of  chroma_weight_l0_flag[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num_ref_idx_l0_active_minus1, and sum_chroma_weight_l1_flags  is the sum of  chroma_weight_l1_flag[</a:t>
            </a:r>
            <a:r>
              <a:rPr lang="en-US" dirty="0" err="1" smtClean="0"/>
              <a:t>i</a:t>
            </a:r>
            <a:r>
              <a:rPr lang="en-US" dirty="0" smtClean="0"/>
              <a:t>], for </a:t>
            </a:r>
            <a:r>
              <a:rPr lang="en-US" dirty="0" err="1" smtClean="0"/>
              <a:t>i</a:t>
            </a:r>
            <a:r>
              <a:rPr lang="en-US" dirty="0" smtClean="0"/>
              <a:t> = 0, 1, …, num_ref_idx_l1_active_minus1.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3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4874</TotalTime>
  <Words>440</Words>
  <Application>Microsoft Office PowerPoint</Application>
  <PresentationFormat>On-screen Show (4:3)</PresentationFormat>
  <Paragraphs>168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FinalPowerpoint</vt:lpstr>
      <vt:lpstr>Custom Design</vt:lpstr>
      <vt:lpstr>1_Custom Design</vt:lpstr>
      <vt:lpstr>3_Custom Design</vt:lpstr>
      <vt:lpstr>Equation</vt:lpstr>
      <vt:lpstr>Side activity report on slice header parsing overhead reduction</vt:lpstr>
      <vt:lpstr>Pred_weight_table() syntax (list 0)</vt:lpstr>
      <vt:lpstr>Proposed constraint</vt:lpstr>
      <vt:lpstr>Parsing issue with pred_weight_table()</vt:lpstr>
      <vt:lpstr>Proposed pred_weight_table() –list 0</vt:lpstr>
      <vt:lpstr>Slide 6</vt:lpstr>
      <vt:lpstr>CD text for limit specification (variant 1)</vt:lpstr>
      <vt:lpstr>CD text for limit specification (variant 2)</vt:lpstr>
      <vt:lpstr>CD text for limit specification (variant 3)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Eric Wand</dc:creator>
  <cp:lastModifiedBy>a0198101</cp:lastModifiedBy>
  <cp:revision>330</cp:revision>
  <dcterms:created xsi:type="dcterms:W3CDTF">2007-12-19T20:51:45Z</dcterms:created>
  <dcterms:modified xsi:type="dcterms:W3CDTF">2012-07-15T11:12:32Z</dcterms:modified>
</cp:coreProperties>
</file>