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4" r:id="rId1"/>
  </p:sldMasterIdLst>
  <p:notesMasterIdLst>
    <p:notesMasterId r:id="rId10"/>
  </p:notesMasterIdLst>
  <p:handoutMasterIdLst>
    <p:handoutMasterId r:id="rId11"/>
  </p:handoutMasterIdLst>
  <p:sldIdLst>
    <p:sldId id="364" r:id="rId2"/>
    <p:sldId id="368" r:id="rId3"/>
    <p:sldId id="376" r:id="rId4"/>
    <p:sldId id="383" r:id="rId5"/>
    <p:sldId id="384" r:id="rId6"/>
    <p:sldId id="377" r:id="rId7"/>
    <p:sldId id="385" r:id="rId8"/>
    <p:sldId id="38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bin " initials="R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8E95"/>
    <a:srgbClr val="A8286B"/>
    <a:srgbClr val="47B0D5"/>
    <a:srgbClr val="721E51"/>
    <a:srgbClr val="9F4603"/>
    <a:srgbClr val="000000"/>
    <a:srgbClr val="C0C0C0"/>
    <a:srgbClr val="FFFFFF"/>
    <a:srgbClr val="B21A1A"/>
    <a:srgbClr val="7812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94656" autoAdjust="0"/>
  </p:normalViewPr>
  <p:slideViewPr>
    <p:cSldViewPr snapToGrid="0">
      <p:cViewPr varScale="1">
        <p:scale>
          <a:sx n="57" d="100"/>
          <a:sy n="57" d="100"/>
        </p:scale>
        <p:origin x="-1008" y="-91"/>
      </p:cViewPr>
      <p:guideLst>
        <p:guide orient="horz" pos="216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-984" y="-474"/>
      </p:cViewPr>
      <p:guideLst>
        <p:guide orient="horz" pos="2880"/>
        <p:guide pos="723"/>
        <p:guide pos="360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02394" y="8794334"/>
            <a:ext cx="2971800" cy="33855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l">
              <a:defRPr sz="1200"/>
            </a:lvl1pPr>
          </a:lstStyle>
          <a:p>
            <a:r>
              <a:rPr lang="en-US" sz="800" dirty="0" smtClean="0">
                <a:solidFill>
                  <a:srgbClr val="8E8E95"/>
                </a:solidFill>
                <a:latin typeface="Arial" pitchFamily="34" charset="0"/>
                <a:cs typeface="Arial" pitchFamily="34" charset="0"/>
              </a:rPr>
              <a:t>© 2009, Cisco Systems, Inc. All rights reserved.</a:t>
            </a:r>
          </a:p>
          <a:p>
            <a:r>
              <a:rPr lang="en-US" sz="800" dirty="0" smtClean="0">
                <a:solidFill>
                  <a:srgbClr val="8E8E95"/>
                </a:solidFill>
                <a:latin typeface="Arial" pitchFamily="34" charset="0"/>
                <a:cs typeface="Arial" pitchFamily="34" charset="0"/>
              </a:rPr>
              <a:t>Presentation_ID.scr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338094" y="8786357"/>
            <a:ext cx="417513" cy="217487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r">
              <a:defRPr sz="1200"/>
            </a:lvl1pPr>
          </a:lstStyle>
          <a:p>
            <a:fld id="{67292F94-DC1B-41E9-80E9-FE5E26560E8F}" type="slidenum">
              <a:rPr lang="en-US" sz="800">
                <a:solidFill>
                  <a:srgbClr val="8E8E95"/>
                </a:solidFill>
              </a:rPr>
              <a:pPr/>
              <a:t>‹#›</a:t>
            </a:fld>
            <a:endParaRPr lang="en-US" sz="800">
              <a:solidFill>
                <a:srgbClr val="8E8E95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102394" y="8799513"/>
            <a:ext cx="6653213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solidFill>
                <a:srgbClr val="8E8E95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8E8E95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43000" y="4343400"/>
            <a:ext cx="4576763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02394" y="8794334"/>
            <a:ext cx="2983706" cy="349666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rgbClr val="8E8E9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© 2009, Cisco Systems, Inc. All rights reserved.</a:t>
            </a:r>
          </a:p>
          <a:p>
            <a:r>
              <a:rPr lang="en-US" dirty="0" smtClean="0"/>
              <a:t>Presentation_ID.scr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66670" y="8786357"/>
            <a:ext cx="388937" cy="21544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r">
              <a:defRPr sz="800">
                <a:solidFill>
                  <a:srgbClr val="8E8E95"/>
                </a:solidFill>
                <a:latin typeface="+mn-lt"/>
              </a:defRPr>
            </a:lvl1pPr>
          </a:lstStyle>
          <a:p>
            <a:fld id="{567B6F56-350B-4E5B-A84B-F03C933C9A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02394" y="8799513"/>
            <a:ext cx="6653213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solidFill>
                <a:srgbClr val="8E8E95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237744" indent="-237744" algn="l" defTabSz="914400" rtl="0" eaLnBrk="1" latinLnBrk="0" hangingPunct="1">
      <a:lnSpc>
        <a:spcPct val="95000"/>
      </a:lnSpc>
      <a:spcBef>
        <a:spcPts val="1440"/>
      </a:spcBef>
      <a:buFont typeface="Wingdings" pitchFamily="2" charset="2"/>
      <a:buChar char="§"/>
      <a:defRPr lang="en-US" sz="1400" kern="1200" dirty="0" smtClean="0">
        <a:solidFill>
          <a:schemeClr val="tx1"/>
        </a:solidFill>
        <a:latin typeface="+mn-lt"/>
        <a:ea typeface="+mn-ea"/>
        <a:cs typeface="+mn-cs"/>
      </a:defRPr>
    </a:lvl1pPr>
    <a:lvl2pPr marL="576072" algn="l" defTabSz="914400" rtl="0" eaLnBrk="1" latinLnBrk="0" hangingPunct="1">
      <a:lnSpc>
        <a:spcPct val="95000"/>
      </a:lnSpc>
      <a:spcBef>
        <a:spcPts val="840"/>
      </a:spcBef>
      <a:defRPr lang="en-US" sz="1200" kern="1200" dirty="0" smtClean="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lnSpc>
        <a:spcPct val="95000"/>
      </a:lnSpc>
      <a:spcBef>
        <a:spcPts val="840"/>
      </a:spcBef>
      <a:defRPr lang="en-US" sz="1000" kern="1200" dirty="0" smtClean="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lnSpc>
        <a:spcPct val="95000"/>
      </a:lnSpc>
      <a:spcBef>
        <a:spcPts val="840"/>
      </a:spcBef>
      <a:defRPr lang="en-US" sz="1000" kern="1200" dirty="0" smtClean="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lnSpc>
        <a:spcPct val="95000"/>
      </a:lnSpc>
      <a:spcBef>
        <a:spcPts val="840"/>
      </a:spcBef>
      <a:defRPr lang="en-US" sz="1000" kern="1200" dirty="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858" y="1618487"/>
            <a:ext cx="9181171" cy="23677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37171" y="1618488"/>
            <a:ext cx="9235440" cy="2359152"/>
          </a:xfrm>
          <a:solidFill>
            <a:schemeClr val="accent1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5483225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874" y="4114800"/>
            <a:ext cx="8112125" cy="1022350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8763" y="1142999"/>
            <a:ext cx="8631237" cy="5455921"/>
          </a:xfrm>
        </p:spPr>
        <p:txBody>
          <a:bodyPr anchor="ctr" anchorCtr="0"/>
          <a:lstStyle>
            <a:lvl1pPr marL="0" indent="0" algn="ctr">
              <a:buNone/>
              <a:defRPr sz="32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54400" y="1600200"/>
            <a:ext cx="4775200" cy="4648200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3048000" cy="571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ddle Thir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48000" y="1143000"/>
            <a:ext cx="3048000" cy="5718174"/>
          </a:xfrm>
        </p:spPr>
        <p:txBody>
          <a:bodyPr anchor="ctr" anchorCtr="0"/>
          <a:lstStyle>
            <a:lvl1pPr marL="0" indent="0" algn="ctr">
              <a:buNone/>
              <a:defRPr sz="32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1600200"/>
            <a:ext cx="4540249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45402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143000"/>
            <a:ext cx="3048000" cy="5715000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3512457"/>
            <a:ext cx="7464878" cy="2735942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190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orizontal Middle Thir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044371"/>
            <a:ext cx="9144000" cy="190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4953000"/>
            <a:ext cx="9144000" cy="190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43" name="Content Placeholder 2"/>
          <p:cNvSpPr>
            <a:spLocks noGrp="1"/>
          </p:cNvSpPr>
          <p:nvPr>
            <p:ph idx="12" hasCustomPrompt="1"/>
          </p:nvPr>
        </p:nvSpPr>
        <p:spPr>
          <a:xfrm>
            <a:off x="793751" y="1600201"/>
            <a:ext cx="7461249" cy="2882899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alf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4495799"/>
            <a:ext cx="7464878" cy="1752599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28575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lte Slide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ChangeArrowheads="1"/>
          </p:cNvSpPr>
          <p:nvPr userDrawn="1"/>
        </p:nvSpPr>
        <p:spPr bwMode="hidden">
          <a:xfrm>
            <a:off x="0" y="3962400"/>
            <a:ext cx="9144000" cy="1200150"/>
          </a:xfrm>
          <a:prstGeom prst="rect">
            <a:avLst/>
          </a:prstGeom>
          <a:gradFill rotWithShape="1">
            <a:gsLst>
              <a:gs pos="0">
                <a:srgbClr val="8E8E95">
                  <a:alpha val="50000"/>
                </a:srgbClr>
              </a:gs>
              <a:gs pos="100000">
                <a:srgbClr val="8E8E95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858" y="1618487"/>
            <a:ext cx="9181171" cy="23677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5483225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874" y="4114800"/>
            <a:ext cx="8112125" cy="1022350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45720" y="1618488"/>
            <a:ext cx="9235440" cy="2359152"/>
          </a:xfrm>
          <a:solidFill>
            <a:schemeClr val="accent1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Half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1600200"/>
            <a:ext cx="3016249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30289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1143000"/>
            <a:ext cx="4572000" cy="5715000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1144588"/>
            <a:ext cx="9156700" cy="477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5354479" y="1146175"/>
            <a:ext cx="3781901" cy="4773614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52415" y="1138238"/>
            <a:ext cx="3794760" cy="4781551"/>
          </a:xfrm>
          <a:solidFill>
            <a:schemeClr val="bg2">
              <a:lumMod val="6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white">
          <a:xfrm>
            <a:off x="0" y="0"/>
            <a:ext cx="9144000" cy="1619250"/>
          </a:xfrm>
          <a:prstGeom prst="rect">
            <a:avLst/>
          </a:prstGeom>
          <a:solidFill>
            <a:schemeClr val="bg2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685799" y="2000249"/>
            <a:ext cx="4003431" cy="2486025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“Quote slide option one has text that is left aligned, set in Arial Regular with a point size of 22 points. The maximum quote length should not be more than seven lines of text per quote.”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01080" y="5149174"/>
            <a:ext cx="3770920" cy="560153"/>
          </a:xfrm>
        </p:spPr>
        <p:txBody>
          <a:bodyPr wrap="square" anchor="ctr" anchorCtr="0">
            <a:sp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0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24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  <p:sp>
        <p:nvSpPr>
          <p:cNvPr id="15" name="Rectangle 10"/>
          <p:cNvSpPr>
            <a:spLocks noChangeArrowheads="1"/>
          </p:cNvSpPr>
          <p:nvPr userDrawn="1"/>
        </p:nvSpPr>
        <p:spPr bwMode="white">
          <a:xfrm>
            <a:off x="0" y="4953000"/>
            <a:ext cx="9144000" cy="1619250"/>
          </a:xfrm>
          <a:prstGeom prst="rect">
            <a:avLst/>
          </a:prstGeom>
          <a:solidFill>
            <a:schemeClr val="bg2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8"/>
          <p:cNvSpPr>
            <a:spLocks noChangeArrowheads="1"/>
          </p:cNvSpPr>
          <p:nvPr userDrawn="1"/>
        </p:nvSpPr>
        <p:spPr bwMode="hidden">
          <a:xfrm flipV="1">
            <a:off x="0" y="5910262"/>
            <a:ext cx="9144000" cy="581025"/>
          </a:xfrm>
          <a:prstGeom prst="rect">
            <a:avLst/>
          </a:prstGeom>
          <a:gradFill rotWithShape="1">
            <a:gsLst>
              <a:gs pos="0">
                <a:srgbClr val="0183B7">
                  <a:gamma/>
                  <a:tint val="0"/>
                  <a:invGamma/>
                  <a:alpha val="0"/>
                </a:srgbClr>
              </a:gs>
              <a:gs pos="100000">
                <a:srgbClr val="0183B7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/>
          </a:p>
        </p:txBody>
      </p:sp>
      <p:sp>
        <p:nvSpPr>
          <p:cNvPr id="19" name="Rectangle 46"/>
          <p:cNvSpPr>
            <a:spLocks noChangeArrowheads="1"/>
          </p:cNvSpPr>
          <p:nvPr userDrawn="1"/>
        </p:nvSpPr>
        <p:spPr bwMode="hidden">
          <a:xfrm>
            <a:off x="0" y="3424238"/>
            <a:ext cx="9144000" cy="581025"/>
          </a:xfrm>
          <a:prstGeom prst="rect">
            <a:avLst/>
          </a:prstGeom>
          <a:gradFill rotWithShape="1">
            <a:gsLst>
              <a:gs pos="0">
                <a:srgbClr val="0183B7">
                  <a:gamma/>
                  <a:tint val="0"/>
                  <a:invGamma/>
                  <a:alpha val="0"/>
                </a:srgbClr>
              </a:gs>
              <a:gs pos="100000">
                <a:srgbClr val="0183B7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4007105"/>
            <a:ext cx="9144001" cy="19201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>
          <a:xfrm>
            <a:off x="687388" y="1038225"/>
            <a:ext cx="7366000" cy="1441451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220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“Quote slide option two has text that is left aligned, set in Arial Regular with a point size of 22 points. The maximum quote length should not be more than four lines of text per quote.”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801688" y="2773965"/>
            <a:ext cx="7275512" cy="647700"/>
          </a:xfrm>
        </p:spPr>
        <p:txBody>
          <a:bodyPr anchor="ctr" anchorCtr="0">
            <a:norm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5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-57150" y="4007104"/>
            <a:ext cx="3108960" cy="1911096"/>
          </a:xfrm>
          <a:solidFill>
            <a:schemeClr val="bg2">
              <a:lumMod val="50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6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3054096" y="4007104"/>
            <a:ext cx="6126480" cy="1911096"/>
          </a:xfrm>
          <a:solidFill>
            <a:schemeClr val="bg2">
              <a:lumMod val="65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0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21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2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2092325"/>
            <a:ext cx="5548313" cy="239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5343525" y="4483100"/>
            <a:ext cx="3800476" cy="2374899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43525" y="-1"/>
            <a:ext cx="3800476" cy="2087563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43525" y="2095500"/>
            <a:ext cx="3800476" cy="2387599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719138" y="2487613"/>
            <a:ext cx="3865562" cy="1512887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“Quote slide option three has text that is left aligned, set in Arial Regular with a point size of 18 points. Use no more than five lines of text per quote.”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801688" y="4881563"/>
            <a:ext cx="3789362" cy="554266"/>
          </a:xfrm>
        </p:spPr>
        <p:txBody>
          <a:bodyPr anchor="ctr" anchorCtr="0">
            <a:norm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5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5343525" y="4368800"/>
            <a:ext cx="3800475" cy="2489200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9" name="Picture Placeholder 43"/>
          <p:cNvSpPr>
            <a:spLocks noGrp="1"/>
          </p:cNvSpPr>
          <p:nvPr>
            <p:ph type="pic" sz="quarter" idx="13" hasCustomPrompt="1"/>
          </p:nvPr>
        </p:nvSpPr>
        <p:spPr bwMode="grayWhite">
          <a:xfrm>
            <a:off x="5343525" y="-1"/>
            <a:ext cx="3800475" cy="2095501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20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43525" y="2095500"/>
            <a:ext cx="3800475" cy="2374900"/>
          </a:xfrm>
          <a:solidFill>
            <a:schemeClr val="bg2">
              <a:lumMod val="6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23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2081213"/>
            <a:ext cx="91567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677192" y="2487613"/>
            <a:ext cx="7585963" cy="1512887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“Quote slide option four has text that is left aligned, set in Arial Regular with a point size of 24 points. </a:t>
            </a:r>
            <a:r>
              <a:rPr lang="en-US" dirty="0" smtClean="0">
                <a:solidFill>
                  <a:srgbClr val="FFFFFF"/>
                </a:solidFill>
              </a:rPr>
              <a:t>The maximum quote length should not be more than four lines of text per quote</a:t>
            </a:r>
            <a:r>
              <a:rPr lang="en-US" dirty="0" smtClean="0"/>
              <a:t>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801687" y="4881563"/>
            <a:ext cx="7461467" cy="554266"/>
          </a:xfrm>
        </p:spPr>
        <p:txBody>
          <a:bodyPr anchor="ctr" anchorCtr="0">
            <a:norm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5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636591" y="1625147"/>
            <a:ext cx="7807322" cy="3803196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1"/>
          </p:nvPr>
        </p:nvSpPr>
        <p:spPr>
          <a:xfrm>
            <a:off x="798286" y="1625373"/>
            <a:ext cx="7474857" cy="4281941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85749"/>
            <a:ext cx="54864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786765" y="2774950"/>
            <a:ext cx="3792855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8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3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85749"/>
            <a:ext cx="54864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786765" y="2774950"/>
            <a:ext cx="3792855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1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7" name="Rectangle 10"/>
          <p:cNvSpPr>
            <a:spLocks noChangeArrowheads="1"/>
          </p:cNvSpPr>
          <p:nvPr userDrawn="1"/>
        </p:nvSpPr>
        <p:spPr bwMode="white">
          <a:xfrm>
            <a:off x="5343525" y="0"/>
            <a:ext cx="3800474" cy="2087880"/>
          </a:xfrm>
          <a:prstGeom prst="rect">
            <a:avLst/>
          </a:prstGeom>
          <a:solidFill>
            <a:srgbClr val="FFFFFF">
              <a:alpha val="3000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Rectangle 10"/>
          <p:cNvSpPr>
            <a:spLocks noChangeArrowheads="1"/>
          </p:cNvSpPr>
          <p:nvPr userDrawn="1"/>
        </p:nvSpPr>
        <p:spPr bwMode="white">
          <a:xfrm>
            <a:off x="5343525" y="4464050"/>
            <a:ext cx="3800474" cy="2393950"/>
          </a:xfrm>
          <a:prstGeom prst="rect">
            <a:avLst/>
          </a:prstGeom>
          <a:solidFill>
            <a:srgbClr val="FFFFFF">
              <a:alpha val="3000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5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6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85749"/>
            <a:ext cx="54864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343525" y="-1"/>
            <a:ext cx="3800476" cy="2276476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Picture Placeholder 43"/>
          <p:cNvSpPr>
            <a:spLocks noGrp="1"/>
          </p:cNvSpPr>
          <p:nvPr>
            <p:ph type="pic" sz="quarter" idx="13" hasCustomPrompt="1"/>
          </p:nvPr>
        </p:nvSpPr>
        <p:spPr bwMode="grayWhite">
          <a:xfrm>
            <a:off x="5343525" y="-1"/>
            <a:ext cx="3800475" cy="2095501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43525" y="4483100"/>
            <a:ext cx="3800476" cy="2374899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43525" y="2095500"/>
            <a:ext cx="3800476" cy="2387599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786765" y="2774950"/>
            <a:ext cx="3792855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8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5343525" y="4368800"/>
            <a:ext cx="3800475" cy="2489200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20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43525" y="2095500"/>
            <a:ext cx="3800475" cy="2374900"/>
          </a:xfrm>
          <a:solidFill>
            <a:schemeClr val="bg2">
              <a:lumMod val="6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5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Vertic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2081213"/>
            <a:ext cx="5371624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4733925"/>
            <a:ext cx="4454526" cy="3714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650875" y="2774950"/>
            <a:ext cx="4454526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8585" y="1648223"/>
            <a:ext cx="9181171" cy="2367725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45720" y="1647063"/>
            <a:ext cx="9235440" cy="2359152"/>
          </a:xfrm>
          <a:solidFill>
            <a:srgbClr val="8E8E95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1" name="Title 1"/>
          <p:cNvSpPr>
            <a:spLocks noGrp="1"/>
          </p:cNvSpPr>
          <p:nvPr>
            <p:ph type="ctrTitle" hasCustomPrompt="1"/>
          </p:nvPr>
        </p:nvSpPr>
        <p:spPr>
          <a:xfrm>
            <a:off x="774699" y="4298950"/>
            <a:ext cx="5330825" cy="1022350"/>
          </a:xfrm>
        </p:spPr>
        <p:txBody>
          <a:bodyPr anchor="ctr" anchorCtr="0"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6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7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"/>
          <p:cNvSpPr>
            <a:spLocks noChangeArrowheads="1"/>
          </p:cNvSpPr>
          <p:nvPr userDrawn="1"/>
        </p:nvSpPr>
        <p:spPr bwMode="hidden">
          <a:xfrm>
            <a:off x="0" y="3992880"/>
            <a:ext cx="9144000" cy="1184910"/>
          </a:xfrm>
          <a:prstGeom prst="rect">
            <a:avLst/>
          </a:prstGeom>
          <a:gradFill rotWithShape="1">
            <a:gsLst>
              <a:gs pos="0">
                <a:srgbClr val="8E8E95">
                  <a:alpha val="49804"/>
                </a:srgbClr>
              </a:gs>
              <a:gs pos="100000">
                <a:srgbClr val="8E8E95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8585" y="1645920"/>
            <a:ext cx="9181171" cy="2367725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45720" y="1647063"/>
            <a:ext cx="9235440" cy="2359152"/>
          </a:xfrm>
          <a:solidFill>
            <a:srgbClr val="8E8E95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ctrTitle" hasCustomPrompt="1"/>
          </p:nvPr>
        </p:nvSpPr>
        <p:spPr>
          <a:xfrm>
            <a:off x="774700" y="4298950"/>
            <a:ext cx="5321300" cy="1022350"/>
          </a:xfrm>
        </p:spPr>
        <p:txBody>
          <a:bodyPr anchor="ctr" anchorCtr="0"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6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7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isco_Logo_rgb_large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black">
          <a:xfrm>
            <a:off x="2803525" y="2420938"/>
            <a:ext cx="3529013" cy="1857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Vertic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2081213"/>
            <a:ext cx="5371625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Rectangle 33"/>
          <p:cNvSpPr/>
          <p:nvPr userDrawn="1"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4733925"/>
            <a:ext cx="4454526" cy="3714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650875" y="2774950"/>
            <a:ext cx="4454526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white">
          <a:xfrm>
            <a:off x="5349240" y="-1"/>
            <a:ext cx="3840162" cy="2081213"/>
          </a:xfrm>
          <a:prstGeom prst="rect">
            <a:avLst/>
          </a:prstGeom>
          <a:solidFill>
            <a:schemeClr val="bg1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8" name="Rectangle 10"/>
          <p:cNvSpPr>
            <a:spLocks noChangeArrowheads="1"/>
          </p:cNvSpPr>
          <p:nvPr/>
        </p:nvSpPr>
        <p:spPr bwMode="white">
          <a:xfrm>
            <a:off x="5349240" y="4476750"/>
            <a:ext cx="3833812" cy="2381250"/>
          </a:xfrm>
          <a:prstGeom prst="rect">
            <a:avLst/>
          </a:prstGeom>
          <a:solidFill>
            <a:schemeClr val="bg1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Vertic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2081213"/>
            <a:ext cx="5371625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Rectangle 29"/>
          <p:cNvSpPr/>
          <p:nvPr/>
        </p:nvSpPr>
        <p:spPr>
          <a:xfrm>
            <a:off x="5340096" y="4370832"/>
            <a:ext cx="3803904" cy="2487168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340096" y="2092960"/>
            <a:ext cx="3803904" cy="2377440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340096" y="0"/>
            <a:ext cx="3803904" cy="2093976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5343525" y="4368800"/>
            <a:ext cx="3800475" cy="2489200"/>
          </a:xfrm>
          <a:solidFill>
            <a:schemeClr val="bg2">
              <a:lumMod val="50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50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4733925"/>
            <a:ext cx="4454526" cy="3714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650875" y="2774950"/>
            <a:ext cx="4454526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6" name="Picture Placeholder 43"/>
          <p:cNvSpPr>
            <a:spLocks noGrp="1"/>
          </p:cNvSpPr>
          <p:nvPr>
            <p:ph type="pic" sz="quarter" idx="13" hasCustomPrompt="1"/>
          </p:nvPr>
        </p:nvSpPr>
        <p:spPr bwMode="grayWhite">
          <a:xfrm>
            <a:off x="5343525" y="-1"/>
            <a:ext cx="3800475" cy="2095501"/>
          </a:xfrm>
          <a:solidFill>
            <a:schemeClr val="bg2">
              <a:lumMod val="50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5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43525" y="2095500"/>
            <a:ext cx="3800475" cy="2374900"/>
          </a:xfrm>
          <a:solidFill>
            <a:schemeClr val="bg2">
              <a:lumMod val="65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1600200"/>
            <a:ext cx="7435849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Grey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 userDrawn="1"/>
        </p:nvSpPr>
        <p:spPr bwMode="hidden">
          <a:xfrm>
            <a:off x="0" y="3360738"/>
            <a:ext cx="9144000" cy="3497262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8E8E95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Blu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 userDrawn="1"/>
        </p:nvSpPr>
        <p:spPr bwMode="hidden">
          <a:xfrm>
            <a:off x="0" y="3360738"/>
            <a:ext cx="9144000" cy="3497262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183B7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93750" y="1600200"/>
            <a:ext cx="3549649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79951" y="1600200"/>
            <a:ext cx="3549649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3751" y="304800"/>
            <a:ext cx="7435849" cy="838200"/>
          </a:xfrm>
          <a:prstGeom prst="rect">
            <a:avLst/>
          </a:prstGeom>
        </p:spPr>
        <p:txBody>
          <a:bodyPr vert="horz" lIns="82296" tIns="45720" rIns="82296" bIns="45720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751" y="1600200"/>
            <a:ext cx="743584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black">
          <a:xfrm>
            <a:off x="0" y="0"/>
            <a:ext cx="9144000" cy="177800"/>
          </a:xfrm>
          <a:prstGeom prst="rect">
            <a:avLst/>
          </a:prstGeom>
          <a:solidFill>
            <a:srgbClr val="0183B7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  <p:sldLayoutId id="2147483713" r:id="rId19"/>
    <p:sldLayoutId id="2147483714" r:id="rId20"/>
    <p:sldLayoutId id="2147483715" r:id="rId21"/>
    <p:sldLayoutId id="2147483716" r:id="rId22"/>
    <p:sldLayoutId id="2147483717" r:id="rId23"/>
    <p:sldLayoutId id="2147483718" r:id="rId24"/>
    <p:sldLayoutId id="2147483719" r:id="rId25"/>
    <p:sldLayoutId id="2147483720" r:id="rId26"/>
    <p:sldLayoutId id="2147483721" r:id="rId27"/>
    <p:sldLayoutId id="2147483722" r:id="rId28"/>
    <p:sldLayoutId id="2147483723" r:id="rId29"/>
    <p:sldLayoutId id="2147483724" r:id="rId30"/>
    <p:sldLayoutId id="2147483725" r:id="rId31"/>
    <p:sldLayoutId id="2147483726" r:id="rId32"/>
  </p:sldLayoutIdLst>
  <p:transition>
    <p:wipe dir="r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7744" indent="-237744" algn="l" defTabSz="914400" rtl="0" eaLnBrk="1" latinLnBrk="0" hangingPunct="1">
        <a:lnSpc>
          <a:spcPct val="95000"/>
        </a:lnSpc>
        <a:spcBef>
          <a:spcPts val="1440"/>
        </a:spcBef>
        <a:buClr>
          <a:schemeClr val="accent1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52728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609344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135" y="2194560"/>
            <a:ext cx="7435849" cy="1536192"/>
          </a:xfrm>
        </p:spPr>
        <p:txBody>
          <a:bodyPr/>
          <a:lstStyle/>
          <a:p>
            <a:r>
              <a:rPr lang="en-GB" sz="3600" dirty="0" err="1" smtClean="0"/>
              <a:t>JCTVC-J0199</a:t>
            </a:r>
            <a:r>
              <a:rPr lang="en-GB" sz="3600" dirty="0" smtClean="0"/>
              <a:t>: Comments on </a:t>
            </a:r>
            <a:r>
              <a:rPr lang="en-GB" sz="3600" dirty="0" err="1" smtClean="0"/>
              <a:t>DPB</a:t>
            </a:r>
            <a:r>
              <a:rPr lang="en-GB" sz="3600" dirty="0" smtClean="0"/>
              <a:t> size</a:t>
            </a:r>
            <a:endParaRPr lang="en-US" sz="3600" b="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031874" y="4483481"/>
            <a:ext cx="8112126" cy="978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Thomas Davies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tabLst/>
              <a:defRPr/>
            </a:pPr>
            <a:r>
              <a:rPr lang="en-US" sz="2400" baseline="0" dirty="0" smtClean="0"/>
              <a:t>Arild Fuldseth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(Cisco Systems)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3751" y="1223682"/>
            <a:ext cx="7435849" cy="4902481"/>
          </a:xfrm>
        </p:spPr>
        <p:txBody>
          <a:bodyPr>
            <a:normAutofit/>
          </a:bodyPr>
          <a:lstStyle/>
          <a:p>
            <a:r>
              <a:rPr lang="en-GB" dirty="0" smtClean="0"/>
              <a:t>In the </a:t>
            </a:r>
            <a:r>
              <a:rPr lang="en-GB" dirty="0" err="1" smtClean="0"/>
              <a:t>HEVC</a:t>
            </a:r>
            <a:r>
              <a:rPr lang="en-GB" dirty="0" smtClean="0"/>
              <a:t> draft </a:t>
            </a:r>
            <a:r>
              <a:rPr lang="en-GB" dirty="0" err="1" smtClean="0"/>
              <a:t>DPB</a:t>
            </a:r>
            <a:r>
              <a:rPr lang="en-GB" dirty="0" smtClean="0"/>
              <a:t> size is specified in units of pictures, unlike </a:t>
            </a:r>
            <a:r>
              <a:rPr lang="en-GB" dirty="0" err="1" smtClean="0"/>
              <a:t>AVC</a:t>
            </a:r>
            <a:r>
              <a:rPr lang="en-GB" dirty="0" smtClean="0"/>
              <a:t>, allowing:</a:t>
            </a:r>
          </a:p>
          <a:p>
            <a:pPr lvl="1"/>
            <a:r>
              <a:rPr lang="en-GB" dirty="0" smtClean="0"/>
              <a:t>6 pictures for all levels, including current picture</a:t>
            </a:r>
          </a:p>
          <a:p>
            <a:pPr lvl="1"/>
            <a:r>
              <a:rPr lang="en-GB" b="1" dirty="0" smtClean="0"/>
              <a:t>More</a:t>
            </a:r>
            <a:r>
              <a:rPr lang="en-GB" dirty="0" smtClean="0"/>
              <a:t> references than </a:t>
            </a:r>
            <a:r>
              <a:rPr lang="en-GB" dirty="0" err="1" smtClean="0"/>
              <a:t>AVC</a:t>
            </a:r>
            <a:r>
              <a:rPr lang="en-GB" dirty="0" smtClean="0"/>
              <a:t> at the highest level resolution</a:t>
            </a:r>
          </a:p>
          <a:p>
            <a:pPr lvl="1"/>
            <a:r>
              <a:rPr lang="en-GB" b="1" dirty="0" smtClean="0"/>
              <a:t>Fewer </a:t>
            </a:r>
            <a:r>
              <a:rPr lang="en-GB" dirty="0" smtClean="0"/>
              <a:t>references than </a:t>
            </a:r>
            <a:r>
              <a:rPr lang="en-GB" dirty="0" err="1" smtClean="0"/>
              <a:t>AVC</a:t>
            </a:r>
            <a:r>
              <a:rPr lang="en-GB" dirty="0" smtClean="0"/>
              <a:t> at lower resolutions in a level</a:t>
            </a:r>
          </a:p>
          <a:p>
            <a:r>
              <a:rPr lang="en-GB" dirty="0" smtClean="0"/>
              <a:t>This limit prevents the extensive use of long-term references for error resilience</a:t>
            </a:r>
          </a:p>
          <a:p>
            <a:pPr lvl="1"/>
            <a:r>
              <a:rPr lang="en-GB" dirty="0" smtClean="0"/>
              <a:t>Widely used in video conferencing today</a:t>
            </a:r>
          </a:p>
          <a:p>
            <a:pPr lvl="1"/>
            <a:r>
              <a:rPr lang="en-GB" dirty="0" smtClean="0"/>
              <a:t>Up to 16 reference frames in shipping products</a:t>
            </a:r>
          </a:p>
          <a:p>
            <a:r>
              <a:rPr lang="en-GB" dirty="0" smtClean="0"/>
              <a:t>We propose modifying the draft to allow significantly more references to be used, preferably 16 as in </a:t>
            </a:r>
            <a:r>
              <a:rPr lang="en-GB" dirty="0" err="1" smtClean="0"/>
              <a:t>AVC</a:t>
            </a:r>
            <a:endParaRPr lang="en-GB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Flexible </a:t>
            </a:r>
            <a:r>
              <a:rPr lang="en-GB" dirty="0" err="1" smtClean="0"/>
              <a:t>DPB</a:t>
            </a:r>
            <a:r>
              <a:rPr lang="en-GB" dirty="0" smtClean="0"/>
              <a:t> size in </a:t>
            </a:r>
            <a:r>
              <a:rPr lang="en-GB" dirty="0" err="1" smtClean="0"/>
              <a:t>AVC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</a:t>
            </a:r>
            <a:r>
              <a:rPr lang="en-GB" dirty="0" err="1" smtClean="0"/>
              <a:t>AVC</a:t>
            </a:r>
            <a:r>
              <a:rPr lang="en-GB" dirty="0" smtClean="0"/>
              <a:t> systems with a capability exchange, it is possible to indicate (</a:t>
            </a:r>
            <a:r>
              <a:rPr lang="en-GB" dirty="0" err="1" smtClean="0"/>
              <a:t>IETF</a:t>
            </a:r>
            <a:r>
              <a:rPr lang="en-GB" dirty="0" smtClean="0"/>
              <a:t> RFC 3984):</a:t>
            </a:r>
          </a:p>
          <a:p>
            <a:pPr lvl="1"/>
            <a:r>
              <a:rPr lang="en-GB" dirty="0" smtClean="0"/>
              <a:t>Support for decoding e.g. level 4 resolutions</a:t>
            </a:r>
          </a:p>
          <a:p>
            <a:pPr lvl="1"/>
            <a:r>
              <a:rPr lang="en-GB" dirty="0" smtClean="0"/>
              <a:t>Support for a larger </a:t>
            </a:r>
            <a:r>
              <a:rPr lang="en-GB" dirty="0" err="1" smtClean="0"/>
              <a:t>DPB</a:t>
            </a:r>
            <a:r>
              <a:rPr lang="en-GB" dirty="0" smtClean="0"/>
              <a:t> size than level 4 supports</a:t>
            </a:r>
          </a:p>
          <a:p>
            <a:r>
              <a:rPr lang="en-GB" dirty="0" smtClean="0"/>
              <a:t>Then an encoder may use a sufficiently high level value to capture the </a:t>
            </a:r>
            <a:r>
              <a:rPr lang="en-GB" dirty="0" err="1" smtClean="0"/>
              <a:t>DPB</a:t>
            </a:r>
            <a:r>
              <a:rPr lang="en-GB" dirty="0" smtClean="0"/>
              <a:t> size but otherwise stick to level 4 limits</a:t>
            </a:r>
          </a:p>
          <a:p>
            <a:r>
              <a:rPr lang="en-GB" dirty="0" smtClean="0"/>
              <a:t>This method allows up to 16 reference pictures to be supported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>
            <a:off x="457200" y="2465292"/>
            <a:ext cx="1564358" cy="1721224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813612" y="2465292"/>
            <a:ext cx="3222811" cy="1721224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2057400" y="2460809"/>
            <a:ext cx="3684494" cy="1721224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751" y="365760"/>
            <a:ext cx="7435849" cy="838200"/>
          </a:xfrm>
        </p:spPr>
        <p:txBody>
          <a:bodyPr/>
          <a:lstStyle/>
          <a:p>
            <a:r>
              <a:rPr lang="en-GB" dirty="0" err="1" smtClean="0"/>
              <a:t>LTRs</a:t>
            </a:r>
            <a:r>
              <a:rPr lang="en-GB" dirty="0" smtClean="0"/>
              <a:t> and error recovery in </a:t>
            </a:r>
            <a:r>
              <a:rPr lang="en-GB" dirty="0" err="1" smtClean="0"/>
              <a:t>AVC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62830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6558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0287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4015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7744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81472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85201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8892988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6902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36730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40459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44187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47916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51644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5373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59101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10631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14359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18088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21816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25545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9273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33002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6320117" y="2048433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Sent but not received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2223246" y="2048433"/>
            <a:ext cx="3454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Received but no </a:t>
            </a:r>
            <a:r>
              <a:rPr lang="en-GB" dirty="0" err="1" smtClean="0"/>
              <a:t>ACK</a:t>
            </a:r>
            <a:r>
              <a:rPr lang="en-GB" dirty="0" smtClean="0"/>
              <a:t>/</a:t>
            </a:r>
            <a:r>
              <a:rPr lang="en-GB" dirty="0" err="1" smtClean="0"/>
              <a:t>NACK</a:t>
            </a:r>
            <a:r>
              <a:rPr lang="en-GB" dirty="0" smtClean="0"/>
              <a:t> yet</a:t>
            </a:r>
            <a:endParaRPr lang="en-US" dirty="0"/>
          </a:p>
        </p:txBody>
      </p:sp>
      <p:cxnSp>
        <p:nvCxnSpPr>
          <p:cNvPr id="64" name="Straight Arrow Connector 63"/>
          <p:cNvCxnSpPr/>
          <p:nvPr/>
        </p:nvCxnSpPr>
        <p:spPr>
          <a:xfrm rot="5400000">
            <a:off x="410136" y="4834220"/>
            <a:ext cx="1143003" cy="161362"/>
          </a:xfrm>
          <a:prstGeom prst="straightConnector1">
            <a:avLst/>
          </a:prstGeom>
          <a:ln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82388" y="2048433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ACKed</a:t>
            </a:r>
            <a:r>
              <a:rPr lang="en-GB" dirty="0" smtClean="0"/>
              <a:t>/</a:t>
            </a:r>
            <a:r>
              <a:rPr lang="en-GB" dirty="0" err="1" smtClean="0"/>
              <a:t>NACKed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484094" y="5526740"/>
            <a:ext cx="1646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Current</a:t>
            </a:r>
          </a:p>
          <a:p>
            <a:r>
              <a:rPr lang="en-GB" dirty="0" smtClean="0"/>
              <a:t>good recovery</a:t>
            </a:r>
          </a:p>
          <a:p>
            <a:r>
              <a:rPr lang="en-GB" dirty="0" smtClean="0"/>
              <a:t>frame</a:t>
            </a:r>
            <a:endParaRPr lang="en-US" dirty="0"/>
          </a:p>
        </p:txBody>
      </p:sp>
      <p:sp>
        <p:nvSpPr>
          <p:cNvPr id="76" name="Right Arrow 75"/>
          <p:cNvSpPr/>
          <p:nvPr/>
        </p:nvSpPr>
        <p:spPr>
          <a:xfrm>
            <a:off x="1008529" y="1476474"/>
            <a:ext cx="7167283" cy="2151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147917" y="132229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Earlier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8207188" y="1322295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Later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>
            <a:off x="457200" y="2465292"/>
            <a:ext cx="1564358" cy="1721224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813612" y="2465292"/>
            <a:ext cx="3222811" cy="1721224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2057400" y="2460809"/>
            <a:ext cx="3684494" cy="1721224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751" y="365760"/>
            <a:ext cx="7435849" cy="838200"/>
          </a:xfrm>
        </p:spPr>
        <p:txBody>
          <a:bodyPr/>
          <a:lstStyle/>
          <a:p>
            <a:r>
              <a:rPr lang="en-GB" dirty="0" err="1" smtClean="0"/>
              <a:t>LTRs</a:t>
            </a:r>
            <a:r>
              <a:rPr lang="en-GB" dirty="0" smtClean="0"/>
              <a:t> and error recovery in </a:t>
            </a:r>
            <a:r>
              <a:rPr lang="en-GB" dirty="0" err="1" smtClean="0"/>
              <a:t>AVC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62830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6558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0287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4015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7744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81472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85201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8892988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6902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36730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40459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44187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47916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51644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5373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59101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10631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14359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18088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21816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25545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9273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33002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6320117" y="2048433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Sent but not received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2223246" y="2048433"/>
            <a:ext cx="3454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Received but no </a:t>
            </a:r>
            <a:r>
              <a:rPr lang="en-GB" dirty="0" err="1" smtClean="0"/>
              <a:t>ACK</a:t>
            </a:r>
            <a:r>
              <a:rPr lang="en-GB" dirty="0" smtClean="0"/>
              <a:t>/</a:t>
            </a:r>
            <a:r>
              <a:rPr lang="en-GB" dirty="0" err="1" smtClean="0"/>
              <a:t>NACK</a:t>
            </a:r>
            <a:r>
              <a:rPr lang="en-GB" dirty="0" smtClean="0"/>
              <a:t> yet</a:t>
            </a:r>
            <a:endParaRPr lang="en-US" dirty="0"/>
          </a:p>
        </p:txBody>
      </p:sp>
      <p:cxnSp>
        <p:nvCxnSpPr>
          <p:cNvPr id="64" name="Straight Arrow Connector 63"/>
          <p:cNvCxnSpPr/>
          <p:nvPr/>
        </p:nvCxnSpPr>
        <p:spPr>
          <a:xfrm rot="16200000" flipH="1">
            <a:off x="228601" y="4814048"/>
            <a:ext cx="1169896" cy="174814"/>
          </a:xfrm>
          <a:prstGeom prst="straightConnector1">
            <a:avLst/>
          </a:prstGeom>
          <a:ln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16200000" flipV="1">
            <a:off x="1479177" y="4679576"/>
            <a:ext cx="1264024" cy="510987"/>
          </a:xfrm>
          <a:prstGeom prst="straightConnector1">
            <a:avLst/>
          </a:prstGeom>
          <a:ln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82388" y="2048433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ACKed</a:t>
            </a:r>
            <a:r>
              <a:rPr lang="en-GB" dirty="0" smtClean="0"/>
              <a:t>/</a:t>
            </a:r>
            <a:r>
              <a:rPr lang="en-GB" dirty="0" err="1" smtClean="0"/>
              <a:t>NACKed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484094" y="5526740"/>
            <a:ext cx="1646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Current</a:t>
            </a:r>
          </a:p>
          <a:p>
            <a:r>
              <a:rPr lang="en-GB" dirty="0" smtClean="0"/>
              <a:t>good recovery</a:t>
            </a:r>
          </a:p>
          <a:p>
            <a:r>
              <a:rPr lang="en-GB" dirty="0" smtClean="0"/>
              <a:t>frame</a:t>
            </a:r>
            <a:endParaRPr lang="en-US" dirty="0"/>
          </a:p>
        </p:txBody>
      </p:sp>
      <p:sp>
        <p:nvSpPr>
          <p:cNvPr id="76" name="Right Arrow 75"/>
          <p:cNvSpPr/>
          <p:nvPr/>
        </p:nvSpPr>
        <p:spPr>
          <a:xfrm>
            <a:off x="1008529" y="1476474"/>
            <a:ext cx="7167283" cy="2151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147917" y="132229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Earlier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8207188" y="1322295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Later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2407023" y="5459506"/>
            <a:ext cx="1787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Next candidate</a:t>
            </a:r>
          </a:p>
          <a:p>
            <a:r>
              <a:rPr lang="en-GB" dirty="0" smtClean="0"/>
              <a:t>recovery frame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Distribution of recovery frames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Recovery frames must be distributed over the effective </a:t>
            </a:r>
            <a:r>
              <a:rPr lang="en-GB" dirty="0" err="1" smtClean="0"/>
              <a:t>RTT</a:t>
            </a:r>
            <a:r>
              <a:rPr lang="en-GB" dirty="0" smtClean="0"/>
              <a:t> i.e. incorporating all delays:</a:t>
            </a:r>
          </a:p>
          <a:p>
            <a:pPr lvl="1"/>
            <a:r>
              <a:rPr lang="en-GB" dirty="0" smtClean="0"/>
              <a:t>Feedback can also be lost</a:t>
            </a:r>
          </a:p>
          <a:p>
            <a:pPr lvl="1"/>
            <a:r>
              <a:rPr lang="en-GB" dirty="0" smtClean="0"/>
              <a:t>Feedback can be required from multiple participants</a:t>
            </a:r>
          </a:p>
          <a:p>
            <a:pPr lvl="1"/>
            <a:r>
              <a:rPr lang="en-GB" dirty="0" smtClean="0"/>
              <a:t>The worst-case </a:t>
            </a:r>
            <a:r>
              <a:rPr lang="en-GB" dirty="0" err="1" smtClean="0"/>
              <a:t>ERTT</a:t>
            </a:r>
            <a:r>
              <a:rPr lang="en-GB" dirty="0" smtClean="0"/>
              <a:t> can be very significant</a:t>
            </a:r>
          </a:p>
          <a:p>
            <a:r>
              <a:rPr lang="en-GB" dirty="0" smtClean="0"/>
              <a:t>The number of reference frames affects the age of the recovery reference frame. </a:t>
            </a:r>
          </a:p>
          <a:p>
            <a:pPr lvl="1"/>
            <a:r>
              <a:rPr lang="en-GB" dirty="0" err="1" smtClean="0"/>
              <a:t>ERTT</a:t>
            </a:r>
            <a:r>
              <a:rPr lang="en-GB" dirty="0" smtClean="0"/>
              <a:t> + </a:t>
            </a:r>
            <a:r>
              <a:rPr lang="el-GR" dirty="0" smtClean="0"/>
              <a:t>Δ</a:t>
            </a:r>
            <a:r>
              <a:rPr lang="en-GB" dirty="0" smtClean="0"/>
              <a:t> = (1 + 1/(N-1)) * </a:t>
            </a:r>
            <a:r>
              <a:rPr lang="en-GB" dirty="0" err="1" smtClean="0"/>
              <a:t>ERTT</a:t>
            </a:r>
            <a:endParaRPr lang="en-GB" dirty="0" smtClean="0"/>
          </a:p>
          <a:p>
            <a:r>
              <a:rPr lang="en-GB" dirty="0" smtClean="0"/>
              <a:t>6 pictures = current + 3*</a:t>
            </a:r>
            <a:r>
              <a:rPr lang="en-GB" dirty="0" err="1" smtClean="0"/>
              <a:t>STR</a:t>
            </a:r>
            <a:r>
              <a:rPr lang="en-GB" dirty="0" smtClean="0"/>
              <a:t> + 2*</a:t>
            </a:r>
            <a:r>
              <a:rPr lang="en-GB" dirty="0" err="1" smtClean="0"/>
              <a:t>LTR</a:t>
            </a:r>
            <a:r>
              <a:rPr lang="en-GB" dirty="0" smtClean="0"/>
              <a:t>, which is insufficient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Analysis of </a:t>
            </a:r>
            <a:r>
              <a:rPr lang="en-GB" dirty="0" err="1" smtClean="0"/>
              <a:t>DPB</a:t>
            </a:r>
            <a:r>
              <a:rPr lang="en-GB" dirty="0" smtClean="0"/>
              <a:t> size so far has not included </a:t>
            </a:r>
            <a:r>
              <a:rPr lang="en-GB" dirty="0" err="1" smtClean="0"/>
              <a:t>LTRs</a:t>
            </a:r>
            <a:endParaRPr lang="en-GB" dirty="0" smtClean="0"/>
          </a:p>
          <a:p>
            <a:r>
              <a:rPr lang="en-GB" dirty="0" smtClean="0"/>
              <a:t>We believe that </a:t>
            </a:r>
            <a:r>
              <a:rPr lang="en-GB" dirty="0" err="1" smtClean="0"/>
              <a:t>HEVC</a:t>
            </a:r>
            <a:r>
              <a:rPr lang="en-GB" dirty="0" smtClean="0"/>
              <a:t> should offer at least the same reference capabilities as </a:t>
            </a:r>
            <a:r>
              <a:rPr lang="en-GB" dirty="0" err="1" smtClean="0"/>
              <a:t>AVC</a:t>
            </a:r>
            <a:endParaRPr lang="en-GB" dirty="0" smtClean="0"/>
          </a:p>
          <a:p>
            <a:r>
              <a:rPr lang="en-GB" dirty="0" smtClean="0"/>
              <a:t>Use of multiple </a:t>
            </a:r>
            <a:r>
              <a:rPr lang="en-GB" dirty="0" err="1" smtClean="0"/>
              <a:t>LTRs</a:t>
            </a:r>
            <a:r>
              <a:rPr lang="en-GB" dirty="0" smtClean="0"/>
              <a:t> in </a:t>
            </a:r>
            <a:r>
              <a:rPr lang="en-GB" dirty="0" err="1" smtClean="0"/>
              <a:t>AVC</a:t>
            </a:r>
            <a:r>
              <a:rPr lang="en-GB" dirty="0" smtClean="0"/>
              <a:t> has proved extremely valuable in video conferencing</a:t>
            </a:r>
          </a:p>
          <a:p>
            <a:r>
              <a:rPr lang="en-GB" dirty="0" smtClean="0"/>
              <a:t>We have shipping products making use of 16 reference pictures</a:t>
            </a:r>
          </a:p>
          <a:p>
            <a:r>
              <a:rPr lang="en-GB" dirty="0" smtClean="0"/>
              <a:t>We are agnostic about the method by which an increased </a:t>
            </a:r>
            <a:r>
              <a:rPr lang="en-GB" dirty="0" err="1" smtClean="0"/>
              <a:t>DPB</a:t>
            </a:r>
            <a:r>
              <a:rPr lang="en-GB" dirty="0" smtClean="0"/>
              <a:t> size is achieved (</a:t>
            </a:r>
            <a:r>
              <a:rPr lang="en-GB" dirty="0" err="1" smtClean="0"/>
              <a:t>AVC</a:t>
            </a:r>
            <a:r>
              <a:rPr lang="en-GB" dirty="0" smtClean="0"/>
              <a:t> method or other)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Some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dirty="0" err="1" smtClean="0"/>
              <a:t>MaxDpbSize</a:t>
            </a:r>
            <a:r>
              <a:rPr lang="en-GB" dirty="0" smtClean="0"/>
              <a:t> = 16 for all levels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err="1" smtClean="0"/>
              <a:t>AVC</a:t>
            </a:r>
            <a:r>
              <a:rPr lang="en-GB" dirty="0" smtClean="0"/>
              <a:t> method: </a:t>
            </a:r>
            <a:r>
              <a:rPr lang="en-GB" dirty="0" err="1" smtClean="0"/>
              <a:t>DPB</a:t>
            </a:r>
            <a:r>
              <a:rPr lang="en-GB" dirty="0" smtClean="0"/>
              <a:t> memory equivalent to N largest pictures including current, N=5, </a:t>
            </a:r>
            <a:r>
              <a:rPr lang="en-GB" dirty="0" smtClean="0"/>
              <a:t>6</a:t>
            </a: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“Layered” solution: </a:t>
            </a:r>
            <a:r>
              <a:rPr lang="en-GB" dirty="0" err="1" smtClean="0"/>
              <a:t>DPB</a:t>
            </a:r>
            <a:r>
              <a:rPr lang="en-GB" dirty="0" smtClean="0"/>
              <a:t> memory may be split into N full-size, 2*N half-size, 4*N quarter size, N=5, </a:t>
            </a:r>
            <a:r>
              <a:rPr lang="en-GB" dirty="0" smtClean="0"/>
              <a:t>6</a:t>
            </a:r>
            <a:endParaRPr lang="en-GB" dirty="0" smtClean="0"/>
          </a:p>
          <a:p>
            <a:pPr marL="795528" lvl="1" indent="-457200">
              <a:buFont typeface="Arial" pitchFamily="34" charset="0"/>
              <a:buChar char="•"/>
            </a:pPr>
            <a:r>
              <a:rPr lang="en-GB" dirty="0" smtClean="0"/>
              <a:t>Extends </a:t>
            </a:r>
            <a:r>
              <a:rPr lang="en-GB" dirty="0" err="1" smtClean="0"/>
              <a:t>J0111</a:t>
            </a:r>
            <a:r>
              <a:rPr lang="en-GB" dirty="0" smtClean="0"/>
              <a:t>, </a:t>
            </a:r>
            <a:r>
              <a:rPr lang="en-GB" dirty="0" err="1" smtClean="0"/>
              <a:t>J0210</a:t>
            </a:r>
            <a:r>
              <a:rPr lang="en-GB" dirty="0" smtClean="0"/>
              <a:t>,  </a:t>
            </a:r>
            <a:r>
              <a:rPr lang="en-GB" dirty="0" err="1" smtClean="0"/>
              <a:t>J0283</a:t>
            </a:r>
            <a:r>
              <a:rPr lang="en-GB" dirty="0" smtClean="0"/>
              <a:t>, </a:t>
            </a:r>
            <a:r>
              <a:rPr lang="en-GB" dirty="0" err="1" smtClean="0"/>
              <a:t>J0367</a:t>
            </a:r>
            <a:r>
              <a:rPr lang="en-GB" dirty="0" smtClean="0"/>
              <a:t>, </a:t>
            </a:r>
            <a:r>
              <a:rPr lang="en-GB" dirty="0" err="1" smtClean="0"/>
              <a:t>J0496</a:t>
            </a:r>
            <a:r>
              <a:rPr lang="en-GB" dirty="0" smtClean="0"/>
              <a:t> to 4*N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As 3, but add 3*N/2, 4*N/3 (</a:t>
            </a:r>
            <a:r>
              <a:rPr lang="en-GB" dirty="0" err="1" smtClean="0"/>
              <a:t>J0496</a:t>
            </a:r>
            <a:r>
              <a:rPr lang="en-GB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As 2, 3, or 4, but with N=5 for level &gt; 4 (as per </a:t>
            </a:r>
            <a:r>
              <a:rPr lang="en-GB" dirty="0" err="1" smtClean="0"/>
              <a:t>J0163</a:t>
            </a:r>
            <a:r>
              <a:rPr lang="en-GB" dirty="0" smtClean="0"/>
              <a:t>)</a:t>
            </a:r>
          </a:p>
          <a:p>
            <a:pPr marL="457200" indent="-457200">
              <a:buNone/>
            </a:pP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Cisco White">
  <a:themeElements>
    <a:clrScheme name="Custom 1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183B7"/>
      </a:accent1>
      <a:accent2>
        <a:srgbClr val="EE6804"/>
      </a:accent2>
      <a:accent3>
        <a:srgbClr val="FFE429"/>
      </a:accent3>
      <a:accent4>
        <a:srgbClr val="68B442"/>
      </a:accent4>
      <a:accent5>
        <a:srgbClr val="7F44C6"/>
      </a:accent5>
      <a:accent6>
        <a:srgbClr val="B21A1A"/>
      </a:accent6>
      <a:hlink>
        <a:srgbClr val="47B0D5"/>
      </a:hlink>
      <a:folHlink>
        <a:srgbClr val="C9A303"/>
      </a:folHlink>
    </a:clrScheme>
    <a:fontScheme name="Cisco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sco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3217</TotalTime>
  <Words>460</Words>
  <Application>Microsoft Office PowerPoint</Application>
  <PresentationFormat>On-screen Show (4:3)</PresentationFormat>
  <Paragraphs>59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Cisco White</vt:lpstr>
      <vt:lpstr>JCTVC-J0199: Comments on DPB size</vt:lpstr>
      <vt:lpstr>Summary</vt:lpstr>
      <vt:lpstr>Flexible DPB size in AVC</vt:lpstr>
      <vt:lpstr>LTRs and error recovery in AVC</vt:lpstr>
      <vt:lpstr>LTRs and error recovery in AVC</vt:lpstr>
      <vt:lpstr>Distribution of recovery frames</vt:lpstr>
      <vt:lpstr>Conclusions</vt:lpstr>
      <vt:lpstr>Some options</vt:lpstr>
    </vt:vector>
  </TitlesOfParts>
  <Company>Duarte 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Use This Template,  Please Read</dc:title>
  <dc:creator>Robin</dc:creator>
  <dc:description>www.duarte.com</dc:description>
  <cp:lastModifiedBy>thdavies</cp:lastModifiedBy>
  <cp:revision>241</cp:revision>
  <dcterms:created xsi:type="dcterms:W3CDTF">2009-07-21T18:09:51Z</dcterms:created>
  <dcterms:modified xsi:type="dcterms:W3CDTF">2012-07-14T10:44:53Z</dcterms:modified>
</cp:coreProperties>
</file>