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7" r:id="rId3"/>
    <p:sldId id="274" r:id="rId4"/>
    <p:sldId id="283" r:id="rId5"/>
    <p:sldId id="280" r:id="rId6"/>
    <p:sldId id="278" r:id="rId7"/>
    <p:sldId id="285" r:id="rId8"/>
    <p:sldId id="286" r:id="rId9"/>
    <p:sldId id="279" r:id="rId10"/>
    <p:sldId id="290" r:id="rId11"/>
    <p:sldId id="270" r:id="rId12"/>
    <p:sldId id="287" r:id="rId13"/>
    <p:sldId id="288" r:id="rId14"/>
  </p:sldIdLst>
  <p:sldSz cx="9144000" cy="6858000" type="screen4x3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7" autoAdjust="0"/>
    <p:restoredTop sz="94660"/>
  </p:normalViewPr>
  <p:slideViewPr>
    <p:cSldViewPr>
      <p:cViewPr>
        <p:scale>
          <a:sx n="100" d="100"/>
          <a:sy n="100" d="100"/>
        </p:scale>
        <p:origin x="-348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2012/1/31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lang="ja-JP" altLang="en-US" noProof="0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6575" cy="5127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4021138" y="9720263"/>
            <a:ext cx="3076575" cy="512762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901BCA6F-7E12-4952-972F-7A006C7FFD5C}" type="datetime1">
              <a:rPr lang="ja-JP" altLang="en-US"/>
              <a:pPr>
                <a:defRPr/>
              </a:pPr>
              <a:t>2012/1/31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C90D651E-858F-4495-ADC9-7922E391B54B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60AF01F5-8985-4CFB-AC5A-808BF2EF5893}" type="datetime1">
              <a:rPr lang="ja-JP" altLang="en-US"/>
              <a:pPr>
                <a:defRPr/>
              </a:pPr>
              <a:t>2012/1/31</a:t>
            </a:fld>
            <a:endParaRPr lang="ja-JP" altLang="en-US" dirty="0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pPr>
              <a:defRPr/>
            </a:pPr>
            <a:fld id="{D1D034A5-BB9D-4B78-9271-9EB69F909255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Documents and Settings\yasugi\My Documents\My Pictures\sharplogo.gif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6488113"/>
            <a:ext cx="15430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正方形/長方形 9"/>
          <p:cNvSpPr/>
          <p:nvPr/>
        </p:nvSpPr>
        <p:spPr bwMode="invGray">
          <a:xfrm>
            <a:off x="0" y="596900"/>
            <a:ext cx="9144000" cy="17463"/>
          </a:xfrm>
          <a:prstGeom prst="rect">
            <a:avLst/>
          </a:prstGeom>
          <a:solidFill>
            <a:srgbClr val="002060"/>
          </a:solidFill>
          <a:ln w="48000" cap="flat" cmpd="thickThin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7" name="正方形/長方形 6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/>
          </a:p>
        </p:txBody>
      </p:sp>
      <p:sp>
        <p:nvSpPr>
          <p:cNvPr id="1028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84138"/>
            <a:ext cx="82296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457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マスタタイトル </a:t>
            </a:r>
            <a:r>
              <a:rPr lang="en-US" altLang="ja-JP" smtClean="0"/>
              <a:t>(Master Title)</a:t>
            </a:r>
            <a:endParaRPr lang="ja-JP" altLang="en-US" smtClean="0"/>
          </a:p>
        </p:txBody>
      </p:sp>
      <p:sp>
        <p:nvSpPr>
          <p:cNvPr id="1029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3516AB99-F586-4AA3-B7A5-43F854553020}" type="datetime1">
              <a:rPr lang="ja-JP" altLang="en-US"/>
              <a:pPr>
                <a:defRPr/>
              </a:pPr>
              <a:t>2012/1/31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000">
                <a:solidFill>
                  <a:schemeClr val="tx1"/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1" sz="1400">
                <a:solidFill>
                  <a:schemeClr val="tx2">
                    <a:shade val="50000"/>
                  </a:schemeClr>
                </a:solidFill>
                <a:latin typeface="+mn-lt"/>
                <a:ea typeface="+mn-ea"/>
              </a:defRPr>
            </a:lvl1pPr>
            <a:extLst/>
          </a:lstStyle>
          <a:p>
            <a:pPr>
              <a:defRPr/>
            </a:pPr>
            <a:fld id="{94EA9006-7528-46C7-9D90-8D71DCC2BD72}" type="slidenum">
              <a:rPr lang="ja-JP" altLang="en-US"/>
              <a:pPr>
                <a:defRPr/>
              </a:pPr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Tahoma" pitchFamily="34" charset="0"/>
          <a:ea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pitchFamily="34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36.emf"/><Relationship Id="rId7" Type="http://schemas.openxmlformats.org/officeDocument/2006/relationships/image" Target="../media/image40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Relationship Id="rId9" Type="http://schemas.openxmlformats.org/officeDocument/2006/relationships/image" Target="../media/image42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4" Type="http://schemas.openxmlformats.org/officeDocument/2006/relationships/image" Target="../media/image45.emf"/><Relationship Id="rId9" Type="http://schemas.openxmlformats.org/officeDocument/2006/relationships/image" Target="../media/image50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52.emf"/><Relationship Id="rId7" Type="http://schemas.openxmlformats.org/officeDocument/2006/relationships/image" Target="../media/image48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emf"/><Relationship Id="rId5" Type="http://schemas.openxmlformats.org/officeDocument/2006/relationships/image" Target="../media/image54.emf"/><Relationship Id="rId4" Type="http://schemas.openxmlformats.org/officeDocument/2006/relationships/image" Target="../media/image53.emf"/><Relationship Id="rId9" Type="http://schemas.openxmlformats.org/officeDocument/2006/relationships/image" Target="../media/image57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9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Relationship Id="rId9" Type="http://schemas.openxmlformats.org/officeDocument/2006/relationships/image" Target="../media/image3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3"/>
          <p:cNvSpPr>
            <a:spLocks noGrp="1"/>
          </p:cNvSpPr>
          <p:nvPr>
            <p:ph type="ctrTitle"/>
          </p:nvPr>
        </p:nvSpPr>
        <p:spPr>
          <a:xfrm>
            <a:off x="685800" y="1341438"/>
            <a:ext cx="8077200" cy="1208087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Non-CE11.1: Context reduction of significance map coding</a:t>
            </a:r>
            <a:br>
              <a:rPr lang="en-US" altLang="ja-JP" dirty="0" smtClean="0"/>
            </a:br>
            <a:r>
              <a:rPr lang="en-US" altLang="ja-JP" dirty="0" smtClean="0"/>
              <a:t>(JCTVC-H0100)</a:t>
            </a:r>
            <a:endParaRPr lang="ja-JP" altLang="en-US" dirty="0" smtClean="0"/>
          </a:p>
        </p:txBody>
      </p:sp>
      <p:sp>
        <p:nvSpPr>
          <p:cNvPr id="5123" name="コンテンツ プレースホルダ 5"/>
          <p:cNvSpPr>
            <a:spLocks noGrp="1"/>
          </p:cNvSpPr>
          <p:nvPr>
            <p:ph sz="quarter" idx="10"/>
          </p:nvPr>
        </p:nvSpPr>
        <p:spPr>
          <a:xfrm>
            <a:off x="571500" y="6429375"/>
            <a:ext cx="3856038" cy="428625"/>
          </a:xfrm>
        </p:spPr>
        <p:txBody>
          <a:bodyPr/>
          <a:lstStyle/>
          <a:p>
            <a:pPr eaLnBrk="1" hangingPunct="1">
              <a:buNone/>
            </a:pPr>
            <a:r>
              <a:rPr lang="en-US" altLang="ja-JP" dirty="0" smtClean="0"/>
              <a:t>JCT-VC 8th Meeting in San </a:t>
            </a:r>
            <a:r>
              <a:rPr lang="en-CA" altLang="ja-JP" dirty="0" smtClean="0"/>
              <a:t>José</a:t>
            </a:r>
            <a:r>
              <a:rPr lang="en-US" altLang="ja-JP" dirty="0" smtClean="0"/>
              <a:t>, CA, 1-10 February , 2012</a:t>
            </a:r>
            <a:endParaRPr lang="ja-JP" altLang="en-US" dirty="0" smtClean="0"/>
          </a:p>
        </p:txBody>
      </p:sp>
      <p:sp>
        <p:nvSpPr>
          <p:cNvPr id="5124" name="サブタイトル 6"/>
          <p:cNvSpPr>
            <a:spLocks noGrp="1"/>
          </p:cNvSpPr>
          <p:nvPr>
            <p:ph type="subTitle" idx="1"/>
          </p:nvPr>
        </p:nvSpPr>
        <p:spPr>
          <a:xfrm>
            <a:off x="1258888" y="3357563"/>
            <a:ext cx="7561262" cy="1366837"/>
          </a:xfrm>
        </p:spPr>
        <p:txBody>
          <a:bodyPr/>
          <a:lstStyle/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dirty="0" smtClean="0"/>
              <a:t>Takeshi Tsukuba, </a:t>
            </a:r>
            <a:r>
              <a:rPr lang="en-US" altLang="ja-JP" u="sng" dirty="0" smtClean="0"/>
              <a:t>Tomohiro </a:t>
            </a:r>
            <a:r>
              <a:rPr lang="en-US" altLang="ja-JP" u="sng" dirty="0" err="1" smtClean="0"/>
              <a:t>Ikai</a:t>
            </a:r>
            <a:r>
              <a:rPr lang="en-US" altLang="ja-JP" dirty="0" smtClean="0"/>
              <a:t> </a:t>
            </a:r>
          </a:p>
          <a:p>
            <a:pPr eaLnBrk="1" hangingPunct="1"/>
            <a:r>
              <a:rPr lang="en-US" altLang="ja-JP" dirty="0" smtClean="0"/>
              <a:t>SHARP Corporation</a:t>
            </a:r>
          </a:p>
          <a:p>
            <a:pPr eaLnBrk="1" hangingPunct="1"/>
            <a:endParaRPr lang="en-US" altLang="ja-JP" dirty="0" smtClean="0"/>
          </a:p>
          <a:p>
            <a:pPr eaLnBrk="1" hangingPunct="1"/>
            <a:r>
              <a:rPr lang="en-US" altLang="ja-JP" dirty="0" smtClean="0"/>
              <a:t>Vadim Seregin, Joel Sole, Marta </a:t>
            </a:r>
            <a:r>
              <a:rPr lang="en-US" altLang="ja-JP" dirty="0" err="1" smtClean="0"/>
              <a:t>Karczewicz</a:t>
            </a:r>
            <a:endParaRPr lang="en-US" altLang="ja-JP" dirty="0" smtClean="0"/>
          </a:p>
          <a:p>
            <a:pPr eaLnBrk="1" hangingPunct="1"/>
            <a:r>
              <a:rPr lang="en-US" altLang="ja-JP" dirty="0" smtClean="0"/>
              <a:t>Qualcomm</a:t>
            </a:r>
            <a:endParaRPr lang="ja-JP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pPr eaLnBrk="1" hangingPunct="1"/>
            <a:r>
              <a:rPr lang="en-US" altLang="ja-JP" sz="2000" dirty="0" smtClean="0"/>
              <a:t>Experimental result ( </a:t>
            </a:r>
            <a:r>
              <a:rPr lang="en-US" altLang="ja-JP" sz="2000" dirty="0" smtClean="0"/>
              <a:t>Only DC context sharing, </a:t>
            </a:r>
            <a:r>
              <a:rPr lang="en-US" altLang="ja-JP" sz="2000" dirty="0" smtClean="0"/>
              <a:t>normal</a:t>
            </a:r>
            <a:r>
              <a:rPr lang="en-US" altLang="ja-JP" sz="2000" dirty="0" smtClean="0"/>
              <a:t> </a:t>
            </a:r>
            <a:r>
              <a:rPr lang="en-US" altLang="ja-JP" sz="2000" dirty="0" smtClean="0"/>
              <a:t>QPs)</a:t>
            </a:r>
            <a:endParaRPr lang="ja-JP" altLang="en-US" sz="20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9055A-D628-47B8-8AF3-CAE8166889EE}" type="slidenum">
              <a:rPr lang="ja-JP" altLang="en-US" smtClean="0"/>
              <a:pPr>
                <a:defRPr/>
              </a:pPr>
              <a:t>10</a:t>
            </a:fld>
            <a:endParaRPr lang="ja-JP" altLang="en-US" dirty="0"/>
          </a:p>
        </p:txBody>
      </p:sp>
      <p:sp>
        <p:nvSpPr>
          <p:cNvPr id="18" name="テキスト ボックス 6"/>
          <p:cNvSpPr txBox="1">
            <a:spLocks noChangeArrowheads="1"/>
          </p:cNvSpPr>
          <p:nvPr/>
        </p:nvSpPr>
        <p:spPr bwMode="auto">
          <a:xfrm>
            <a:off x="323528" y="728700"/>
            <a:ext cx="8964996" cy="9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r>
              <a:rPr lang="en-US" altLang="ja-JP" dirty="0" smtClean="0"/>
              <a:t>+In the case of applying DC </a:t>
            </a:r>
            <a:r>
              <a:rPr lang="en-US" altLang="ja-JP" dirty="0" smtClean="0"/>
              <a:t>context </a:t>
            </a:r>
            <a:r>
              <a:rPr lang="en-US" altLang="ja-JP" dirty="0" smtClean="0"/>
              <a:t>sharing alone </a:t>
            </a:r>
            <a:br>
              <a:rPr lang="en-US" altLang="ja-JP" dirty="0" smtClean="0"/>
            </a:br>
            <a:r>
              <a:rPr lang="en-US" altLang="ja-JP" dirty="0" smtClean="0"/>
              <a:t>+</a:t>
            </a:r>
            <a:r>
              <a:rPr lang="en-US" altLang="ja-JP" dirty="0" smtClean="0"/>
              <a:t>average </a:t>
            </a:r>
            <a:r>
              <a:rPr lang="en-US" altLang="ja-JP" dirty="0" smtClean="0"/>
              <a:t>BD-rate loss: -</a:t>
            </a:r>
            <a:r>
              <a:rPr lang="en-US" altLang="ja-JP" dirty="0" smtClean="0"/>
              <a:t>0.02% </a:t>
            </a:r>
            <a:r>
              <a:rPr lang="en-US" altLang="ja-JP" dirty="0" smtClean="0"/>
              <a:t>~ </a:t>
            </a:r>
            <a:r>
              <a:rPr lang="en-US" altLang="ja-JP" dirty="0" smtClean="0"/>
              <a:t>0.05% </a:t>
            </a:r>
            <a:r>
              <a:rPr lang="en-US" altLang="ja-JP" dirty="0" smtClean="0"/>
              <a:t>(Y), -</a:t>
            </a:r>
            <a:r>
              <a:rPr lang="en-US" altLang="ja-JP" dirty="0" smtClean="0"/>
              <a:t>0.16% </a:t>
            </a:r>
            <a:r>
              <a:rPr lang="en-US" altLang="ja-JP" dirty="0" smtClean="0"/>
              <a:t>~ </a:t>
            </a:r>
            <a:r>
              <a:rPr lang="en-US" altLang="ja-JP" dirty="0" smtClean="0"/>
              <a:t>0.19%(</a:t>
            </a:r>
            <a:r>
              <a:rPr lang="en-US" altLang="ja-JP" dirty="0" smtClean="0"/>
              <a:t>U), -</a:t>
            </a:r>
            <a:r>
              <a:rPr lang="en-US" altLang="ja-JP" dirty="0" smtClean="0"/>
              <a:t>0.29% </a:t>
            </a:r>
            <a:r>
              <a:rPr lang="en-US" altLang="ja-JP" dirty="0" smtClean="0"/>
              <a:t>~ </a:t>
            </a:r>
            <a:r>
              <a:rPr lang="en-US" altLang="ja-JP" dirty="0" smtClean="0"/>
              <a:t>0.16%(</a:t>
            </a:r>
            <a:r>
              <a:rPr lang="en-US" altLang="ja-JP" dirty="0" smtClean="0"/>
              <a:t>V) </a:t>
            </a:r>
          </a:p>
          <a:p>
            <a:r>
              <a:rPr lang="en-US" altLang="ja-JP" dirty="0" smtClean="0"/>
              <a:t>+ No encoding / decoding time increase</a:t>
            </a:r>
            <a:endParaRPr lang="ja-JP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096852"/>
            <a:ext cx="28670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820" y="2096852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68044" y="2096852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4268" y="2096852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955318"/>
            <a:ext cx="8382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5596" y="3955318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65698" y="3955318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68044" y="3955318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r>
              <a:rPr lang="en-US" altLang="ja-JP" smtClean="0"/>
              <a:t>Conclusion</a:t>
            </a:r>
            <a:endParaRPr lang="ja-JP" altLang="en-US" smtClean="0"/>
          </a:p>
        </p:txBody>
      </p:sp>
      <p:sp>
        <p:nvSpPr>
          <p:cNvPr id="12291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57225"/>
            <a:ext cx="8229600" cy="5919788"/>
          </a:xfrm>
        </p:spPr>
        <p:txBody>
          <a:bodyPr/>
          <a:lstStyle/>
          <a:p>
            <a:r>
              <a:rPr lang="en-US" altLang="ja-JP" sz="2000" dirty="0" smtClean="0"/>
              <a:t>Proposal 1 : Unified context derivation for 4x4 and 8x8 significance map</a:t>
            </a:r>
            <a:endParaRPr lang="en-US" altLang="ja-JP" dirty="0" smtClean="0"/>
          </a:p>
          <a:p>
            <a:pPr lvl="1"/>
            <a:r>
              <a:rPr lang="en-US" altLang="ja-JP" sz="1800" dirty="0" smtClean="0"/>
              <a:t>Apply a common context assignment table for 4x4 and 8x8 blocks of each color </a:t>
            </a:r>
            <a:r>
              <a:rPr lang="en-US" altLang="ja-JP" sz="1800" dirty="0" smtClean="0"/>
              <a:t>component</a:t>
            </a:r>
          </a:p>
          <a:p>
            <a:pPr lvl="1"/>
            <a:r>
              <a:rPr lang="en-US" altLang="ja-JP" dirty="0" smtClean="0"/>
              <a:t>C</a:t>
            </a:r>
            <a:r>
              <a:rPr lang="en-US" altLang="ja-JP" dirty="0" smtClean="0"/>
              <a:t>ontext reduction : 11</a:t>
            </a:r>
            <a:endParaRPr lang="en-US" altLang="ja-JP" dirty="0" smtClean="0"/>
          </a:p>
          <a:p>
            <a:r>
              <a:rPr lang="en-US" altLang="ja-JP" sz="2000" dirty="0" smtClean="0"/>
              <a:t>Proposal 2 : DC context sharing</a:t>
            </a:r>
          </a:p>
          <a:p>
            <a:pPr lvl="1"/>
            <a:r>
              <a:rPr lang="en-US" altLang="ja-JP" sz="1800" dirty="0" smtClean="0"/>
              <a:t>Share DC context with all block sizes from 4x4 to 32x32 of each color component</a:t>
            </a:r>
          </a:p>
          <a:p>
            <a:pPr lvl="1"/>
            <a:r>
              <a:rPr lang="en-US" altLang="ja-JP" dirty="0" smtClean="0">
                <a:sym typeface="Wingdings" pitchFamily="2" charset="2"/>
              </a:rPr>
              <a:t>In total context reduction : 13</a:t>
            </a:r>
          </a:p>
          <a:p>
            <a:pPr lvl="1"/>
            <a:endParaRPr lang="en-US" altLang="ja-JP" sz="1600" dirty="0" smtClean="0">
              <a:sym typeface="Wingdings" pitchFamily="2" charset="2"/>
            </a:endParaRPr>
          </a:p>
          <a:p>
            <a:r>
              <a:rPr lang="en-US" altLang="ja-JP" sz="2000" dirty="0" smtClean="0">
                <a:sym typeface="Wingdings" pitchFamily="2" charset="2"/>
              </a:rPr>
              <a:t>Average BD-rate changes</a:t>
            </a:r>
          </a:p>
          <a:p>
            <a:pPr lvl="1"/>
            <a:r>
              <a:rPr lang="en-US" altLang="ja-JP" sz="1800" dirty="0" smtClean="0">
                <a:sym typeface="Wingdings" pitchFamily="2" charset="2"/>
              </a:rPr>
              <a:t>Proposal 1: 0.01%~0.07% ( normal QP ), -0.02%~0.05% ( low QP) </a:t>
            </a:r>
          </a:p>
          <a:p>
            <a:pPr lvl="1"/>
            <a:r>
              <a:rPr lang="en-US" altLang="ja-JP" sz="1800" dirty="0" smtClean="0">
                <a:sym typeface="Wingdings" pitchFamily="2" charset="2"/>
              </a:rPr>
              <a:t>Proposal </a:t>
            </a:r>
            <a:r>
              <a:rPr lang="en-US" altLang="ja-JP" sz="1800" dirty="0" smtClean="0">
                <a:sym typeface="Wingdings" pitchFamily="2" charset="2"/>
              </a:rPr>
              <a:t>2: </a:t>
            </a:r>
            <a:r>
              <a:rPr lang="en-US" altLang="ja-JP" sz="1800" dirty="0" smtClean="0">
                <a:sym typeface="Wingdings" pitchFamily="2" charset="2"/>
              </a:rPr>
              <a:t>-</a:t>
            </a:r>
            <a:r>
              <a:rPr lang="en-US" altLang="ja-JP" sz="1800" dirty="0" smtClean="0">
                <a:sym typeface="Wingdings" pitchFamily="2" charset="2"/>
              </a:rPr>
              <a:t>0.05%~</a:t>
            </a:r>
            <a:r>
              <a:rPr lang="en-US" altLang="ja-JP" sz="1800" dirty="0" smtClean="0">
                <a:sym typeface="Wingdings" pitchFamily="2" charset="2"/>
              </a:rPr>
              <a:t>0.05% ( normal QP), -0.04%~0.03% ( low QP)</a:t>
            </a:r>
          </a:p>
          <a:p>
            <a:pPr lvl="2"/>
            <a:r>
              <a:rPr lang="en-US" altLang="ja-JP" sz="1600" dirty="0" smtClean="0">
                <a:sym typeface="Wingdings" pitchFamily="2" charset="2"/>
              </a:rPr>
              <a:t>DC context sharing (Propsal2)  was implemented on top of the Proposal 1</a:t>
            </a:r>
            <a:r>
              <a:rPr lang="en-US" altLang="ja-JP" sz="1600" dirty="0" smtClean="0">
                <a:sym typeface="Wingdings" pitchFamily="2" charset="2"/>
              </a:rPr>
              <a:t>.</a:t>
            </a:r>
          </a:p>
          <a:p>
            <a:pPr lvl="1"/>
            <a:r>
              <a:rPr lang="en-US" altLang="ja-JP" sz="1800" dirty="0" smtClean="0">
                <a:sym typeface="Wingdings" pitchFamily="2" charset="2"/>
              </a:rPr>
              <a:t>Only DC context sharing : </a:t>
            </a:r>
            <a:r>
              <a:rPr lang="en-US" altLang="ja-JP" sz="1800" dirty="0" smtClean="0"/>
              <a:t>-0.02% ~ 0.05</a:t>
            </a:r>
            <a:r>
              <a:rPr lang="en-US" altLang="ja-JP" sz="1800" dirty="0" smtClean="0"/>
              <a:t>% ( normal QP)</a:t>
            </a:r>
            <a:endParaRPr lang="en-US" altLang="ja-JP" dirty="0" smtClean="0">
              <a:sym typeface="Wingdings" pitchFamily="2" charset="2"/>
            </a:endParaRPr>
          </a:p>
          <a:p>
            <a:endParaRPr lang="en-US" altLang="ja-JP" sz="2000" dirty="0" smtClean="0">
              <a:sym typeface="Wingdings" pitchFamily="2" charset="2"/>
            </a:endParaRPr>
          </a:p>
          <a:p>
            <a:r>
              <a:rPr lang="en-US" altLang="ja-JP" sz="2000" dirty="0" smtClean="0"/>
              <a:t>Recommendation</a:t>
            </a:r>
            <a:r>
              <a:rPr lang="ja-JP" altLang="en-US" sz="2000" dirty="0" smtClean="0"/>
              <a:t> </a:t>
            </a:r>
            <a:r>
              <a:rPr lang="en-US" altLang="ja-JP" sz="2000" dirty="0" smtClean="0"/>
              <a:t>…  adopt both modifications in HM/WD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D517D2-D66F-4A2C-A937-7417DACDD101}" type="slidenum">
              <a:rPr lang="ja-JP" altLang="en-US" smtClean="0"/>
              <a:pPr>
                <a:defRPr/>
              </a:pPr>
              <a:t>11</a:t>
            </a:fld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11052" y="5949280"/>
            <a:ext cx="85329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sym typeface="Wingdings" pitchFamily="2" charset="2"/>
              </a:rPr>
              <a:t>Many thanks to Panasonic for cross-checking this contribution (JCTVC-H0100)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Additional information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Results of combination of H0443 and proposal 1 on common condition</a:t>
            </a:r>
          </a:p>
          <a:p>
            <a:r>
              <a:rPr kumimoji="1" lang="en-US" altLang="ja-JP" dirty="0" smtClean="0"/>
              <a:t>Average BD-rate change: 0.01%~0.09% (Y)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12</a:t>
            </a:fld>
            <a:endParaRPr lang="ja-JP" altLang="en-US" dirty="0"/>
          </a:p>
        </p:txBody>
      </p:sp>
      <p:grpSp>
        <p:nvGrpSpPr>
          <p:cNvPr id="24" name="グループ化 23"/>
          <p:cNvGrpSpPr/>
          <p:nvPr/>
        </p:nvGrpSpPr>
        <p:grpSpPr>
          <a:xfrm>
            <a:off x="143508" y="2384884"/>
            <a:ext cx="8915114" cy="3744416"/>
            <a:chOff x="179512" y="2384884"/>
            <a:chExt cx="8915114" cy="3744416"/>
          </a:xfrm>
        </p:grpSpPr>
        <p:pic>
          <p:nvPicPr>
            <p:cNvPr id="17420" name="Picture 1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9512" y="2384884"/>
              <a:ext cx="2867025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1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23828" y="2384884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2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40052" y="2384884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3" name="Picture 1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56276" y="2384884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4" name="Picture 1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007604" y="424335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5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9512" y="4243350"/>
              <a:ext cx="83820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6" name="Picture 1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23828" y="424335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27" name="Picture 1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40052" y="424335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Additional information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Results of combination of H0443 and proposal 1 on low QP condition</a:t>
            </a:r>
          </a:p>
          <a:p>
            <a:r>
              <a:rPr kumimoji="1" lang="en-US" altLang="ja-JP" dirty="0" smtClean="0"/>
              <a:t>Average BD-rate change: 0.00%~0.15%(Y)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13</a:t>
            </a:fld>
            <a:endParaRPr lang="ja-JP" altLang="en-US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143508" y="2371142"/>
            <a:ext cx="8928992" cy="3758158"/>
            <a:chOff x="143508" y="1808820"/>
            <a:chExt cx="8928992" cy="3758158"/>
          </a:xfrm>
        </p:grpSpPr>
        <p:pic>
          <p:nvPicPr>
            <p:cNvPr id="1741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3508" y="1808820"/>
              <a:ext cx="2867025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3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80882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4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4048" y="180882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5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34150" y="180882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6" name="Picture 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71600" y="3681028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7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3508" y="3681028"/>
              <a:ext cx="83820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8" name="Picture 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87824" y="3681028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7419" name="Picture 1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04048" y="3681028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r>
              <a:rPr lang="en-US" altLang="ja-JP" smtClean="0"/>
              <a:t>Overall summary</a:t>
            </a:r>
            <a:endParaRPr lang="ja-JP" altLang="en-US" smtClean="0"/>
          </a:p>
        </p:txBody>
      </p:sp>
      <p:sp>
        <p:nvSpPr>
          <p:cNvPr id="6147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657225"/>
            <a:ext cx="8470900" cy="5919788"/>
          </a:xfrm>
        </p:spPr>
        <p:txBody>
          <a:bodyPr/>
          <a:lstStyle/>
          <a:p>
            <a:r>
              <a:rPr lang="en-US" altLang="ja-JP" sz="1800" dirty="0" smtClean="0"/>
              <a:t>Motivation</a:t>
            </a:r>
          </a:p>
          <a:p>
            <a:pPr lvl="1"/>
            <a:r>
              <a:rPr lang="en-US" altLang="ja-JP" sz="1600" dirty="0" smtClean="0"/>
              <a:t>Desirable to unify/simplify context derivation for significance map</a:t>
            </a:r>
          </a:p>
          <a:p>
            <a:pPr lvl="1">
              <a:buNone/>
            </a:pPr>
            <a:endParaRPr lang="en-US" altLang="ja-JP" sz="2000" dirty="0" smtClean="0"/>
          </a:p>
          <a:p>
            <a:r>
              <a:rPr lang="en-US" altLang="ja-JP" sz="1800" dirty="0" smtClean="0"/>
              <a:t>Proposal 1 : Unified context derivation for 4x4 and 8x8 significance map</a:t>
            </a:r>
            <a:endParaRPr lang="en-US" altLang="ja-JP" sz="2000" dirty="0" smtClean="0"/>
          </a:p>
          <a:p>
            <a:pPr lvl="1"/>
            <a:r>
              <a:rPr lang="en-US" altLang="ja-JP" sz="1600" dirty="0" smtClean="0"/>
              <a:t>Apply a common context assignment table for 4x4 and 8x8 blocks of each color component</a:t>
            </a:r>
          </a:p>
          <a:p>
            <a:pPr lvl="1"/>
            <a:r>
              <a:rPr lang="en-US" altLang="ja-JP" sz="1600" dirty="0" smtClean="0"/>
              <a:t>Context reduction : 11</a:t>
            </a:r>
            <a:endParaRPr lang="en-US" altLang="ja-JP" sz="1600" dirty="0" smtClean="0"/>
          </a:p>
          <a:p>
            <a:r>
              <a:rPr lang="en-US" altLang="ja-JP" sz="1800" dirty="0" smtClean="0"/>
              <a:t>Proposal 2 : DC context sharing </a:t>
            </a:r>
          </a:p>
          <a:p>
            <a:pPr lvl="1"/>
            <a:r>
              <a:rPr lang="en-US" altLang="ja-JP" sz="1600" dirty="0" smtClean="0"/>
              <a:t>Share DC context with all block sizes from 4x4 to 32x32 of each color component</a:t>
            </a:r>
          </a:p>
          <a:p>
            <a:pPr lvl="1"/>
            <a:r>
              <a:rPr lang="en-US" altLang="ja-JP" sz="1600" dirty="0" smtClean="0"/>
              <a:t>In total context reduction :13 </a:t>
            </a:r>
            <a:r>
              <a:rPr lang="en-US" altLang="ja-JP" sz="1600" dirty="0" smtClean="0"/>
              <a:t/>
            </a:r>
            <a:br>
              <a:rPr lang="en-US" altLang="ja-JP" sz="1600" dirty="0" smtClean="0"/>
            </a:br>
            <a:endParaRPr lang="en-US" altLang="ja-JP" sz="1600" dirty="0" smtClean="0">
              <a:sym typeface="Wingdings" pitchFamily="2" charset="2"/>
            </a:endParaRPr>
          </a:p>
          <a:p>
            <a:r>
              <a:rPr lang="en-US" altLang="ja-JP" sz="1800" dirty="0" smtClean="0">
                <a:sym typeface="Wingdings" pitchFamily="2" charset="2"/>
              </a:rPr>
              <a:t>Experimental result</a:t>
            </a:r>
          </a:p>
          <a:p>
            <a:pPr lvl="1"/>
            <a:r>
              <a:rPr lang="en-US" altLang="ja-JP" sz="1600" dirty="0" smtClean="0">
                <a:sym typeface="Wingdings" pitchFamily="2" charset="2"/>
              </a:rPr>
              <a:t>Average luminance BD-rate change on common QP(QP=22,27,32,37)</a:t>
            </a:r>
          </a:p>
          <a:p>
            <a:pPr lvl="2"/>
            <a:endParaRPr lang="en-US" altLang="ja-JP" sz="1400" dirty="0" smtClean="0">
              <a:sym typeface="Wingdings" pitchFamily="2" charset="2"/>
            </a:endParaRPr>
          </a:p>
          <a:p>
            <a:pPr lvl="2"/>
            <a:endParaRPr lang="en-US" altLang="ja-JP" sz="1400" dirty="0" smtClean="0">
              <a:sym typeface="Wingdings" pitchFamily="2" charset="2"/>
            </a:endParaRPr>
          </a:p>
          <a:p>
            <a:pPr lvl="2"/>
            <a:endParaRPr lang="en-US" altLang="ja-JP" sz="1400" dirty="0" smtClean="0">
              <a:sym typeface="Wingdings" pitchFamily="2" charset="2"/>
            </a:endParaRPr>
          </a:p>
          <a:p>
            <a:pPr lvl="2"/>
            <a:endParaRPr lang="en-US" altLang="ja-JP" sz="1400" dirty="0" smtClean="0">
              <a:sym typeface="Wingdings" pitchFamily="2" charset="2"/>
            </a:endParaRPr>
          </a:p>
          <a:p>
            <a:pPr lvl="2"/>
            <a:endParaRPr lang="en-US" altLang="ja-JP" sz="1400" dirty="0" smtClean="0">
              <a:sym typeface="Wingdings" pitchFamily="2" charset="2"/>
            </a:endParaRPr>
          </a:p>
          <a:p>
            <a:pPr lvl="1"/>
            <a:r>
              <a:rPr lang="en-US" altLang="ja-JP" sz="1600" dirty="0" smtClean="0">
                <a:sym typeface="Wingdings" pitchFamily="2" charset="2"/>
              </a:rPr>
              <a:t>DC context sharing (Propsal2)  was implemented on top of the Proposal 1.</a:t>
            </a:r>
          </a:p>
          <a:p>
            <a:pPr lvl="1"/>
            <a:r>
              <a:rPr lang="en-US" altLang="ja-JP" sz="1600" dirty="0" smtClean="0">
                <a:sym typeface="Wingdings" pitchFamily="2" charset="2"/>
              </a:rPr>
              <a:t>Cross-checked results are provided by Panasonic.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C5EE1F-EC16-4A4F-898D-97AA2E294057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755576" y="4326736"/>
          <a:ext cx="7648848" cy="10464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6106"/>
                <a:gridCol w="956106"/>
                <a:gridCol w="956106"/>
                <a:gridCol w="956106"/>
                <a:gridCol w="956106"/>
                <a:gridCol w="956106"/>
                <a:gridCol w="956106"/>
                <a:gridCol w="956106"/>
              </a:tblGrid>
              <a:tr h="252028">
                <a:tc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AI_HE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RA_HE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LB_HE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RA10-HE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AI_LC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RA_LC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LB_LC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Proposal 1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0.07%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0.04%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0.01%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Proposal</a:t>
                      </a:r>
                      <a:r>
                        <a:rPr kumimoji="1" lang="en-US" altLang="ja-JP" sz="1400" baseline="0" dirty="0" smtClean="0"/>
                        <a:t>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-0.01%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0.00%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0.05%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0.03%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0.02%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-0.05%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 smtClean="0"/>
              <a:t>HM-5.0’s Context assignment </a:t>
            </a:r>
            <a:r>
              <a:rPr lang="en-US" altLang="ja-JP" sz="2400" smtClean="0"/>
              <a:t>for significance map</a:t>
            </a:r>
            <a:endParaRPr kumimoji="1" lang="ja-JP" altLang="en-US" sz="2400" dirty="0"/>
          </a:p>
        </p:txBody>
      </p:sp>
      <p:sp>
        <p:nvSpPr>
          <p:cNvPr id="277" name="コンテンツ プレースホルダ 27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r>
              <a:rPr lang="en-US" altLang="ja-JP" sz="2000" dirty="0" smtClean="0"/>
              <a:t>Use 37 contexts for 4x4 and 8x8 significance map</a:t>
            </a:r>
          </a:p>
          <a:p>
            <a:pPr lvl="1">
              <a:buFont typeface="Wingdings" pitchFamily="2" charset="2"/>
              <a:buChar char="ü"/>
            </a:pPr>
            <a:r>
              <a:rPr kumimoji="1" lang="en-US" altLang="ja-JP" sz="1800" dirty="0" smtClean="0"/>
              <a:t>9 for 4x4 </a:t>
            </a:r>
            <a:r>
              <a:rPr kumimoji="1" lang="en-US" altLang="ja-JP" sz="1800" dirty="0" err="1" smtClean="0"/>
              <a:t>luma</a:t>
            </a:r>
            <a:r>
              <a:rPr lang="en-US" altLang="ja-JP" sz="1800" dirty="0" smtClean="0"/>
              <a:t>, 6  for 4x4 </a:t>
            </a:r>
            <a:r>
              <a:rPr lang="en-US" altLang="ja-JP" sz="1800" dirty="0" err="1" smtClean="0"/>
              <a:t>chroma</a:t>
            </a:r>
            <a:r>
              <a:rPr lang="en-US" altLang="ja-JP" sz="1800" dirty="0" smtClean="0"/>
              <a:t>, 11 for 8x8 </a:t>
            </a:r>
            <a:r>
              <a:rPr lang="en-US" altLang="ja-JP" sz="1800" dirty="0" err="1" smtClean="0"/>
              <a:t>luma</a:t>
            </a:r>
            <a:r>
              <a:rPr lang="en-US" altLang="ja-JP" sz="1800" dirty="0" smtClean="0"/>
              <a:t>, 11 for 8x8 </a:t>
            </a:r>
            <a:r>
              <a:rPr lang="en-US" altLang="ja-JP" sz="1800" dirty="0" err="1" smtClean="0"/>
              <a:t>chroma</a:t>
            </a:r>
            <a:endParaRPr kumimoji="1" lang="en-US" altLang="ja-JP" sz="1800" dirty="0" smtClean="0"/>
          </a:p>
          <a:p>
            <a:r>
              <a:rPr lang="en-US" altLang="ja-JP" sz="2000" dirty="0" smtClean="0"/>
              <a:t>Use 2 different lookup tables for context assignment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sz="1800" dirty="0" smtClean="0"/>
              <a:t>30 elements for 4x4,  16 elements for 8x8</a:t>
            </a:r>
          </a:p>
          <a:p>
            <a:r>
              <a:rPr lang="en-US" altLang="ja-JP" sz="2000" dirty="0" smtClean="0"/>
              <a:t>Use 6 DC contexts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sz="1800" dirty="0" smtClean="0"/>
              <a:t>2 for 4x4, 2 for 8x8, 2 for 16x16~32x32 </a:t>
            </a:r>
            <a:endParaRPr kumimoji="1" lang="en-US" altLang="ja-JP" sz="1800" dirty="0" smtClean="0"/>
          </a:p>
          <a:p>
            <a:pPr>
              <a:buNone/>
            </a:pPr>
            <a:endParaRPr lang="en-US" altLang="ja-JP" sz="2000" dirty="0" smtClean="0"/>
          </a:p>
          <a:p>
            <a:pPr>
              <a:buNone/>
            </a:pPr>
            <a:r>
              <a:rPr lang="ja-JP" altLang="en-US" sz="2000" dirty="0" smtClean="0"/>
              <a:t>→ </a:t>
            </a:r>
            <a:r>
              <a:rPr lang="en-US" altLang="ja-JP" sz="2000" dirty="0" smtClean="0"/>
              <a:t>It’s desirable to unify/simplify contexts derivation for significance map</a:t>
            </a:r>
            <a:endParaRPr kumimoji="1" lang="en-US" altLang="ja-JP" sz="20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3</a:t>
            </a:fld>
            <a:endParaRPr lang="ja-JP" altLang="en-US" dirty="0"/>
          </a:p>
        </p:txBody>
      </p:sp>
      <p:grpSp>
        <p:nvGrpSpPr>
          <p:cNvPr id="5" name="グループ化 4"/>
          <p:cNvGrpSpPr>
            <a:grpSpLocks noChangeAspect="1"/>
          </p:cNvGrpSpPr>
          <p:nvPr/>
        </p:nvGrpSpPr>
        <p:grpSpPr>
          <a:xfrm>
            <a:off x="1489899" y="1175150"/>
            <a:ext cx="6394469" cy="2073830"/>
            <a:chOff x="712168" y="5880720"/>
            <a:chExt cx="7993086" cy="2592288"/>
          </a:xfrm>
        </p:grpSpPr>
        <p:sp>
          <p:nvSpPr>
            <p:cNvPr id="6" name="CustomShape 4"/>
            <p:cNvSpPr>
              <a:spLocks noChangeArrowheads="1"/>
            </p:cNvSpPr>
            <p:nvPr/>
          </p:nvSpPr>
          <p:spPr bwMode="auto">
            <a:xfrm>
              <a:off x="5233391" y="7834833"/>
              <a:ext cx="3471863" cy="638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000" tIns="45000" rIns="90000" bIns="45000"/>
            <a:lstStyle/>
            <a:p>
              <a:pPr algn="ctr"/>
              <a:r>
                <a:rPr lang="en-US" altLang="ja-JP" sz="1400" dirty="0" smtClean="0">
                  <a:solidFill>
                    <a:srgbClr val="000000"/>
                  </a:solidFill>
                  <a:ea typeface="ＭＳ Ｐゴシック" pitchFamily="50" charset="-128"/>
                </a:rPr>
                <a:t>(c) 8x8 </a:t>
              </a:r>
              <a:r>
                <a:rPr lang="en-US" altLang="ja-JP" sz="1400" dirty="0" err="1" smtClean="0">
                  <a:solidFill>
                    <a:srgbClr val="000000"/>
                  </a:solidFill>
                  <a:ea typeface="ＭＳ Ｐゴシック" pitchFamily="50" charset="-128"/>
                </a:rPr>
                <a:t>Luma</a:t>
              </a:r>
              <a:r>
                <a:rPr lang="en-US" altLang="ja-JP" sz="1400" dirty="0" smtClean="0">
                  <a:solidFill>
                    <a:srgbClr val="000000"/>
                  </a:solidFill>
                  <a:ea typeface="ＭＳ Ｐゴシック" pitchFamily="50" charset="-128"/>
                </a:rPr>
                <a:t> and </a:t>
              </a:r>
              <a:r>
                <a:rPr lang="en-US" altLang="ja-JP" sz="1400" dirty="0" err="1" smtClean="0">
                  <a:solidFill>
                    <a:srgbClr val="000000"/>
                  </a:solidFill>
                  <a:ea typeface="ＭＳ Ｐゴシック" pitchFamily="50" charset="-128"/>
                </a:rPr>
                <a:t>Chroma</a:t>
              </a:r>
              <a:r>
                <a:rPr lang="en-US" altLang="ja-JP" sz="1400" dirty="0" smtClean="0">
                  <a:solidFill>
                    <a:srgbClr val="000000"/>
                  </a:solidFill>
                  <a:ea typeface="ＭＳ Ｐゴシック" pitchFamily="50" charset="-128"/>
                </a:rPr>
                <a:t/>
              </a:r>
              <a:br>
                <a:rPr lang="en-US" altLang="ja-JP" sz="1400" dirty="0" smtClean="0">
                  <a:solidFill>
                    <a:srgbClr val="000000"/>
                  </a:solidFill>
                  <a:ea typeface="ＭＳ Ｐゴシック" pitchFamily="50" charset="-128"/>
                </a:rPr>
              </a:br>
              <a:r>
                <a:rPr lang="en-US" altLang="ja-JP" sz="1400" dirty="0" smtClean="0">
                  <a:solidFill>
                    <a:srgbClr val="000000"/>
                  </a:solidFill>
                  <a:ea typeface="ＭＳ Ｐゴシック" pitchFamily="50" charset="-128"/>
                </a:rPr>
                <a:t>context assignment</a:t>
              </a:r>
              <a:endParaRPr lang="en-US" altLang="ja-JP" sz="1400" dirty="0">
                <a:ea typeface="ＭＳ Ｐゴシック" pitchFamily="50" charset="-128"/>
              </a:endParaRPr>
            </a:p>
          </p:txBody>
        </p:sp>
        <p:grpSp>
          <p:nvGrpSpPr>
            <p:cNvPr id="7" name="グループ化 241"/>
            <p:cNvGrpSpPr/>
            <p:nvPr/>
          </p:nvGrpSpPr>
          <p:grpSpPr>
            <a:xfrm>
              <a:off x="5922366" y="5891733"/>
              <a:ext cx="1827213" cy="1828800"/>
              <a:chOff x="5922366" y="5891733"/>
              <a:chExt cx="1827213" cy="1828800"/>
            </a:xfrm>
          </p:grpSpPr>
          <p:sp>
            <p:nvSpPr>
              <p:cNvPr id="44" name="CustomShape 5"/>
              <p:cNvSpPr>
                <a:spLocks noChangeArrowheads="1"/>
              </p:cNvSpPr>
              <p:nvPr/>
            </p:nvSpPr>
            <p:spPr bwMode="auto">
              <a:xfrm>
                <a:off x="5922366" y="5891733"/>
                <a:ext cx="227013" cy="22860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2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10</a:t>
                </a:r>
                <a:endParaRPr lang="en-US" altLang="ja-JP" sz="1200" dirty="0">
                  <a:ea typeface="ＭＳ Ｐゴシック" pitchFamily="50" charset="-128"/>
                </a:endParaRPr>
              </a:p>
            </p:txBody>
          </p:sp>
          <p:sp>
            <p:nvSpPr>
              <p:cNvPr id="45" name="CustomShape 6"/>
              <p:cNvSpPr>
                <a:spLocks noChangeArrowheads="1"/>
              </p:cNvSpPr>
              <p:nvPr/>
            </p:nvSpPr>
            <p:spPr bwMode="auto">
              <a:xfrm>
                <a:off x="6379566" y="5891733"/>
                <a:ext cx="227013" cy="2286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46" name="CustomShape 7"/>
              <p:cNvSpPr>
                <a:spLocks noChangeArrowheads="1"/>
              </p:cNvSpPr>
              <p:nvPr/>
            </p:nvSpPr>
            <p:spPr bwMode="auto">
              <a:xfrm>
                <a:off x="5922366" y="6348933"/>
                <a:ext cx="227013" cy="228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47" name="CustomShape 8"/>
              <p:cNvSpPr>
                <a:spLocks noChangeArrowheads="1"/>
              </p:cNvSpPr>
              <p:nvPr/>
            </p:nvSpPr>
            <p:spPr bwMode="auto">
              <a:xfrm>
                <a:off x="6379566" y="6348933"/>
                <a:ext cx="227013" cy="228600"/>
              </a:xfrm>
              <a:prstGeom prst="rect">
                <a:avLst/>
              </a:prstGeom>
              <a:solidFill>
                <a:srgbClr val="00CC99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48" name="CustomShape 9"/>
              <p:cNvSpPr>
                <a:spLocks noChangeArrowheads="1"/>
              </p:cNvSpPr>
              <p:nvPr/>
            </p:nvSpPr>
            <p:spPr bwMode="auto">
              <a:xfrm>
                <a:off x="5922366" y="6806133"/>
                <a:ext cx="227013" cy="228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8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49" name="CustomShape 10"/>
              <p:cNvSpPr>
                <a:spLocks noChangeArrowheads="1"/>
              </p:cNvSpPr>
              <p:nvPr/>
            </p:nvSpPr>
            <p:spPr bwMode="auto">
              <a:xfrm>
                <a:off x="6379566" y="68061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50" name="CustomShape 11"/>
              <p:cNvSpPr>
                <a:spLocks noChangeArrowheads="1"/>
              </p:cNvSpPr>
              <p:nvPr/>
            </p:nvSpPr>
            <p:spPr bwMode="auto">
              <a:xfrm>
                <a:off x="5922366" y="72633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51" name="CustomShape 12"/>
              <p:cNvSpPr>
                <a:spLocks noChangeArrowheads="1"/>
              </p:cNvSpPr>
              <p:nvPr/>
            </p:nvSpPr>
            <p:spPr bwMode="auto">
              <a:xfrm>
                <a:off x="6379566" y="72633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52" name="CustomShape 13"/>
              <p:cNvSpPr>
                <a:spLocks noChangeArrowheads="1"/>
              </p:cNvSpPr>
              <p:nvPr/>
            </p:nvSpPr>
            <p:spPr bwMode="auto">
              <a:xfrm>
                <a:off x="6836766" y="5891733"/>
                <a:ext cx="227013" cy="2286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53" name="CustomShape 14"/>
              <p:cNvSpPr>
                <a:spLocks noChangeArrowheads="1"/>
              </p:cNvSpPr>
              <p:nvPr/>
            </p:nvSpPr>
            <p:spPr bwMode="auto">
              <a:xfrm>
                <a:off x="7293966" y="58917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54" name="CustomShape 15"/>
              <p:cNvSpPr>
                <a:spLocks noChangeArrowheads="1"/>
              </p:cNvSpPr>
              <p:nvPr/>
            </p:nvSpPr>
            <p:spPr bwMode="auto">
              <a:xfrm>
                <a:off x="6836766" y="63489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55" name="CustomShape 16"/>
              <p:cNvSpPr>
                <a:spLocks noChangeArrowheads="1"/>
              </p:cNvSpPr>
              <p:nvPr/>
            </p:nvSpPr>
            <p:spPr bwMode="auto">
              <a:xfrm>
                <a:off x="7293966" y="63489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56" name="CustomShape 17"/>
              <p:cNvSpPr>
                <a:spLocks noChangeArrowheads="1"/>
              </p:cNvSpPr>
              <p:nvPr/>
            </p:nvSpPr>
            <p:spPr bwMode="auto">
              <a:xfrm>
                <a:off x="6836766" y="68061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57" name="CustomShape 18"/>
              <p:cNvSpPr>
                <a:spLocks noChangeArrowheads="1"/>
              </p:cNvSpPr>
              <p:nvPr/>
            </p:nvSpPr>
            <p:spPr bwMode="auto">
              <a:xfrm>
                <a:off x="7293966" y="68061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58" name="CustomShape 19"/>
              <p:cNvSpPr>
                <a:spLocks noChangeArrowheads="1"/>
              </p:cNvSpPr>
              <p:nvPr/>
            </p:nvSpPr>
            <p:spPr bwMode="auto">
              <a:xfrm>
                <a:off x="6836766" y="72633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ea typeface="ＭＳ Ｐゴシック" pitchFamily="50" charset="-128"/>
                  </a:rPr>
                  <a:t>7</a:t>
                </a:r>
                <a:endParaRPr lang="en-US" altLang="ja-JP" sz="1400" dirty="0">
                  <a:ea typeface="ＭＳ Ｐゴシック" pitchFamily="50" charset="-128"/>
                </a:endParaRPr>
              </a:p>
            </p:txBody>
          </p:sp>
          <p:sp>
            <p:nvSpPr>
              <p:cNvPr id="59" name="CustomShape 20"/>
              <p:cNvSpPr>
                <a:spLocks noChangeArrowheads="1"/>
              </p:cNvSpPr>
              <p:nvPr/>
            </p:nvSpPr>
            <p:spPr bwMode="auto">
              <a:xfrm>
                <a:off x="7293966" y="72633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60" name="CustomShape 21"/>
              <p:cNvSpPr>
                <a:spLocks noChangeArrowheads="1"/>
              </p:cNvSpPr>
              <p:nvPr/>
            </p:nvSpPr>
            <p:spPr bwMode="auto">
              <a:xfrm>
                <a:off x="6150966" y="5891733"/>
                <a:ext cx="227013" cy="2286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61" name="CustomShape 22"/>
              <p:cNvSpPr>
                <a:spLocks noChangeArrowheads="1"/>
              </p:cNvSpPr>
              <p:nvPr/>
            </p:nvSpPr>
            <p:spPr bwMode="auto">
              <a:xfrm>
                <a:off x="6608166" y="5891733"/>
                <a:ext cx="227013" cy="2286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62" name="CustomShape 23"/>
              <p:cNvSpPr>
                <a:spLocks noChangeArrowheads="1"/>
              </p:cNvSpPr>
              <p:nvPr/>
            </p:nvSpPr>
            <p:spPr bwMode="auto">
              <a:xfrm>
                <a:off x="6150966" y="6348933"/>
                <a:ext cx="227013" cy="228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63" name="CustomShape 24"/>
              <p:cNvSpPr>
                <a:spLocks noChangeArrowheads="1"/>
              </p:cNvSpPr>
              <p:nvPr/>
            </p:nvSpPr>
            <p:spPr bwMode="auto">
              <a:xfrm>
                <a:off x="6608166" y="6348933"/>
                <a:ext cx="227013" cy="228600"/>
              </a:xfrm>
              <a:prstGeom prst="rect">
                <a:avLst/>
              </a:prstGeom>
              <a:solidFill>
                <a:srgbClr val="00CC99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64" name="CustomShape 25"/>
              <p:cNvSpPr>
                <a:spLocks noChangeArrowheads="1"/>
              </p:cNvSpPr>
              <p:nvPr/>
            </p:nvSpPr>
            <p:spPr bwMode="auto">
              <a:xfrm>
                <a:off x="6150966" y="6806133"/>
                <a:ext cx="227013" cy="228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8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65" name="CustomShape 26"/>
              <p:cNvSpPr>
                <a:spLocks noChangeArrowheads="1"/>
              </p:cNvSpPr>
              <p:nvPr/>
            </p:nvSpPr>
            <p:spPr bwMode="auto">
              <a:xfrm>
                <a:off x="6608166" y="68061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66" name="CustomShape 27"/>
              <p:cNvSpPr>
                <a:spLocks noChangeArrowheads="1"/>
              </p:cNvSpPr>
              <p:nvPr/>
            </p:nvSpPr>
            <p:spPr bwMode="auto">
              <a:xfrm>
                <a:off x="6150966" y="72633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67" name="CustomShape 28"/>
              <p:cNvSpPr>
                <a:spLocks noChangeArrowheads="1"/>
              </p:cNvSpPr>
              <p:nvPr/>
            </p:nvSpPr>
            <p:spPr bwMode="auto">
              <a:xfrm>
                <a:off x="6608166" y="72633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68" name="CustomShape 29"/>
              <p:cNvSpPr>
                <a:spLocks noChangeArrowheads="1"/>
              </p:cNvSpPr>
              <p:nvPr/>
            </p:nvSpPr>
            <p:spPr bwMode="auto">
              <a:xfrm>
                <a:off x="7065366" y="5891733"/>
                <a:ext cx="227013" cy="2286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69" name="CustomShape 30"/>
              <p:cNvSpPr>
                <a:spLocks noChangeArrowheads="1"/>
              </p:cNvSpPr>
              <p:nvPr/>
            </p:nvSpPr>
            <p:spPr bwMode="auto">
              <a:xfrm>
                <a:off x="7522566" y="58917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70" name="CustomShape 31"/>
              <p:cNvSpPr>
                <a:spLocks noChangeArrowheads="1"/>
              </p:cNvSpPr>
              <p:nvPr/>
            </p:nvSpPr>
            <p:spPr bwMode="auto">
              <a:xfrm>
                <a:off x="7065366" y="63489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71" name="CustomShape 32"/>
              <p:cNvSpPr>
                <a:spLocks noChangeArrowheads="1"/>
              </p:cNvSpPr>
              <p:nvPr/>
            </p:nvSpPr>
            <p:spPr bwMode="auto">
              <a:xfrm>
                <a:off x="7522566" y="63489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72" name="CustomShape 33"/>
              <p:cNvSpPr>
                <a:spLocks noChangeArrowheads="1"/>
              </p:cNvSpPr>
              <p:nvPr/>
            </p:nvSpPr>
            <p:spPr bwMode="auto">
              <a:xfrm>
                <a:off x="7065366" y="68061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73" name="CustomShape 34"/>
              <p:cNvSpPr>
                <a:spLocks noChangeArrowheads="1"/>
              </p:cNvSpPr>
              <p:nvPr/>
            </p:nvSpPr>
            <p:spPr bwMode="auto">
              <a:xfrm>
                <a:off x="7522566" y="68061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74" name="CustomShape 35"/>
              <p:cNvSpPr>
                <a:spLocks noChangeArrowheads="1"/>
              </p:cNvSpPr>
              <p:nvPr/>
            </p:nvSpPr>
            <p:spPr bwMode="auto">
              <a:xfrm>
                <a:off x="7065366" y="72633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75" name="CustomShape 36"/>
              <p:cNvSpPr>
                <a:spLocks noChangeArrowheads="1"/>
              </p:cNvSpPr>
              <p:nvPr/>
            </p:nvSpPr>
            <p:spPr bwMode="auto">
              <a:xfrm>
                <a:off x="7522566" y="72633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76" name="CustomShape 37"/>
              <p:cNvSpPr>
                <a:spLocks noChangeArrowheads="1"/>
              </p:cNvSpPr>
              <p:nvPr/>
            </p:nvSpPr>
            <p:spPr bwMode="auto">
              <a:xfrm>
                <a:off x="5922366" y="6120333"/>
                <a:ext cx="227013" cy="2286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77" name="CustomShape 38"/>
              <p:cNvSpPr>
                <a:spLocks noChangeArrowheads="1"/>
              </p:cNvSpPr>
              <p:nvPr/>
            </p:nvSpPr>
            <p:spPr bwMode="auto">
              <a:xfrm>
                <a:off x="6379566" y="6120333"/>
                <a:ext cx="227013" cy="2286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78" name="CustomShape 39"/>
              <p:cNvSpPr>
                <a:spLocks noChangeArrowheads="1"/>
              </p:cNvSpPr>
              <p:nvPr/>
            </p:nvSpPr>
            <p:spPr bwMode="auto">
              <a:xfrm>
                <a:off x="5922366" y="6577533"/>
                <a:ext cx="227013" cy="228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79" name="CustomShape 40"/>
              <p:cNvSpPr>
                <a:spLocks noChangeArrowheads="1"/>
              </p:cNvSpPr>
              <p:nvPr/>
            </p:nvSpPr>
            <p:spPr bwMode="auto">
              <a:xfrm>
                <a:off x="6379566" y="6577533"/>
                <a:ext cx="227013" cy="228600"/>
              </a:xfrm>
              <a:prstGeom prst="rect">
                <a:avLst/>
              </a:prstGeom>
              <a:solidFill>
                <a:srgbClr val="00CC99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80" name="CustomShape 41"/>
              <p:cNvSpPr>
                <a:spLocks noChangeArrowheads="1"/>
              </p:cNvSpPr>
              <p:nvPr/>
            </p:nvSpPr>
            <p:spPr bwMode="auto">
              <a:xfrm>
                <a:off x="5922366" y="7034733"/>
                <a:ext cx="227013" cy="228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8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81" name="CustomShape 42"/>
              <p:cNvSpPr>
                <a:spLocks noChangeArrowheads="1"/>
              </p:cNvSpPr>
              <p:nvPr/>
            </p:nvSpPr>
            <p:spPr bwMode="auto">
              <a:xfrm>
                <a:off x="6379566" y="70347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82" name="CustomShape 43"/>
              <p:cNvSpPr>
                <a:spLocks noChangeArrowheads="1"/>
              </p:cNvSpPr>
              <p:nvPr/>
            </p:nvSpPr>
            <p:spPr bwMode="auto">
              <a:xfrm>
                <a:off x="5922366" y="74919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83" name="CustomShape 44"/>
              <p:cNvSpPr>
                <a:spLocks noChangeArrowheads="1"/>
              </p:cNvSpPr>
              <p:nvPr/>
            </p:nvSpPr>
            <p:spPr bwMode="auto">
              <a:xfrm>
                <a:off x="6379566" y="74919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84" name="CustomShape 45"/>
              <p:cNvSpPr>
                <a:spLocks noChangeArrowheads="1"/>
              </p:cNvSpPr>
              <p:nvPr/>
            </p:nvSpPr>
            <p:spPr bwMode="auto">
              <a:xfrm>
                <a:off x="6836766" y="6120333"/>
                <a:ext cx="227013" cy="2286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85" name="CustomShape 46"/>
              <p:cNvSpPr>
                <a:spLocks noChangeArrowheads="1"/>
              </p:cNvSpPr>
              <p:nvPr/>
            </p:nvSpPr>
            <p:spPr bwMode="auto">
              <a:xfrm>
                <a:off x="7293966" y="61203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86" name="CustomShape 47"/>
              <p:cNvSpPr>
                <a:spLocks noChangeArrowheads="1"/>
              </p:cNvSpPr>
              <p:nvPr/>
            </p:nvSpPr>
            <p:spPr bwMode="auto">
              <a:xfrm>
                <a:off x="6836766" y="65775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87" name="CustomShape 48"/>
              <p:cNvSpPr>
                <a:spLocks noChangeArrowheads="1"/>
              </p:cNvSpPr>
              <p:nvPr/>
            </p:nvSpPr>
            <p:spPr bwMode="auto">
              <a:xfrm>
                <a:off x="7293966" y="65775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88" name="CustomShape 49"/>
              <p:cNvSpPr>
                <a:spLocks noChangeArrowheads="1"/>
              </p:cNvSpPr>
              <p:nvPr/>
            </p:nvSpPr>
            <p:spPr bwMode="auto">
              <a:xfrm>
                <a:off x="6836766" y="70347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89" name="CustomShape 50"/>
              <p:cNvSpPr>
                <a:spLocks noChangeArrowheads="1"/>
              </p:cNvSpPr>
              <p:nvPr/>
            </p:nvSpPr>
            <p:spPr bwMode="auto">
              <a:xfrm>
                <a:off x="7293966" y="70347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0" name="CustomShape 51"/>
              <p:cNvSpPr>
                <a:spLocks noChangeArrowheads="1"/>
              </p:cNvSpPr>
              <p:nvPr/>
            </p:nvSpPr>
            <p:spPr bwMode="auto">
              <a:xfrm>
                <a:off x="6836766" y="74919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1" name="CustomShape 52"/>
              <p:cNvSpPr>
                <a:spLocks noChangeArrowheads="1"/>
              </p:cNvSpPr>
              <p:nvPr/>
            </p:nvSpPr>
            <p:spPr bwMode="auto">
              <a:xfrm>
                <a:off x="7293966" y="74919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2" name="CustomShape 53"/>
              <p:cNvSpPr>
                <a:spLocks noChangeArrowheads="1"/>
              </p:cNvSpPr>
              <p:nvPr/>
            </p:nvSpPr>
            <p:spPr bwMode="auto">
              <a:xfrm>
                <a:off x="6150966" y="6120333"/>
                <a:ext cx="227013" cy="2286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3" name="CustomShape 54"/>
              <p:cNvSpPr>
                <a:spLocks noChangeArrowheads="1"/>
              </p:cNvSpPr>
              <p:nvPr/>
            </p:nvSpPr>
            <p:spPr bwMode="auto">
              <a:xfrm>
                <a:off x="6608166" y="6120333"/>
                <a:ext cx="227013" cy="2286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4" name="CustomShape 55"/>
              <p:cNvSpPr>
                <a:spLocks noChangeArrowheads="1"/>
              </p:cNvSpPr>
              <p:nvPr/>
            </p:nvSpPr>
            <p:spPr bwMode="auto">
              <a:xfrm>
                <a:off x="6150966" y="6577533"/>
                <a:ext cx="227013" cy="228600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95" name="CustomShape 56"/>
              <p:cNvSpPr>
                <a:spLocks noChangeArrowheads="1"/>
              </p:cNvSpPr>
              <p:nvPr/>
            </p:nvSpPr>
            <p:spPr bwMode="auto">
              <a:xfrm>
                <a:off x="6608166" y="6577533"/>
                <a:ext cx="227013" cy="228600"/>
              </a:xfrm>
              <a:prstGeom prst="rect">
                <a:avLst/>
              </a:prstGeom>
              <a:solidFill>
                <a:srgbClr val="00CC99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96" name="CustomShape 57"/>
              <p:cNvSpPr>
                <a:spLocks noChangeArrowheads="1"/>
              </p:cNvSpPr>
              <p:nvPr/>
            </p:nvSpPr>
            <p:spPr bwMode="auto">
              <a:xfrm>
                <a:off x="6150966" y="7034733"/>
                <a:ext cx="227013" cy="2286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8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7" name="CustomShape 58"/>
              <p:cNvSpPr>
                <a:spLocks noChangeArrowheads="1"/>
              </p:cNvSpPr>
              <p:nvPr/>
            </p:nvSpPr>
            <p:spPr bwMode="auto">
              <a:xfrm>
                <a:off x="6608166" y="70347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8" name="CustomShape 59"/>
              <p:cNvSpPr>
                <a:spLocks noChangeArrowheads="1"/>
              </p:cNvSpPr>
              <p:nvPr/>
            </p:nvSpPr>
            <p:spPr bwMode="auto">
              <a:xfrm>
                <a:off x="6150966" y="74919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99" name="CustomShape 60"/>
              <p:cNvSpPr>
                <a:spLocks noChangeArrowheads="1"/>
              </p:cNvSpPr>
              <p:nvPr/>
            </p:nvSpPr>
            <p:spPr bwMode="auto">
              <a:xfrm>
                <a:off x="6608166" y="7491933"/>
                <a:ext cx="227013" cy="2286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9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00" name="CustomShape 61"/>
              <p:cNvSpPr>
                <a:spLocks noChangeArrowheads="1"/>
              </p:cNvSpPr>
              <p:nvPr/>
            </p:nvSpPr>
            <p:spPr bwMode="auto">
              <a:xfrm>
                <a:off x="7065366" y="6120333"/>
                <a:ext cx="227013" cy="2286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101" name="CustomShape 62"/>
              <p:cNvSpPr>
                <a:spLocks noChangeArrowheads="1"/>
              </p:cNvSpPr>
              <p:nvPr/>
            </p:nvSpPr>
            <p:spPr bwMode="auto">
              <a:xfrm>
                <a:off x="7522566" y="61203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102" name="CustomShape 63"/>
              <p:cNvSpPr>
                <a:spLocks noChangeArrowheads="1"/>
              </p:cNvSpPr>
              <p:nvPr/>
            </p:nvSpPr>
            <p:spPr bwMode="auto">
              <a:xfrm>
                <a:off x="7065366" y="65775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03" name="CustomShape 64"/>
              <p:cNvSpPr>
                <a:spLocks noChangeArrowheads="1"/>
              </p:cNvSpPr>
              <p:nvPr/>
            </p:nvSpPr>
            <p:spPr bwMode="auto">
              <a:xfrm>
                <a:off x="7522566" y="6577533"/>
                <a:ext cx="227013" cy="228600"/>
              </a:xfrm>
              <a:prstGeom prst="rect">
                <a:avLst/>
              </a:prstGeom>
              <a:solidFill>
                <a:srgbClr val="99FF66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104" name="CustomShape 65"/>
              <p:cNvSpPr>
                <a:spLocks noChangeArrowheads="1"/>
              </p:cNvSpPr>
              <p:nvPr/>
            </p:nvSpPr>
            <p:spPr bwMode="auto">
              <a:xfrm>
                <a:off x="7065366" y="7034733"/>
                <a:ext cx="227013" cy="228600"/>
              </a:xfrm>
              <a:prstGeom prst="rect">
                <a:avLst/>
              </a:prstGeom>
              <a:solidFill>
                <a:srgbClr val="CC99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05" name="CustomShape 66"/>
              <p:cNvSpPr>
                <a:spLocks noChangeArrowheads="1"/>
              </p:cNvSpPr>
              <p:nvPr/>
            </p:nvSpPr>
            <p:spPr bwMode="auto">
              <a:xfrm>
                <a:off x="7522566" y="70347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06" name="CustomShape 67"/>
              <p:cNvSpPr>
                <a:spLocks noChangeArrowheads="1"/>
              </p:cNvSpPr>
              <p:nvPr/>
            </p:nvSpPr>
            <p:spPr bwMode="auto">
              <a:xfrm>
                <a:off x="7065366" y="7491933"/>
                <a:ext cx="227013" cy="228600"/>
              </a:xfrm>
              <a:prstGeom prst="rect">
                <a:avLst/>
              </a:prstGeom>
              <a:solidFill>
                <a:srgbClr val="99CCFF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ea typeface="ＭＳ Ｐゴシック" pitchFamily="50" charset="-128"/>
                  </a:rPr>
                  <a:t>7</a:t>
                </a:r>
                <a:endParaRPr lang="en-US" altLang="ja-JP" sz="1400" dirty="0">
                  <a:ea typeface="ＭＳ Ｐゴシック" pitchFamily="50" charset="-128"/>
                </a:endParaRPr>
              </a:p>
            </p:txBody>
          </p:sp>
          <p:sp>
            <p:nvSpPr>
              <p:cNvPr id="107" name="CustomShape 68"/>
              <p:cNvSpPr>
                <a:spLocks noChangeArrowheads="1"/>
              </p:cNvSpPr>
              <p:nvPr/>
            </p:nvSpPr>
            <p:spPr bwMode="auto">
              <a:xfrm>
                <a:off x="7522566" y="7491933"/>
                <a:ext cx="227013" cy="22860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</p:grpSp>
        <p:grpSp>
          <p:nvGrpSpPr>
            <p:cNvPr id="8" name="グループ化 316"/>
            <p:cNvGrpSpPr/>
            <p:nvPr/>
          </p:nvGrpSpPr>
          <p:grpSpPr>
            <a:xfrm>
              <a:off x="3304456" y="5880720"/>
              <a:ext cx="2114550" cy="2581275"/>
              <a:chOff x="928192" y="5880720"/>
              <a:chExt cx="2114550" cy="2581275"/>
            </a:xfrm>
          </p:grpSpPr>
          <p:sp>
            <p:nvSpPr>
              <p:cNvPr id="27" name="CustomShape 21"/>
              <p:cNvSpPr>
                <a:spLocks noChangeArrowheads="1"/>
              </p:cNvSpPr>
              <p:nvPr/>
            </p:nvSpPr>
            <p:spPr bwMode="auto">
              <a:xfrm>
                <a:off x="1047254" y="5880720"/>
                <a:ext cx="457200" cy="45720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" name="CustomShape 22"/>
              <p:cNvSpPr>
                <a:spLocks noChangeArrowheads="1"/>
              </p:cNvSpPr>
              <p:nvPr/>
            </p:nvSpPr>
            <p:spPr bwMode="auto">
              <a:xfrm>
                <a:off x="1504454" y="58807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" name="CustomShape 23"/>
              <p:cNvSpPr>
                <a:spLocks noChangeArrowheads="1"/>
              </p:cNvSpPr>
              <p:nvPr/>
            </p:nvSpPr>
            <p:spPr bwMode="auto">
              <a:xfrm>
                <a:off x="10472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" name="CustomShape 24"/>
              <p:cNvSpPr>
                <a:spLocks noChangeArrowheads="1"/>
              </p:cNvSpPr>
              <p:nvPr/>
            </p:nvSpPr>
            <p:spPr bwMode="auto">
              <a:xfrm>
                <a:off x="15044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" name="CustomShape 25"/>
              <p:cNvSpPr>
                <a:spLocks noChangeArrowheads="1"/>
              </p:cNvSpPr>
              <p:nvPr/>
            </p:nvSpPr>
            <p:spPr bwMode="auto">
              <a:xfrm>
                <a:off x="10472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32" name="CustomShape 26"/>
              <p:cNvSpPr>
                <a:spLocks noChangeArrowheads="1"/>
              </p:cNvSpPr>
              <p:nvPr/>
            </p:nvSpPr>
            <p:spPr bwMode="auto">
              <a:xfrm>
                <a:off x="15044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" name="CustomShape 27"/>
              <p:cNvSpPr>
                <a:spLocks noChangeArrowheads="1"/>
              </p:cNvSpPr>
              <p:nvPr/>
            </p:nvSpPr>
            <p:spPr bwMode="auto">
              <a:xfrm>
                <a:off x="1047254" y="72523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34" name="CustomShape 28"/>
              <p:cNvSpPr>
                <a:spLocks noChangeArrowheads="1"/>
              </p:cNvSpPr>
              <p:nvPr/>
            </p:nvSpPr>
            <p:spPr bwMode="auto">
              <a:xfrm>
                <a:off x="1504454" y="72523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5" name="CustomShape 29"/>
              <p:cNvSpPr>
                <a:spLocks noChangeArrowheads="1"/>
              </p:cNvSpPr>
              <p:nvPr/>
            </p:nvSpPr>
            <p:spPr bwMode="auto">
              <a:xfrm>
                <a:off x="1961654" y="58807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36" name="CustomShape 30"/>
              <p:cNvSpPr>
                <a:spLocks noChangeArrowheads="1"/>
              </p:cNvSpPr>
              <p:nvPr/>
            </p:nvSpPr>
            <p:spPr bwMode="auto">
              <a:xfrm>
                <a:off x="2418854" y="58807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37" name="CustomShape 31"/>
              <p:cNvSpPr>
                <a:spLocks noChangeArrowheads="1"/>
              </p:cNvSpPr>
              <p:nvPr/>
            </p:nvSpPr>
            <p:spPr bwMode="auto">
              <a:xfrm>
                <a:off x="1961654" y="63379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8" name="CustomShape 32"/>
              <p:cNvSpPr>
                <a:spLocks noChangeArrowheads="1"/>
              </p:cNvSpPr>
              <p:nvPr/>
            </p:nvSpPr>
            <p:spPr bwMode="auto">
              <a:xfrm>
                <a:off x="2418854" y="63379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9" name="CustomShape 33"/>
              <p:cNvSpPr>
                <a:spLocks noChangeArrowheads="1"/>
              </p:cNvSpPr>
              <p:nvPr/>
            </p:nvSpPr>
            <p:spPr bwMode="auto">
              <a:xfrm>
                <a:off x="19616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40" name="CustomShape 34"/>
              <p:cNvSpPr>
                <a:spLocks noChangeArrowheads="1"/>
              </p:cNvSpPr>
              <p:nvPr/>
            </p:nvSpPr>
            <p:spPr bwMode="auto">
              <a:xfrm>
                <a:off x="24188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41" name="CustomShape 35"/>
              <p:cNvSpPr>
                <a:spLocks noChangeArrowheads="1"/>
              </p:cNvSpPr>
              <p:nvPr/>
            </p:nvSpPr>
            <p:spPr bwMode="auto">
              <a:xfrm>
                <a:off x="1961654" y="72523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42" name="CustomShape 36"/>
              <p:cNvSpPr>
                <a:spLocks noChangeArrowheads="1"/>
              </p:cNvSpPr>
              <p:nvPr/>
            </p:nvSpPr>
            <p:spPr bwMode="auto">
              <a:xfrm>
                <a:off x="2418854" y="7252320"/>
                <a:ext cx="457200" cy="45720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  <p:sp>
            <p:nvSpPr>
              <p:cNvPr id="43" name="CustomShape 37"/>
              <p:cNvSpPr>
                <a:spLocks noChangeArrowheads="1"/>
              </p:cNvSpPr>
              <p:nvPr/>
            </p:nvSpPr>
            <p:spPr bwMode="auto">
              <a:xfrm>
                <a:off x="928192" y="7823820"/>
                <a:ext cx="211455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5000" rIns="90000" bIns="45000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(b) 4x4 </a:t>
                </a:r>
                <a:r>
                  <a:rPr lang="en-US" altLang="ja-JP" sz="1400" dirty="0" err="1" smtClean="0">
                    <a:solidFill>
                      <a:srgbClr val="000000"/>
                    </a:solidFill>
                    <a:ea typeface="ＭＳ Ｐゴシック" pitchFamily="50" charset="-128"/>
                  </a:rPr>
                  <a:t>Chroma</a:t>
                </a:r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 </a:t>
                </a:r>
                <a:b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</a:br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context assignment</a:t>
                </a:r>
                <a:endParaRPr lang="en-US" altLang="ja-JP" sz="1400" dirty="0">
                  <a:ea typeface="ＭＳ Ｐゴシック" pitchFamily="50" charset="-128"/>
                </a:endParaRPr>
              </a:p>
            </p:txBody>
          </p:sp>
        </p:grpSp>
        <p:grpSp>
          <p:nvGrpSpPr>
            <p:cNvPr id="9" name="グループ化 316"/>
            <p:cNvGrpSpPr/>
            <p:nvPr/>
          </p:nvGrpSpPr>
          <p:grpSpPr>
            <a:xfrm>
              <a:off x="712168" y="5880720"/>
              <a:ext cx="2114550" cy="2581275"/>
              <a:chOff x="928192" y="5880720"/>
              <a:chExt cx="2114550" cy="2581275"/>
            </a:xfrm>
          </p:grpSpPr>
          <p:sp>
            <p:nvSpPr>
              <p:cNvPr id="10" name="CustomShape 21"/>
              <p:cNvSpPr>
                <a:spLocks noChangeArrowheads="1"/>
              </p:cNvSpPr>
              <p:nvPr/>
            </p:nvSpPr>
            <p:spPr bwMode="auto">
              <a:xfrm>
                <a:off x="1047254" y="5880720"/>
                <a:ext cx="457200" cy="45720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1" name="CustomShape 22"/>
              <p:cNvSpPr>
                <a:spLocks noChangeArrowheads="1"/>
              </p:cNvSpPr>
              <p:nvPr/>
            </p:nvSpPr>
            <p:spPr bwMode="auto">
              <a:xfrm>
                <a:off x="1504454" y="5880720"/>
                <a:ext cx="457200" cy="4572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2" name="CustomShape 23"/>
              <p:cNvSpPr>
                <a:spLocks noChangeArrowheads="1"/>
              </p:cNvSpPr>
              <p:nvPr/>
            </p:nvSpPr>
            <p:spPr bwMode="auto">
              <a:xfrm>
                <a:off x="1047254" y="6337920"/>
                <a:ext cx="457200" cy="45720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13" name="CustomShape 24"/>
              <p:cNvSpPr>
                <a:spLocks noChangeArrowheads="1"/>
              </p:cNvSpPr>
              <p:nvPr/>
            </p:nvSpPr>
            <p:spPr bwMode="auto">
              <a:xfrm>
                <a:off x="15044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14" name="CustomShape 25"/>
              <p:cNvSpPr>
                <a:spLocks noChangeArrowheads="1"/>
              </p:cNvSpPr>
              <p:nvPr/>
            </p:nvSpPr>
            <p:spPr bwMode="auto">
              <a:xfrm>
                <a:off x="10472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15" name="CustomShape 26"/>
              <p:cNvSpPr>
                <a:spLocks noChangeArrowheads="1"/>
              </p:cNvSpPr>
              <p:nvPr/>
            </p:nvSpPr>
            <p:spPr bwMode="auto">
              <a:xfrm>
                <a:off x="15044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6" name="CustomShape 27"/>
              <p:cNvSpPr>
                <a:spLocks noChangeArrowheads="1"/>
              </p:cNvSpPr>
              <p:nvPr/>
            </p:nvSpPr>
            <p:spPr bwMode="auto">
              <a:xfrm>
                <a:off x="1047254" y="7252320"/>
                <a:ext cx="457200" cy="4572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>
                    <a:solidFill>
                      <a:srgbClr val="000000"/>
                    </a:solidFill>
                    <a:ea typeface="ＭＳ Ｐゴシック" pitchFamily="50" charset="-128"/>
                  </a:rPr>
                  <a:t>7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17" name="CustomShape 28"/>
              <p:cNvSpPr>
                <a:spLocks noChangeArrowheads="1"/>
              </p:cNvSpPr>
              <p:nvPr/>
            </p:nvSpPr>
            <p:spPr bwMode="auto">
              <a:xfrm>
                <a:off x="1504454" y="7252320"/>
                <a:ext cx="457200" cy="4572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7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" name="CustomShape 29"/>
              <p:cNvSpPr>
                <a:spLocks noChangeArrowheads="1"/>
              </p:cNvSpPr>
              <p:nvPr/>
            </p:nvSpPr>
            <p:spPr bwMode="auto">
              <a:xfrm>
                <a:off x="1961654" y="58807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19" name="CustomShape 30"/>
              <p:cNvSpPr>
                <a:spLocks noChangeArrowheads="1"/>
              </p:cNvSpPr>
              <p:nvPr/>
            </p:nvSpPr>
            <p:spPr bwMode="auto">
              <a:xfrm>
                <a:off x="2418854" y="58807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20" name="CustomShape 31"/>
              <p:cNvSpPr>
                <a:spLocks noChangeArrowheads="1"/>
              </p:cNvSpPr>
              <p:nvPr/>
            </p:nvSpPr>
            <p:spPr bwMode="auto">
              <a:xfrm>
                <a:off x="1961654" y="63379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1" name="CustomShape 32"/>
              <p:cNvSpPr>
                <a:spLocks noChangeArrowheads="1"/>
              </p:cNvSpPr>
              <p:nvPr/>
            </p:nvSpPr>
            <p:spPr bwMode="auto">
              <a:xfrm>
                <a:off x="2418854" y="63379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" name="CustomShape 33"/>
              <p:cNvSpPr>
                <a:spLocks noChangeArrowheads="1"/>
              </p:cNvSpPr>
              <p:nvPr/>
            </p:nvSpPr>
            <p:spPr bwMode="auto">
              <a:xfrm>
                <a:off x="19616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>
                    <a:solidFill>
                      <a:srgbClr val="000000"/>
                    </a:solidFill>
                    <a:ea typeface="ＭＳ Ｐゴシック" pitchFamily="50" charset="-128"/>
                  </a:rPr>
                  <a:t>8</a:t>
                </a:r>
                <a:endParaRPr lang="en-US" altLang="ja-JP" sz="1600" dirty="0">
                  <a:ea typeface="ＭＳ Ｐゴシック" pitchFamily="50" charset="-128"/>
                </a:endParaRPr>
              </a:p>
            </p:txBody>
          </p:sp>
          <p:sp>
            <p:nvSpPr>
              <p:cNvPr id="23" name="CustomShape 34"/>
              <p:cNvSpPr>
                <a:spLocks noChangeArrowheads="1"/>
              </p:cNvSpPr>
              <p:nvPr/>
            </p:nvSpPr>
            <p:spPr bwMode="auto">
              <a:xfrm>
                <a:off x="24188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8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" name="CustomShape 35"/>
              <p:cNvSpPr>
                <a:spLocks noChangeArrowheads="1"/>
              </p:cNvSpPr>
              <p:nvPr/>
            </p:nvSpPr>
            <p:spPr bwMode="auto">
              <a:xfrm>
                <a:off x="1961654" y="72523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8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" name="CustomShape 36"/>
              <p:cNvSpPr>
                <a:spLocks noChangeArrowheads="1"/>
              </p:cNvSpPr>
              <p:nvPr/>
            </p:nvSpPr>
            <p:spPr bwMode="auto">
              <a:xfrm>
                <a:off x="2418854" y="7252320"/>
                <a:ext cx="457200" cy="45720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  <p:sp>
            <p:nvSpPr>
              <p:cNvPr id="26" name="CustomShape 37"/>
              <p:cNvSpPr>
                <a:spLocks noChangeArrowheads="1"/>
              </p:cNvSpPr>
              <p:nvPr/>
            </p:nvSpPr>
            <p:spPr bwMode="auto">
              <a:xfrm>
                <a:off x="928192" y="7823820"/>
                <a:ext cx="211455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5000" rIns="90000" bIns="45000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(a) 4x4 </a:t>
                </a:r>
                <a:r>
                  <a:rPr lang="en-US" altLang="ja-JP" sz="1400" dirty="0" err="1" smtClean="0">
                    <a:solidFill>
                      <a:srgbClr val="000000"/>
                    </a:solidFill>
                    <a:ea typeface="ＭＳ Ｐゴシック" pitchFamily="50" charset="-128"/>
                  </a:rPr>
                  <a:t>Luma</a:t>
                </a:r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 </a:t>
                </a:r>
                <a:b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</a:br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context assignment</a:t>
                </a:r>
                <a:endParaRPr lang="en-US" altLang="ja-JP" sz="1400" dirty="0">
                  <a:ea typeface="ＭＳ Ｐゴシック" pitchFamily="50" charset="-128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686800" cy="416032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Proposal 1</a:t>
            </a:r>
            <a:endParaRPr kumimoji="1" lang="ja-JP" altLang="en-US" sz="2400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614987"/>
          </a:xfrm>
        </p:spPr>
        <p:txBody>
          <a:bodyPr/>
          <a:lstStyle/>
          <a:p>
            <a:pPr>
              <a:buNone/>
            </a:pPr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 smtClean="0"/>
          </a:p>
          <a:p>
            <a:pPr>
              <a:buNone/>
            </a:pPr>
            <a:endParaRPr lang="en-US" altLang="ja-JP" dirty="0" smtClean="0"/>
          </a:p>
          <a:p>
            <a:r>
              <a:rPr lang="en-US" altLang="ja-JP" dirty="0" smtClean="0"/>
              <a:t>Use a common context assignment table for 4x4 and 8x8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dirty="0" smtClean="0"/>
              <a:t>Unify context derivation for 4x4 and 8x8 significance map</a:t>
            </a:r>
            <a:endParaRPr kumimoji="1" lang="en-US" altLang="ja-JP" dirty="0" smtClean="0"/>
          </a:p>
          <a:p>
            <a:pPr lvl="1">
              <a:buFont typeface="Wingdings" pitchFamily="2" charset="2"/>
              <a:buChar char="ü"/>
            </a:pPr>
            <a:r>
              <a:rPr lang="en-US" altLang="ja-JP" dirty="0" smtClean="0"/>
              <a:t>Remove the 8x8 lookup table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ja-JP" dirty="0" smtClean="0"/>
              <a:t>Reduce 11 contexts 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4</a:t>
            </a:fld>
            <a:endParaRPr lang="ja-JP" altLang="en-US" dirty="0"/>
          </a:p>
        </p:txBody>
      </p:sp>
      <p:grpSp>
        <p:nvGrpSpPr>
          <p:cNvPr id="174" name="グループ化 173"/>
          <p:cNvGrpSpPr/>
          <p:nvPr/>
        </p:nvGrpSpPr>
        <p:grpSpPr>
          <a:xfrm>
            <a:off x="431540" y="1052736"/>
            <a:ext cx="8856984" cy="2124236"/>
            <a:chOff x="431540" y="1628800"/>
            <a:chExt cx="8856984" cy="2124236"/>
          </a:xfrm>
        </p:grpSpPr>
        <p:grpSp>
          <p:nvGrpSpPr>
            <p:cNvPr id="5" name="グループ化 342"/>
            <p:cNvGrpSpPr/>
            <p:nvPr/>
          </p:nvGrpSpPr>
          <p:grpSpPr>
            <a:xfrm>
              <a:off x="2087724" y="1667847"/>
              <a:ext cx="2777491" cy="2049185"/>
              <a:chOff x="4226361" y="1016732"/>
              <a:chExt cx="2777491" cy="2049185"/>
            </a:xfrm>
          </p:grpSpPr>
          <p:sp>
            <p:nvSpPr>
              <p:cNvPr id="212" name="CustomShape 4"/>
              <p:cNvSpPr>
                <a:spLocks noChangeArrowheads="1"/>
              </p:cNvSpPr>
              <p:nvPr/>
            </p:nvSpPr>
            <p:spPr bwMode="auto">
              <a:xfrm>
                <a:off x="4226361" y="2555377"/>
                <a:ext cx="2777491" cy="510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5000" rIns="90000" bIns="45000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8x8 </a:t>
                </a:r>
                <a:r>
                  <a:rPr lang="en-US" altLang="ja-JP" dirty="0" err="1" smtClean="0">
                    <a:solidFill>
                      <a:srgbClr val="000000"/>
                    </a:solidFill>
                    <a:ea typeface="ＭＳ Ｐゴシック" pitchFamily="50" charset="-128"/>
                  </a:rPr>
                  <a:t>Luma</a:t>
                </a:r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 </a:t>
                </a:r>
              </a:p>
            </p:txBody>
          </p:sp>
          <p:sp>
            <p:nvSpPr>
              <p:cNvPr id="214" name="CustomShape 5"/>
              <p:cNvSpPr>
                <a:spLocks noChangeArrowheads="1"/>
              </p:cNvSpPr>
              <p:nvPr/>
            </p:nvSpPr>
            <p:spPr bwMode="auto">
              <a:xfrm>
                <a:off x="4822923" y="1016732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2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sz="1200" dirty="0">
                  <a:ea typeface="ＭＳ Ｐゴシック" pitchFamily="50" charset="-128"/>
                </a:endParaRPr>
              </a:p>
            </p:txBody>
          </p:sp>
          <p:sp>
            <p:nvSpPr>
              <p:cNvPr id="215" name="CustomShape 6"/>
              <p:cNvSpPr>
                <a:spLocks noChangeArrowheads="1"/>
              </p:cNvSpPr>
              <p:nvPr/>
            </p:nvSpPr>
            <p:spPr bwMode="auto">
              <a:xfrm>
                <a:off x="5188683" y="101673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16" name="CustomShape 7"/>
              <p:cNvSpPr>
                <a:spLocks noChangeArrowheads="1"/>
              </p:cNvSpPr>
              <p:nvPr/>
            </p:nvSpPr>
            <p:spPr bwMode="auto">
              <a:xfrm>
                <a:off x="4822923" y="138249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17" name="CustomShape 8"/>
              <p:cNvSpPr>
                <a:spLocks noChangeArrowheads="1"/>
              </p:cNvSpPr>
              <p:nvPr/>
            </p:nvSpPr>
            <p:spPr bwMode="auto">
              <a:xfrm>
                <a:off x="5188683" y="138249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18" name="CustomShape 9"/>
              <p:cNvSpPr>
                <a:spLocks noChangeArrowheads="1"/>
              </p:cNvSpPr>
              <p:nvPr/>
            </p:nvSpPr>
            <p:spPr bwMode="auto">
              <a:xfrm>
                <a:off x="4822923" y="174825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19" name="CustomShape 10"/>
              <p:cNvSpPr>
                <a:spLocks noChangeArrowheads="1"/>
              </p:cNvSpPr>
              <p:nvPr/>
            </p:nvSpPr>
            <p:spPr bwMode="auto">
              <a:xfrm>
                <a:off x="5188683" y="174825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0" name="CustomShape 11"/>
              <p:cNvSpPr>
                <a:spLocks noChangeArrowheads="1"/>
              </p:cNvSpPr>
              <p:nvPr/>
            </p:nvSpPr>
            <p:spPr bwMode="auto">
              <a:xfrm>
                <a:off x="4822923" y="211401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1" name="CustomShape 12"/>
              <p:cNvSpPr>
                <a:spLocks noChangeArrowheads="1"/>
              </p:cNvSpPr>
              <p:nvPr/>
            </p:nvSpPr>
            <p:spPr bwMode="auto">
              <a:xfrm>
                <a:off x="5188683" y="211401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2" name="CustomShape 13"/>
              <p:cNvSpPr>
                <a:spLocks noChangeArrowheads="1"/>
              </p:cNvSpPr>
              <p:nvPr/>
            </p:nvSpPr>
            <p:spPr bwMode="auto">
              <a:xfrm>
                <a:off x="5554443" y="101673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23" name="CustomShape 14"/>
              <p:cNvSpPr>
                <a:spLocks noChangeArrowheads="1"/>
              </p:cNvSpPr>
              <p:nvPr/>
            </p:nvSpPr>
            <p:spPr bwMode="auto">
              <a:xfrm>
                <a:off x="5920203" y="101673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24" name="CustomShape 15"/>
              <p:cNvSpPr>
                <a:spLocks noChangeArrowheads="1"/>
              </p:cNvSpPr>
              <p:nvPr/>
            </p:nvSpPr>
            <p:spPr bwMode="auto">
              <a:xfrm>
                <a:off x="5554443" y="138249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5" name="CustomShape 16"/>
              <p:cNvSpPr>
                <a:spLocks noChangeArrowheads="1"/>
              </p:cNvSpPr>
              <p:nvPr/>
            </p:nvSpPr>
            <p:spPr bwMode="auto">
              <a:xfrm>
                <a:off x="5920203" y="138249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26" name="CustomShape 17"/>
              <p:cNvSpPr>
                <a:spLocks noChangeArrowheads="1"/>
              </p:cNvSpPr>
              <p:nvPr/>
            </p:nvSpPr>
            <p:spPr bwMode="auto">
              <a:xfrm>
                <a:off x="5554443" y="174825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7" name="CustomShape 18"/>
              <p:cNvSpPr>
                <a:spLocks noChangeArrowheads="1"/>
              </p:cNvSpPr>
              <p:nvPr/>
            </p:nvSpPr>
            <p:spPr bwMode="auto">
              <a:xfrm>
                <a:off x="5920203" y="174825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8" name="CustomShape 19"/>
              <p:cNvSpPr>
                <a:spLocks noChangeArrowheads="1"/>
              </p:cNvSpPr>
              <p:nvPr/>
            </p:nvSpPr>
            <p:spPr bwMode="auto">
              <a:xfrm>
                <a:off x="5554443" y="211401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29" name="CustomShape 20"/>
              <p:cNvSpPr>
                <a:spLocks noChangeArrowheads="1"/>
              </p:cNvSpPr>
              <p:nvPr/>
            </p:nvSpPr>
            <p:spPr bwMode="auto">
              <a:xfrm>
                <a:off x="5920203" y="211401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0" name="CustomShape 21"/>
              <p:cNvSpPr>
                <a:spLocks noChangeArrowheads="1"/>
              </p:cNvSpPr>
              <p:nvPr/>
            </p:nvSpPr>
            <p:spPr bwMode="auto">
              <a:xfrm>
                <a:off x="5005803" y="1016732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1" name="CustomShape 22"/>
              <p:cNvSpPr>
                <a:spLocks noChangeArrowheads="1"/>
              </p:cNvSpPr>
              <p:nvPr/>
            </p:nvSpPr>
            <p:spPr bwMode="auto">
              <a:xfrm>
                <a:off x="5371563" y="101673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2" name="CustomShape 23"/>
              <p:cNvSpPr>
                <a:spLocks noChangeArrowheads="1"/>
              </p:cNvSpPr>
              <p:nvPr/>
            </p:nvSpPr>
            <p:spPr bwMode="auto">
              <a:xfrm>
                <a:off x="5005803" y="138249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3" name="CustomShape 24"/>
              <p:cNvSpPr>
                <a:spLocks noChangeArrowheads="1"/>
              </p:cNvSpPr>
              <p:nvPr/>
            </p:nvSpPr>
            <p:spPr bwMode="auto">
              <a:xfrm>
                <a:off x="5371563" y="138249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4" name="CustomShape 25"/>
              <p:cNvSpPr>
                <a:spLocks noChangeArrowheads="1"/>
              </p:cNvSpPr>
              <p:nvPr/>
            </p:nvSpPr>
            <p:spPr bwMode="auto">
              <a:xfrm>
                <a:off x="5005803" y="174825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5" name="CustomShape 26"/>
              <p:cNvSpPr>
                <a:spLocks noChangeArrowheads="1"/>
              </p:cNvSpPr>
              <p:nvPr/>
            </p:nvSpPr>
            <p:spPr bwMode="auto">
              <a:xfrm>
                <a:off x="5371563" y="174825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6" name="CustomShape 27"/>
              <p:cNvSpPr>
                <a:spLocks noChangeArrowheads="1"/>
              </p:cNvSpPr>
              <p:nvPr/>
            </p:nvSpPr>
            <p:spPr bwMode="auto">
              <a:xfrm>
                <a:off x="5005803" y="211401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7" name="CustomShape 28"/>
              <p:cNvSpPr>
                <a:spLocks noChangeArrowheads="1"/>
              </p:cNvSpPr>
              <p:nvPr/>
            </p:nvSpPr>
            <p:spPr bwMode="auto">
              <a:xfrm>
                <a:off x="5371563" y="211401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38" name="CustomShape 29"/>
              <p:cNvSpPr>
                <a:spLocks noChangeArrowheads="1"/>
              </p:cNvSpPr>
              <p:nvPr/>
            </p:nvSpPr>
            <p:spPr bwMode="auto">
              <a:xfrm>
                <a:off x="5737323" y="101673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39" name="CustomShape 30"/>
              <p:cNvSpPr>
                <a:spLocks noChangeArrowheads="1"/>
              </p:cNvSpPr>
              <p:nvPr/>
            </p:nvSpPr>
            <p:spPr bwMode="auto">
              <a:xfrm>
                <a:off x="6103083" y="101673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40" name="CustomShape 31"/>
              <p:cNvSpPr>
                <a:spLocks noChangeArrowheads="1"/>
              </p:cNvSpPr>
              <p:nvPr/>
            </p:nvSpPr>
            <p:spPr bwMode="auto">
              <a:xfrm>
                <a:off x="5737323" y="138249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1" name="CustomShape 32"/>
              <p:cNvSpPr>
                <a:spLocks noChangeArrowheads="1"/>
              </p:cNvSpPr>
              <p:nvPr/>
            </p:nvSpPr>
            <p:spPr bwMode="auto">
              <a:xfrm>
                <a:off x="6103083" y="138249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42" name="CustomShape 33"/>
              <p:cNvSpPr>
                <a:spLocks noChangeArrowheads="1"/>
              </p:cNvSpPr>
              <p:nvPr/>
            </p:nvSpPr>
            <p:spPr bwMode="auto">
              <a:xfrm>
                <a:off x="5737323" y="174825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3" name="CustomShape 34"/>
              <p:cNvSpPr>
                <a:spLocks noChangeArrowheads="1"/>
              </p:cNvSpPr>
              <p:nvPr/>
            </p:nvSpPr>
            <p:spPr bwMode="auto">
              <a:xfrm>
                <a:off x="6103083" y="174825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4" name="CustomShape 35"/>
              <p:cNvSpPr>
                <a:spLocks noChangeArrowheads="1"/>
              </p:cNvSpPr>
              <p:nvPr/>
            </p:nvSpPr>
            <p:spPr bwMode="auto">
              <a:xfrm>
                <a:off x="5737323" y="211401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5" name="CustomShape 36"/>
              <p:cNvSpPr>
                <a:spLocks noChangeArrowheads="1"/>
              </p:cNvSpPr>
              <p:nvPr/>
            </p:nvSpPr>
            <p:spPr bwMode="auto">
              <a:xfrm>
                <a:off x="6103083" y="211401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6" name="CustomShape 37"/>
              <p:cNvSpPr>
                <a:spLocks noChangeArrowheads="1"/>
              </p:cNvSpPr>
              <p:nvPr/>
            </p:nvSpPr>
            <p:spPr bwMode="auto">
              <a:xfrm>
                <a:off x="4822923" y="1199612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47" name="CustomShape 38"/>
              <p:cNvSpPr>
                <a:spLocks noChangeArrowheads="1"/>
              </p:cNvSpPr>
              <p:nvPr/>
            </p:nvSpPr>
            <p:spPr bwMode="auto">
              <a:xfrm>
                <a:off x="5188683" y="119961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8" name="CustomShape 39"/>
              <p:cNvSpPr>
                <a:spLocks noChangeArrowheads="1"/>
              </p:cNvSpPr>
              <p:nvPr/>
            </p:nvSpPr>
            <p:spPr bwMode="auto">
              <a:xfrm>
                <a:off x="4822923" y="156537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49" name="CustomShape 40"/>
              <p:cNvSpPr>
                <a:spLocks noChangeArrowheads="1"/>
              </p:cNvSpPr>
              <p:nvPr/>
            </p:nvSpPr>
            <p:spPr bwMode="auto">
              <a:xfrm>
                <a:off x="5188683" y="156537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0" name="CustomShape 41"/>
              <p:cNvSpPr>
                <a:spLocks noChangeArrowheads="1"/>
              </p:cNvSpPr>
              <p:nvPr/>
            </p:nvSpPr>
            <p:spPr bwMode="auto">
              <a:xfrm>
                <a:off x="4822923" y="193113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1" name="CustomShape 42"/>
              <p:cNvSpPr>
                <a:spLocks noChangeArrowheads="1"/>
              </p:cNvSpPr>
              <p:nvPr/>
            </p:nvSpPr>
            <p:spPr bwMode="auto">
              <a:xfrm>
                <a:off x="5188683" y="193113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2" name="CustomShape 43"/>
              <p:cNvSpPr>
                <a:spLocks noChangeArrowheads="1"/>
              </p:cNvSpPr>
              <p:nvPr/>
            </p:nvSpPr>
            <p:spPr bwMode="auto">
              <a:xfrm>
                <a:off x="4822923" y="229689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3" name="CustomShape 44"/>
              <p:cNvSpPr>
                <a:spLocks noChangeArrowheads="1"/>
              </p:cNvSpPr>
              <p:nvPr/>
            </p:nvSpPr>
            <p:spPr bwMode="auto">
              <a:xfrm>
                <a:off x="5188683" y="229689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4" name="CustomShape 45"/>
              <p:cNvSpPr>
                <a:spLocks noChangeArrowheads="1"/>
              </p:cNvSpPr>
              <p:nvPr/>
            </p:nvSpPr>
            <p:spPr bwMode="auto">
              <a:xfrm>
                <a:off x="5554443" y="119961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55" name="CustomShape 46"/>
              <p:cNvSpPr>
                <a:spLocks noChangeArrowheads="1"/>
              </p:cNvSpPr>
              <p:nvPr/>
            </p:nvSpPr>
            <p:spPr bwMode="auto">
              <a:xfrm>
                <a:off x="5920203" y="119961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6" name="CustomShape 47"/>
              <p:cNvSpPr>
                <a:spLocks noChangeArrowheads="1"/>
              </p:cNvSpPr>
              <p:nvPr/>
            </p:nvSpPr>
            <p:spPr bwMode="auto">
              <a:xfrm>
                <a:off x="5554443" y="156537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7" name="CustomShape 48"/>
              <p:cNvSpPr>
                <a:spLocks noChangeArrowheads="1"/>
              </p:cNvSpPr>
              <p:nvPr/>
            </p:nvSpPr>
            <p:spPr bwMode="auto">
              <a:xfrm>
                <a:off x="5920203" y="156537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58" name="CustomShape 49"/>
              <p:cNvSpPr>
                <a:spLocks noChangeArrowheads="1"/>
              </p:cNvSpPr>
              <p:nvPr/>
            </p:nvSpPr>
            <p:spPr bwMode="auto">
              <a:xfrm>
                <a:off x="5554443" y="193113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59" name="CustomShape 50"/>
              <p:cNvSpPr>
                <a:spLocks noChangeArrowheads="1"/>
              </p:cNvSpPr>
              <p:nvPr/>
            </p:nvSpPr>
            <p:spPr bwMode="auto">
              <a:xfrm>
                <a:off x="5920203" y="193113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0" name="CustomShape 51"/>
              <p:cNvSpPr>
                <a:spLocks noChangeArrowheads="1"/>
              </p:cNvSpPr>
              <p:nvPr/>
            </p:nvSpPr>
            <p:spPr bwMode="auto">
              <a:xfrm>
                <a:off x="5554443" y="229689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1" name="CustomShape 52"/>
              <p:cNvSpPr>
                <a:spLocks noChangeArrowheads="1"/>
              </p:cNvSpPr>
              <p:nvPr/>
            </p:nvSpPr>
            <p:spPr bwMode="auto">
              <a:xfrm>
                <a:off x="5920203" y="229689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2" name="CustomShape 53"/>
              <p:cNvSpPr>
                <a:spLocks noChangeArrowheads="1"/>
              </p:cNvSpPr>
              <p:nvPr/>
            </p:nvSpPr>
            <p:spPr bwMode="auto">
              <a:xfrm>
                <a:off x="5005803" y="1199612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63" name="CustomShape 54"/>
              <p:cNvSpPr>
                <a:spLocks noChangeArrowheads="1"/>
              </p:cNvSpPr>
              <p:nvPr/>
            </p:nvSpPr>
            <p:spPr bwMode="auto">
              <a:xfrm>
                <a:off x="5371563" y="119961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4" name="CustomShape 55"/>
              <p:cNvSpPr>
                <a:spLocks noChangeArrowheads="1"/>
              </p:cNvSpPr>
              <p:nvPr/>
            </p:nvSpPr>
            <p:spPr bwMode="auto">
              <a:xfrm>
                <a:off x="5005803" y="156537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5" name="CustomShape 56"/>
              <p:cNvSpPr>
                <a:spLocks noChangeArrowheads="1"/>
              </p:cNvSpPr>
              <p:nvPr/>
            </p:nvSpPr>
            <p:spPr bwMode="auto">
              <a:xfrm>
                <a:off x="5371563" y="1565372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6" name="CustomShape 57"/>
              <p:cNvSpPr>
                <a:spLocks noChangeArrowheads="1"/>
              </p:cNvSpPr>
              <p:nvPr/>
            </p:nvSpPr>
            <p:spPr bwMode="auto">
              <a:xfrm>
                <a:off x="5005803" y="193113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7" name="CustomShape 58"/>
              <p:cNvSpPr>
                <a:spLocks noChangeArrowheads="1"/>
              </p:cNvSpPr>
              <p:nvPr/>
            </p:nvSpPr>
            <p:spPr bwMode="auto">
              <a:xfrm>
                <a:off x="5371563" y="1931132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8" name="CustomShape 59"/>
              <p:cNvSpPr>
                <a:spLocks noChangeArrowheads="1"/>
              </p:cNvSpPr>
              <p:nvPr/>
            </p:nvSpPr>
            <p:spPr bwMode="auto">
              <a:xfrm>
                <a:off x="5005803" y="229689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69" name="CustomShape 60"/>
              <p:cNvSpPr>
                <a:spLocks noChangeArrowheads="1"/>
              </p:cNvSpPr>
              <p:nvPr/>
            </p:nvSpPr>
            <p:spPr bwMode="auto">
              <a:xfrm>
                <a:off x="5371563" y="2296892"/>
                <a:ext cx="181610" cy="18288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70" name="CustomShape 61"/>
              <p:cNvSpPr>
                <a:spLocks noChangeArrowheads="1"/>
              </p:cNvSpPr>
              <p:nvPr/>
            </p:nvSpPr>
            <p:spPr bwMode="auto">
              <a:xfrm>
                <a:off x="5737323" y="119961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71" name="CustomShape 62"/>
              <p:cNvSpPr>
                <a:spLocks noChangeArrowheads="1"/>
              </p:cNvSpPr>
              <p:nvPr/>
            </p:nvSpPr>
            <p:spPr bwMode="auto">
              <a:xfrm>
                <a:off x="6103083" y="119961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72" name="CustomShape 63"/>
              <p:cNvSpPr>
                <a:spLocks noChangeArrowheads="1"/>
              </p:cNvSpPr>
              <p:nvPr/>
            </p:nvSpPr>
            <p:spPr bwMode="auto">
              <a:xfrm>
                <a:off x="5737323" y="1565372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73" name="CustomShape 64"/>
              <p:cNvSpPr>
                <a:spLocks noChangeArrowheads="1"/>
              </p:cNvSpPr>
              <p:nvPr/>
            </p:nvSpPr>
            <p:spPr bwMode="auto">
              <a:xfrm>
                <a:off x="6103083" y="1565372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74" name="CustomShape 65"/>
              <p:cNvSpPr>
                <a:spLocks noChangeArrowheads="1"/>
              </p:cNvSpPr>
              <p:nvPr/>
            </p:nvSpPr>
            <p:spPr bwMode="auto">
              <a:xfrm>
                <a:off x="5737323" y="193113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75" name="CustomShape 66"/>
              <p:cNvSpPr>
                <a:spLocks noChangeArrowheads="1"/>
              </p:cNvSpPr>
              <p:nvPr/>
            </p:nvSpPr>
            <p:spPr bwMode="auto">
              <a:xfrm>
                <a:off x="6103083" y="193113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76" name="CustomShape 67"/>
              <p:cNvSpPr>
                <a:spLocks noChangeArrowheads="1"/>
              </p:cNvSpPr>
              <p:nvPr/>
            </p:nvSpPr>
            <p:spPr bwMode="auto">
              <a:xfrm>
                <a:off x="5737323" y="2296892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77" name="CustomShape 68"/>
              <p:cNvSpPr>
                <a:spLocks noChangeArrowheads="1"/>
              </p:cNvSpPr>
              <p:nvPr/>
            </p:nvSpPr>
            <p:spPr bwMode="auto">
              <a:xfrm>
                <a:off x="6103083" y="2296892"/>
                <a:ext cx="181610" cy="18288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</p:grpSp>
        <p:grpSp>
          <p:nvGrpSpPr>
            <p:cNvPr id="6" name="グループ化 344"/>
            <p:cNvGrpSpPr/>
            <p:nvPr/>
          </p:nvGrpSpPr>
          <p:grpSpPr>
            <a:xfrm>
              <a:off x="6511034" y="1721849"/>
              <a:ext cx="2777490" cy="2031187"/>
              <a:chOff x="6444208" y="1034730"/>
              <a:chExt cx="2777490" cy="2031187"/>
            </a:xfrm>
          </p:grpSpPr>
          <p:sp>
            <p:nvSpPr>
              <p:cNvPr id="278" name="CustomShape 4"/>
              <p:cNvSpPr>
                <a:spLocks noChangeArrowheads="1"/>
              </p:cNvSpPr>
              <p:nvPr/>
            </p:nvSpPr>
            <p:spPr bwMode="auto">
              <a:xfrm>
                <a:off x="6444208" y="2555377"/>
                <a:ext cx="2777490" cy="510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5000" rIns="90000" bIns="45000"/>
              <a:lstStyle/>
              <a:p>
                <a:pPr algn="ctr"/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8x8 </a:t>
                </a:r>
                <a:r>
                  <a:rPr lang="en-US" altLang="ja-JP" dirty="0" err="1" smtClean="0">
                    <a:solidFill>
                      <a:srgbClr val="000000"/>
                    </a:solidFill>
                    <a:ea typeface="ＭＳ Ｐゴシック" pitchFamily="50" charset="-128"/>
                  </a:rPr>
                  <a:t>Chroma</a:t>
                </a:r>
                <a:r>
                  <a:rPr lang="en-US" altLang="ja-JP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 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79" name="CustomShape 5"/>
              <p:cNvSpPr>
                <a:spLocks noChangeArrowheads="1"/>
              </p:cNvSpPr>
              <p:nvPr/>
            </p:nvSpPr>
            <p:spPr bwMode="auto">
              <a:xfrm>
                <a:off x="7056276" y="1034730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2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sz="1200" dirty="0">
                  <a:ea typeface="ＭＳ Ｐゴシック" pitchFamily="50" charset="-128"/>
                </a:endParaRPr>
              </a:p>
            </p:txBody>
          </p:sp>
          <p:sp>
            <p:nvSpPr>
              <p:cNvPr id="280" name="CustomShape 6"/>
              <p:cNvSpPr>
                <a:spLocks noChangeArrowheads="1"/>
              </p:cNvSpPr>
              <p:nvPr/>
            </p:nvSpPr>
            <p:spPr bwMode="auto">
              <a:xfrm>
                <a:off x="7422036" y="103473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1" name="CustomShape 7"/>
              <p:cNvSpPr>
                <a:spLocks noChangeArrowheads="1"/>
              </p:cNvSpPr>
              <p:nvPr/>
            </p:nvSpPr>
            <p:spPr bwMode="auto">
              <a:xfrm>
                <a:off x="7056276" y="140049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2" name="CustomShape 8"/>
              <p:cNvSpPr>
                <a:spLocks noChangeArrowheads="1"/>
              </p:cNvSpPr>
              <p:nvPr/>
            </p:nvSpPr>
            <p:spPr bwMode="auto">
              <a:xfrm>
                <a:off x="7422036" y="140049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3" name="CustomShape 9"/>
              <p:cNvSpPr>
                <a:spLocks noChangeArrowheads="1"/>
              </p:cNvSpPr>
              <p:nvPr/>
            </p:nvSpPr>
            <p:spPr bwMode="auto">
              <a:xfrm>
                <a:off x="7056276" y="176625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4" name="CustomShape 10"/>
              <p:cNvSpPr>
                <a:spLocks noChangeArrowheads="1"/>
              </p:cNvSpPr>
              <p:nvPr/>
            </p:nvSpPr>
            <p:spPr bwMode="auto">
              <a:xfrm>
                <a:off x="7422036" y="176625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5" name="CustomShape 11"/>
              <p:cNvSpPr>
                <a:spLocks noChangeArrowheads="1"/>
              </p:cNvSpPr>
              <p:nvPr/>
            </p:nvSpPr>
            <p:spPr bwMode="auto">
              <a:xfrm>
                <a:off x="7056276" y="213201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6" name="CustomShape 12"/>
              <p:cNvSpPr>
                <a:spLocks noChangeArrowheads="1"/>
              </p:cNvSpPr>
              <p:nvPr/>
            </p:nvSpPr>
            <p:spPr bwMode="auto">
              <a:xfrm>
                <a:off x="7422036" y="213201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87" name="CustomShape 13"/>
              <p:cNvSpPr>
                <a:spLocks noChangeArrowheads="1"/>
              </p:cNvSpPr>
              <p:nvPr/>
            </p:nvSpPr>
            <p:spPr bwMode="auto">
              <a:xfrm>
                <a:off x="7787796" y="103473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88" name="CustomShape 14"/>
              <p:cNvSpPr>
                <a:spLocks noChangeArrowheads="1"/>
              </p:cNvSpPr>
              <p:nvPr/>
            </p:nvSpPr>
            <p:spPr bwMode="auto">
              <a:xfrm>
                <a:off x="8153556" y="103473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89" name="CustomShape 15"/>
              <p:cNvSpPr>
                <a:spLocks noChangeArrowheads="1"/>
              </p:cNvSpPr>
              <p:nvPr/>
            </p:nvSpPr>
            <p:spPr bwMode="auto">
              <a:xfrm>
                <a:off x="7787796" y="140049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0" name="CustomShape 16"/>
              <p:cNvSpPr>
                <a:spLocks noChangeArrowheads="1"/>
              </p:cNvSpPr>
              <p:nvPr/>
            </p:nvSpPr>
            <p:spPr bwMode="auto">
              <a:xfrm>
                <a:off x="8153556" y="140049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291" name="CustomShape 17"/>
              <p:cNvSpPr>
                <a:spLocks noChangeArrowheads="1"/>
              </p:cNvSpPr>
              <p:nvPr/>
            </p:nvSpPr>
            <p:spPr bwMode="auto">
              <a:xfrm>
                <a:off x="7787796" y="176625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2" name="CustomShape 18"/>
              <p:cNvSpPr>
                <a:spLocks noChangeArrowheads="1"/>
              </p:cNvSpPr>
              <p:nvPr/>
            </p:nvSpPr>
            <p:spPr bwMode="auto">
              <a:xfrm>
                <a:off x="8153556" y="176625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3" name="CustomShape 19"/>
              <p:cNvSpPr>
                <a:spLocks noChangeArrowheads="1"/>
              </p:cNvSpPr>
              <p:nvPr/>
            </p:nvSpPr>
            <p:spPr bwMode="auto">
              <a:xfrm>
                <a:off x="7787796" y="213201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4" name="CustomShape 20"/>
              <p:cNvSpPr>
                <a:spLocks noChangeArrowheads="1"/>
              </p:cNvSpPr>
              <p:nvPr/>
            </p:nvSpPr>
            <p:spPr bwMode="auto">
              <a:xfrm>
                <a:off x="8153556" y="213201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5" name="CustomShape 21"/>
              <p:cNvSpPr>
                <a:spLocks noChangeArrowheads="1"/>
              </p:cNvSpPr>
              <p:nvPr/>
            </p:nvSpPr>
            <p:spPr bwMode="auto">
              <a:xfrm>
                <a:off x="7239156" y="1034730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6" name="CustomShape 22"/>
              <p:cNvSpPr>
                <a:spLocks noChangeArrowheads="1"/>
              </p:cNvSpPr>
              <p:nvPr/>
            </p:nvSpPr>
            <p:spPr bwMode="auto">
              <a:xfrm>
                <a:off x="7604916" y="103473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7" name="CustomShape 23"/>
              <p:cNvSpPr>
                <a:spLocks noChangeArrowheads="1"/>
              </p:cNvSpPr>
              <p:nvPr/>
            </p:nvSpPr>
            <p:spPr bwMode="auto">
              <a:xfrm>
                <a:off x="7239156" y="140049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8" name="CustomShape 24"/>
              <p:cNvSpPr>
                <a:spLocks noChangeArrowheads="1"/>
              </p:cNvSpPr>
              <p:nvPr/>
            </p:nvSpPr>
            <p:spPr bwMode="auto">
              <a:xfrm>
                <a:off x="7604916" y="140049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99" name="CustomShape 25"/>
              <p:cNvSpPr>
                <a:spLocks noChangeArrowheads="1"/>
              </p:cNvSpPr>
              <p:nvPr/>
            </p:nvSpPr>
            <p:spPr bwMode="auto">
              <a:xfrm>
                <a:off x="7239156" y="176625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0" name="CustomShape 26"/>
              <p:cNvSpPr>
                <a:spLocks noChangeArrowheads="1"/>
              </p:cNvSpPr>
              <p:nvPr/>
            </p:nvSpPr>
            <p:spPr bwMode="auto">
              <a:xfrm>
                <a:off x="7604916" y="176625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1" name="CustomShape 27"/>
              <p:cNvSpPr>
                <a:spLocks noChangeArrowheads="1"/>
              </p:cNvSpPr>
              <p:nvPr/>
            </p:nvSpPr>
            <p:spPr bwMode="auto">
              <a:xfrm>
                <a:off x="7239156" y="213201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2" name="CustomShape 28"/>
              <p:cNvSpPr>
                <a:spLocks noChangeArrowheads="1"/>
              </p:cNvSpPr>
              <p:nvPr/>
            </p:nvSpPr>
            <p:spPr bwMode="auto">
              <a:xfrm>
                <a:off x="7604916" y="213201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3" name="CustomShape 29"/>
              <p:cNvSpPr>
                <a:spLocks noChangeArrowheads="1"/>
              </p:cNvSpPr>
              <p:nvPr/>
            </p:nvSpPr>
            <p:spPr bwMode="auto">
              <a:xfrm>
                <a:off x="7970676" y="103473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04" name="CustomShape 30"/>
              <p:cNvSpPr>
                <a:spLocks noChangeArrowheads="1"/>
              </p:cNvSpPr>
              <p:nvPr/>
            </p:nvSpPr>
            <p:spPr bwMode="auto">
              <a:xfrm>
                <a:off x="8336436" y="103473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05" name="CustomShape 31"/>
              <p:cNvSpPr>
                <a:spLocks noChangeArrowheads="1"/>
              </p:cNvSpPr>
              <p:nvPr/>
            </p:nvSpPr>
            <p:spPr bwMode="auto">
              <a:xfrm>
                <a:off x="7970676" y="140049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6" name="CustomShape 32"/>
              <p:cNvSpPr>
                <a:spLocks noChangeArrowheads="1"/>
              </p:cNvSpPr>
              <p:nvPr/>
            </p:nvSpPr>
            <p:spPr bwMode="auto">
              <a:xfrm>
                <a:off x="8336436" y="140049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07" name="CustomShape 33"/>
              <p:cNvSpPr>
                <a:spLocks noChangeArrowheads="1"/>
              </p:cNvSpPr>
              <p:nvPr/>
            </p:nvSpPr>
            <p:spPr bwMode="auto">
              <a:xfrm>
                <a:off x="7970676" y="176625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8" name="CustomShape 34"/>
              <p:cNvSpPr>
                <a:spLocks noChangeArrowheads="1"/>
              </p:cNvSpPr>
              <p:nvPr/>
            </p:nvSpPr>
            <p:spPr bwMode="auto">
              <a:xfrm>
                <a:off x="8336436" y="176625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09" name="CustomShape 35"/>
              <p:cNvSpPr>
                <a:spLocks noChangeArrowheads="1"/>
              </p:cNvSpPr>
              <p:nvPr/>
            </p:nvSpPr>
            <p:spPr bwMode="auto">
              <a:xfrm>
                <a:off x="7970676" y="213201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0" name="CustomShape 36"/>
              <p:cNvSpPr>
                <a:spLocks noChangeArrowheads="1"/>
              </p:cNvSpPr>
              <p:nvPr/>
            </p:nvSpPr>
            <p:spPr bwMode="auto">
              <a:xfrm>
                <a:off x="8336436" y="213201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1" name="CustomShape 37"/>
              <p:cNvSpPr>
                <a:spLocks noChangeArrowheads="1"/>
              </p:cNvSpPr>
              <p:nvPr/>
            </p:nvSpPr>
            <p:spPr bwMode="auto">
              <a:xfrm>
                <a:off x="7056276" y="1217610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12" name="CustomShape 38"/>
              <p:cNvSpPr>
                <a:spLocks noChangeArrowheads="1"/>
              </p:cNvSpPr>
              <p:nvPr/>
            </p:nvSpPr>
            <p:spPr bwMode="auto">
              <a:xfrm>
                <a:off x="7422036" y="121761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3" name="CustomShape 39"/>
              <p:cNvSpPr>
                <a:spLocks noChangeArrowheads="1"/>
              </p:cNvSpPr>
              <p:nvPr/>
            </p:nvSpPr>
            <p:spPr bwMode="auto">
              <a:xfrm>
                <a:off x="7056276" y="158337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4" name="CustomShape 40"/>
              <p:cNvSpPr>
                <a:spLocks noChangeArrowheads="1"/>
              </p:cNvSpPr>
              <p:nvPr/>
            </p:nvSpPr>
            <p:spPr bwMode="auto">
              <a:xfrm>
                <a:off x="7422036" y="158337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5" name="CustomShape 41"/>
              <p:cNvSpPr>
                <a:spLocks noChangeArrowheads="1"/>
              </p:cNvSpPr>
              <p:nvPr/>
            </p:nvSpPr>
            <p:spPr bwMode="auto">
              <a:xfrm>
                <a:off x="7056276" y="194913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6" name="CustomShape 42"/>
              <p:cNvSpPr>
                <a:spLocks noChangeArrowheads="1"/>
              </p:cNvSpPr>
              <p:nvPr/>
            </p:nvSpPr>
            <p:spPr bwMode="auto">
              <a:xfrm>
                <a:off x="7422036" y="194913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7" name="CustomShape 43"/>
              <p:cNvSpPr>
                <a:spLocks noChangeArrowheads="1"/>
              </p:cNvSpPr>
              <p:nvPr/>
            </p:nvSpPr>
            <p:spPr bwMode="auto">
              <a:xfrm>
                <a:off x="7056276" y="231489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8" name="CustomShape 44"/>
              <p:cNvSpPr>
                <a:spLocks noChangeArrowheads="1"/>
              </p:cNvSpPr>
              <p:nvPr/>
            </p:nvSpPr>
            <p:spPr bwMode="auto">
              <a:xfrm>
                <a:off x="7422036" y="231489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19" name="CustomShape 45"/>
              <p:cNvSpPr>
                <a:spLocks noChangeArrowheads="1"/>
              </p:cNvSpPr>
              <p:nvPr/>
            </p:nvSpPr>
            <p:spPr bwMode="auto">
              <a:xfrm>
                <a:off x="7787796" y="121761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20" name="CustomShape 46"/>
              <p:cNvSpPr>
                <a:spLocks noChangeArrowheads="1"/>
              </p:cNvSpPr>
              <p:nvPr/>
            </p:nvSpPr>
            <p:spPr bwMode="auto">
              <a:xfrm>
                <a:off x="8153556" y="121761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21" name="CustomShape 47"/>
              <p:cNvSpPr>
                <a:spLocks noChangeArrowheads="1"/>
              </p:cNvSpPr>
              <p:nvPr/>
            </p:nvSpPr>
            <p:spPr bwMode="auto">
              <a:xfrm>
                <a:off x="7787796" y="158337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22" name="CustomShape 48"/>
              <p:cNvSpPr>
                <a:spLocks noChangeArrowheads="1"/>
              </p:cNvSpPr>
              <p:nvPr/>
            </p:nvSpPr>
            <p:spPr bwMode="auto">
              <a:xfrm>
                <a:off x="8153556" y="158337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23" name="CustomShape 49"/>
              <p:cNvSpPr>
                <a:spLocks noChangeArrowheads="1"/>
              </p:cNvSpPr>
              <p:nvPr/>
            </p:nvSpPr>
            <p:spPr bwMode="auto">
              <a:xfrm>
                <a:off x="7787796" y="194913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24" name="CustomShape 50"/>
              <p:cNvSpPr>
                <a:spLocks noChangeArrowheads="1"/>
              </p:cNvSpPr>
              <p:nvPr/>
            </p:nvSpPr>
            <p:spPr bwMode="auto">
              <a:xfrm>
                <a:off x="8153556" y="194913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25" name="CustomShape 51"/>
              <p:cNvSpPr>
                <a:spLocks noChangeArrowheads="1"/>
              </p:cNvSpPr>
              <p:nvPr/>
            </p:nvSpPr>
            <p:spPr bwMode="auto">
              <a:xfrm>
                <a:off x="7787796" y="231489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26" name="CustomShape 52"/>
              <p:cNvSpPr>
                <a:spLocks noChangeArrowheads="1"/>
              </p:cNvSpPr>
              <p:nvPr/>
            </p:nvSpPr>
            <p:spPr bwMode="auto">
              <a:xfrm>
                <a:off x="8153556" y="231489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27" name="CustomShape 53"/>
              <p:cNvSpPr>
                <a:spLocks noChangeArrowheads="1"/>
              </p:cNvSpPr>
              <p:nvPr/>
            </p:nvSpPr>
            <p:spPr bwMode="auto">
              <a:xfrm>
                <a:off x="7239156" y="1217610"/>
                <a:ext cx="181610" cy="18288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28" name="CustomShape 54"/>
              <p:cNvSpPr>
                <a:spLocks noChangeArrowheads="1"/>
              </p:cNvSpPr>
              <p:nvPr/>
            </p:nvSpPr>
            <p:spPr bwMode="auto">
              <a:xfrm>
                <a:off x="7604916" y="121761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29" name="CustomShape 55"/>
              <p:cNvSpPr>
                <a:spLocks noChangeArrowheads="1"/>
              </p:cNvSpPr>
              <p:nvPr/>
            </p:nvSpPr>
            <p:spPr bwMode="auto">
              <a:xfrm>
                <a:off x="7239156" y="158337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0" name="CustomShape 56"/>
              <p:cNvSpPr>
                <a:spLocks noChangeArrowheads="1"/>
              </p:cNvSpPr>
              <p:nvPr/>
            </p:nvSpPr>
            <p:spPr bwMode="auto">
              <a:xfrm>
                <a:off x="7604916" y="1583370"/>
                <a:ext cx="181610" cy="18288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1" name="CustomShape 57"/>
              <p:cNvSpPr>
                <a:spLocks noChangeArrowheads="1"/>
              </p:cNvSpPr>
              <p:nvPr/>
            </p:nvSpPr>
            <p:spPr bwMode="auto">
              <a:xfrm>
                <a:off x="7239156" y="194913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2" name="CustomShape 58"/>
              <p:cNvSpPr>
                <a:spLocks noChangeArrowheads="1"/>
              </p:cNvSpPr>
              <p:nvPr/>
            </p:nvSpPr>
            <p:spPr bwMode="auto">
              <a:xfrm>
                <a:off x="7604916" y="1949130"/>
                <a:ext cx="181610" cy="18288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3" name="CustomShape 59"/>
              <p:cNvSpPr>
                <a:spLocks noChangeArrowheads="1"/>
              </p:cNvSpPr>
              <p:nvPr/>
            </p:nvSpPr>
            <p:spPr bwMode="auto">
              <a:xfrm>
                <a:off x="7239156" y="231489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4" name="CustomShape 60"/>
              <p:cNvSpPr>
                <a:spLocks noChangeArrowheads="1"/>
              </p:cNvSpPr>
              <p:nvPr/>
            </p:nvSpPr>
            <p:spPr bwMode="auto">
              <a:xfrm>
                <a:off x="7604916" y="2314891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5" name="CustomShape 61"/>
              <p:cNvSpPr>
                <a:spLocks noChangeArrowheads="1"/>
              </p:cNvSpPr>
              <p:nvPr/>
            </p:nvSpPr>
            <p:spPr bwMode="auto">
              <a:xfrm>
                <a:off x="7970676" y="121761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36" name="CustomShape 62"/>
              <p:cNvSpPr>
                <a:spLocks noChangeArrowheads="1"/>
              </p:cNvSpPr>
              <p:nvPr/>
            </p:nvSpPr>
            <p:spPr bwMode="auto">
              <a:xfrm>
                <a:off x="8336436" y="121761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37" name="CustomShape 63"/>
              <p:cNvSpPr>
                <a:spLocks noChangeArrowheads="1"/>
              </p:cNvSpPr>
              <p:nvPr/>
            </p:nvSpPr>
            <p:spPr bwMode="auto">
              <a:xfrm>
                <a:off x="7970676" y="1583370"/>
                <a:ext cx="181610" cy="18288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38" name="CustomShape 64"/>
              <p:cNvSpPr>
                <a:spLocks noChangeArrowheads="1"/>
              </p:cNvSpPr>
              <p:nvPr/>
            </p:nvSpPr>
            <p:spPr bwMode="auto">
              <a:xfrm>
                <a:off x="8336436" y="1583370"/>
                <a:ext cx="181610" cy="18288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>
                  <a:ea typeface="ＭＳ Ｐゴシック" pitchFamily="50" charset="-128"/>
                </a:endParaRPr>
              </a:p>
            </p:txBody>
          </p:sp>
          <p:sp>
            <p:nvSpPr>
              <p:cNvPr id="339" name="CustomShape 65"/>
              <p:cNvSpPr>
                <a:spLocks noChangeArrowheads="1"/>
              </p:cNvSpPr>
              <p:nvPr/>
            </p:nvSpPr>
            <p:spPr bwMode="auto">
              <a:xfrm>
                <a:off x="7970676" y="194913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40" name="CustomShape 66"/>
              <p:cNvSpPr>
                <a:spLocks noChangeArrowheads="1"/>
              </p:cNvSpPr>
              <p:nvPr/>
            </p:nvSpPr>
            <p:spPr bwMode="auto">
              <a:xfrm>
                <a:off x="8336436" y="1949130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41" name="CustomShape 67"/>
              <p:cNvSpPr>
                <a:spLocks noChangeArrowheads="1"/>
              </p:cNvSpPr>
              <p:nvPr/>
            </p:nvSpPr>
            <p:spPr bwMode="auto">
              <a:xfrm>
                <a:off x="7970676" y="2314891"/>
                <a:ext cx="181610" cy="1828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14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342" name="CustomShape 68"/>
              <p:cNvSpPr>
                <a:spLocks noChangeArrowheads="1"/>
              </p:cNvSpPr>
              <p:nvPr/>
            </p:nvSpPr>
            <p:spPr bwMode="auto">
              <a:xfrm>
                <a:off x="8336436" y="2314891"/>
                <a:ext cx="181610" cy="18288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</p:grpSp>
        <p:grpSp>
          <p:nvGrpSpPr>
            <p:cNvPr id="7" name="グループ化 316"/>
            <p:cNvGrpSpPr/>
            <p:nvPr/>
          </p:nvGrpSpPr>
          <p:grpSpPr>
            <a:xfrm>
              <a:off x="431540" y="1628800"/>
              <a:ext cx="1691640" cy="2065020"/>
              <a:chOff x="928192" y="5880720"/>
              <a:chExt cx="2114550" cy="2581275"/>
            </a:xfrm>
          </p:grpSpPr>
          <p:sp>
            <p:nvSpPr>
              <p:cNvPr id="195" name="CustomShape 21"/>
              <p:cNvSpPr>
                <a:spLocks noChangeArrowheads="1"/>
              </p:cNvSpPr>
              <p:nvPr/>
            </p:nvSpPr>
            <p:spPr bwMode="auto">
              <a:xfrm>
                <a:off x="1047254" y="5880720"/>
                <a:ext cx="457200" cy="45720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6" name="CustomShape 22"/>
              <p:cNvSpPr>
                <a:spLocks noChangeArrowheads="1"/>
              </p:cNvSpPr>
              <p:nvPr/>
            </p:nvSpPr>
            <p:spPr bwMode="auto">
              <a:xfrm>
                <a:off x="1504454" y="58807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7" name="CustomShape 23"/>
              <p:cNvSpPr>
                <a:spLocks noChangeArrowheads="1"/>
              </p:cNvSpPr>
              <p:nvPr/>
            </p:nvSpPr>
            <p:spPr bwMode="auto">
              <a:xfrm>
                <a:off x="10472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8" name="CustomShape 24"/>
              <p:cNvSpPr>
                <a:spLocks noChangeArrowheads="1"/>
              </p:cNvSpPr>
              <p:nvPr/>
            </p:nvSpPr>
            <p:spPr bwMode="auto">
              <a:xfrm>
                <a:off x="15044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9" name="CustomShape 25"/>
              <p:cNvSpPr>
                <a:spLocks noChangeArrowheads="1"/>
              </p:cNvSpPr>
              <p:nvPr/>
            </p:nvSpPr>
            <p:spPr bwMode="auto">
              <a:xfrm>
                <a:off x="10472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0" name="CustomShape 26"/>
              <p:cNvSpPr>
                <a:spLocks noChangeArrowheads="1"/>
              </p:cNvSpPr>
              <p:nvPr/>
            </p:nvSpPr>
            <p:spPr bwMode="auto">
              <a:xfrm>
                <a:off x="15044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1" name="CustomShape 27"/>
              <p:cNvSpPr>
                <a:spLocks noChangeArrowheads="1"/>
              </p:cNvSpPr>
              <p:nvPr/>
            </p:nvSpPr>
            <p:spPr bwMode="auto">
              <a:xfrm>
                <a:off x="1047254" y="7252320"/>
                <a:ext cx="457200" cy="4572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2" name="CustomShape 28"/>
              <p:cNvSpPr>
                <a:spLocks noChangeArrowheads="1"/>
              </p:cNvSpPr>
              <p:nvPr/>
            </p:nvSpPr>
            <p:spPr bwMode="auto">
              <a:xfrm>
                <a:off x="1504454" y="7252320"/>
                <a:ext cx="457200" cy="457200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3" name="CustomShape 29"/>
              <p:cNvSpPr>
                <a:spLocks noChangeArrowheads="1"/>
              </p:cNvSpPr>
              <p:nvPr/>
            </p:nvSpPr>
            <p:spPr bwMode="auto">
              <a:xfrm>
                <a:off x="1961654" y="58807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4" name="CustomShape 30"/>
              <p:cNvSpPr>
                <a:spLocks noChangeArrowheads="1"/>
              </p:cNvSpPr>
              <p:nvPr/>
            </p:nvSpPr>
            <p:spPr bwMode="auto">
              <a:xfrm>
                <a:off x="2418854" y="58807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5" name="CustomShape 31"/>
              <p:cNvSpPr>
                <a:spLocks noChangeArrowheads="1"/>
              </p:cNvSpPr>
              <p:nvPr/>
            </p:nvSpPr>
            <p:spPr bwMode="auto">
              <a:xfrm>
                <a:off x="1961654" y="63379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6" name="CustomShape 32"/>
              <p:cNvSpPr>
                <a:spLocks noChangeArrowheads="1"/>
              </p:cNvSpPr>
              <p:nvPr/>
            </p:nvSpPr>
            <p:spPr bwMode="auto">
              <a:xfrm>
                <a:off x="2418854" y="63379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7" name="CustomShape 33"/>
              <p:cNvSpPr>
                <a:spLocks noChangeArrowheads="1"/>
              </p:cNvSpPr>
              <p:nvPr/>
            </p:nvSpPr>
            <p:spPr bwMode="auto">
              <a:xfrm>
                <a:off x="19616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8" name="CustomShape 34"/>
              <p:cNvSpPr>
                <a:spLocks noChangeArrowheads="1"/>
              </p:cNvSpPr>
              <p:nvPr/>
            </p:nvSpPr>
            <p:spPr bwMode="auto">
              <a:xfrm>
                <a:off x="24188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09" name="CustomShape 35"/>
              <p:cNvSpPr>
                <a:spLocks noChangeArrowheads="1"/>
              </p:cNvSpPr>
              <p:nvPr/>
            </p:nvSpPr>
            <p:spPr bwMode="auto">
              <a:xfrm>
                <a:off x="1961654" y="72523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6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210" name="CustomShape 36"/>
              <p:cNvSpPr>
                <a:spLocks noChangeArrowheads="1"/>
              </p:cNvSpPr>
              <p:nvPr/>
            </p:nvSpPr>
            <p:spPr bwMode="auto">
              <a:xfrm>
                <a:off x="2418854" y="7252320"/>
                <a:ext cx="457200" cy="45720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  <p:sp>
            <p:nvSpPr>
              <p:cNvPr id="211" name="CustomShape 37"/>
              <p:cNvSpPr>
                <a:spLocks noChangeArrowheads="1"/>
              </p:cNvSpPr>
              <p:nvPr/>
            </p:nvSpPr>
            <p:spPr bwMode="auto">
              <a:xfrm>
                <a:off x="928192" y="7823820"/>
                <a:ext cx="211455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5000" rIns="90000" bIns="45000"/>
              <a:lstStyle/>
              <a:p>
                <a:pPr algn="ctr"/>
                <a:r>
                  <a:rPr lang="en-US" altLang="ja-JP" sz="18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4x4 </a:t>
                </a:r>
                <a:r>
                  <a:rPr lang="en-US" altLang="ja-JP" sz="1800" dirty="0" err="1" smtClean="0">
                    <a:solidFill>
                      <a:srgbClr val="000000"/>
                    </a:solidFill>
                    <a:ea typeface="ＭＳ Ｐゴシック" pitchFamily="50" charset="-128"/>
                  </a:rPr>
                  <a:t>Luma</a:t>
                </a:r>
                <a:r>
                  <a:rPr lang="en-US" altLang="ja-JP" sz="18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 </a:t>
                </a:r>
                <a:endParaRPr lang="en-US" altLang="ja-JP" sz="1800" dirty="0">
                  <a:ea typeface="ＭＳ Ｐゴシック" pitchFamily="50" charset="-128"/>
                </a:endParaRPr>
              </a:p>
            </p:txBody>
          </p:sp>
        </p:grpSp>
        <p:grpSp>
          <p:nvGrpSpPr>
            <p:cNvPr id="8" name="グループ化 316"/>
            <p:cNvGrpSpPr/>
            <p:nvPr/>
          </p:nvGrpSpPr>
          <p:grpSpPr>
            <a:xfrm>
              <a:off x="4860032" y="1685845"/>
              <a:ext cx="1691640" cy="2065020"/>
              <a:chOff x="928192" y="5880720"/>
              <a:chExt cx="2114550" cy="2581275"/>
            </a:xfrm>
          </p:grpSpPr>
          <p:sp>
            <p:nvSpPr>
              <p:cNvPr id="178" name="CustomShape 21"/>
              <p:cNvSpPr>
                <a:spLocks noChangeArrowheads="1"/>
              </p:cNvSpPr>
              <p:nvPr/>
            </p:nvSpPr>
            <p:spPr bwMode="auto">
              <a:xfrm>
                <a:off x="1047254" y="5880720"/>
                <a:ext cx="457200" cy="457200"/>
              </a:xfrm>
              <a:prstGeom prst="rect">
                <a:avLst/>
              </a:prstGeom>
              <a:solidFill>
                <a:srgbClr val="FFC0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0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79" name="CustomShape 22"/>
              <p:cNvSpPr>
                <a:spLocks noChangeArrowheads="1"/>
              </p:cNvSpPr>
              <p:nvPr/>
            </p:nvSpPr>
            <p:spPr bwMode="auto">
              <a:xfrm>
                <a:off x="1504454" y="58807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0" name="CustomShape 23"/>
              <p:cNvSpPr>
                <a:spLocks noChangeArrowheads="1"/>
              </p:cNvSpPr>
              <p:nvPr/>
            </p:nvSpPr>
            <p:spPr bwMode="auto">
              <a:xfrm>
                <a:off x="10472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1" name="CustomShape 24"/>
              <p:cNvSpPr>
                <a:spLocks noChangeArrowheads="1"/>
              </p:cNvSpPr>
              <p:nvPr/>
            </p:nvSpPr>
            <p:spPr bwMode="auto">
              <a:xfrm>
                <a:off x="1504454" y="6337920"/>
                <a:ext cx="457200" cy="457200"/>
              </a:xfrm>
              <a:prstGeom prst="rect">
                <a:avLst/>
              </a:prstGeom>
              <a:solidFill>
                <a:srgbClr val="92D05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1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2" name="CustomShape 25"/>
              <p:cNvSpPr>
                <a:spLocks noChangeArrowheads="1"/>
              </p:cNvSpPr>
              <p:nvPr/>
            </p:nvSpPr>
            <p:spPr bwMode="auto">
              <a:xfrm>
                <a:off x="10472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3" name="CustomShape 26"/>
              <p:cNvSpPr>
                <a:spLocks noChangeArrowheads="1"/>
              </p:cNvSpPr>
              <p:nvPr/>
            </p:nvSpPr>
            <p:spPr bwMode="auto">
              <a:xfrm>
                <a:off x="1504454" y="6795120"/>
                <a:ext cx="457200" cy="457200"/>
              </a:xfrm>
              <a:prstGeom prst="rect">
                <a:avLst/>
              </a:prstGeom>
              <a:solidFill>
                <a:srgbClr val="FFFF0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4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4" name="CustomShape 27"/>
              <p:cNvSpPr>
                <a:spLocks noChangeArrowheads="1"/>
              </p:cNvSpPr>
              <p:nvPr/>
            </p:nvSpPr>
            <p:spPr bwMode="auto">
              <a:xfrm>
                <a:off x="1047254" y="72523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5" name="CustomShape 28"/>
              <p:cNvSpPr>
                <a:spLocks noChangeArrowheads="1"/>
              </p:cNvSpPr>
              <p:nvPr/>
            </p:nvSpPr>
            <p:spPr bwMode="auto">
              <a:xfrm>
                <a:off x="1504454" y="72523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6" name="CustomShape 29"/>
              <p:cNvSpPr>
                <a:spLocks noChangeArrowheads="1"/>
              </p:cNvSpPr>
              <p:nvPr/>
            </p:nvSpPr>
            <p:spPr bwMode="auto">
              <a:xfrm>
                <a:off x="1961654" y="58807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7" name="CustomShape 30"/>
              <p:cNvSpPr>
                <a:spLocks noChangeArrowheads="1"/>
              </p:cNvSpPr>
              <p:nvPr/>
            </p:nvSpPr>
            <p:spPr bwMode="auto">
              <a:xfrm>
                <a:off x="2418854" y="58807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>
                    <a:solidFill>
                      <a:srgbClr val="000000"/>
                    </a:solidFill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8" name="CustomShape 31"/>
              <p:cNvSpPr>
                <a:spLocks noChangeArrowheads="1"/>
              </p:cNvSpPr>
              <p:nvPr/>
            </p:nvSpPr>
            <p:spPr bwMode="auto">
              <a:xfrm>
                <a:off x="1961654" y="6337920"/>
                <a:ext cx="457200" cy="457200"/>
              </a:xfrm>
              <a:prstGeom prst="rect">
                <a:avLst/>
              </a:prstGeom>
              <a:solidFill>
                <a:srgbClr val="00B0F0"/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2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89" name="CustomShape 32"/>
              <p:cNvSpPr>
                <a:spLocks noChangeArrowheads="1"/>
              </p:cNvSpPr>
              <p:nvPr/>
            </p:nvSpPr>
            <p:spPr bwMode="auto">
              <a:xfrm>
                <a:off x="2418854" y="6337920"/>
                <a:ext cx="457200" cy="457200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3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0" name="CustomShape 33"/>
              <p:cNvSpPr>
                <a:spLocks noChangeArrowheads="1"/>
              </p:cNvSpPr>
              <p:nvPr/>
            </p:nvSpPr>
            <p:spPr bwMode="auto">
              <a:xfrm>
                <a:off x="19616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sz="20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1" name="CustomShape 34"/>
              <p:cNvSpPr>
                <a:spLocks noChangeArrowheads="1"/>
              </p:cNvSpPr>
              <p:nvPr/>
            </p:nvSpPr>
            <p:spPr bwMode="auto">
              <a:xfrm>
                <a:off x="2418854" y="67951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2" name="CustomShape 35"/>
              <p:cNvSpPr>
                <a:spLocks noChangeArrowheads="1"/>
              </p:cNvSpPr>
              <p:nvPr/>
            </p:nvSpPr>
            <p:spPr bwMode="auto">
              <a:xfrm>
                <a:off x="1961654" y="7252320"/>
                <a:ext cx="457200" cy="45720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lIns="90000" tIns="45000" rIns="90000" bIns="45000" anchor="ctr"/>
              <a:lstStyle/>
              <a:p>
                <a:pPr algn="ctr"/>
                <a:r>
                  <a:rPr lang="en-US" altLang="ja-JP" dirty="0" smtClean="0">
                    <a:ea typeface="ＭＳ Ｐゴシック" pitchFamily="50" charset="-128"/>
                  </a:rPr>
                  <a:t>5</a:t>
                </a:r>
                <a:endParaRPr lang="en-US" altLang="ja-JP" dirty="0">
                  <a:ea typeface="ＭＳ Ｐゴシック" pitchFamily="50" charset="-128"/>
                </a:endParaRPr>
              </a:p>
            </p:txBody>
          </p:sp>
          <p:sp>
            <p:nvSpPr>
              <p:cNvPr id="193" name="CustomShape 36"/>
              <p:cNvSpPr>
                <a:spLocks noChangeArrowheads="1"/>
              </p:cNvSpPr>
              <p:nvPr/>
            </p:nvSpPr>
            <p:spPr bwMode="auto">
              <a:xfrm>
                <a:off x="2418854" y="7252320"/>
                <a:ext cx="457200" cy="457200"/>
              </a:xfrm>
              <a:prstGeom prst="rect">
                <a:avLst/>
              </a:prstGeom>
              <a:noFill/>
              <a:ln w="936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ja-JP" altLang="ja-JP"/>
              </a:p>
            </p:txBody>
          </p:sp>
          <p:sp>
            <p:nvSpPr>
              <p:cNvPr id="194" name="CustomShape 37"/>
              <p:cNvSpPr>
                <a:spLocks noChangeArrowheads="1"/>
              </p:cNvSpPr>
              <p:nvPr/>
            </p:nvSpPr>
            <p:spPr bwMode="auto">
              <a:xfrm>
                <a:off x="928192" y="7823820"/>
                <a:ext cx="2114550" cy="6381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000" tIns="45000" rIns="90000" bIns="45000"/>
              <a:lstStyle/>
              <a:p>
                <a:pPr algn="ctr"/>
                <a:r>
                  <a:rPr lang="en-US" altLang="ja-JP" sz="18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4x4 </a:t>
                </a:r>
                <a:r>
                  <a:rPr lang="en-US" altLang="ja-JP" sz="1800" dirty="0" err="1" smtClean="0">
                    <a:solidFill>
                      <a:srgbClr val="000000"/>
                    </a:solidFill>
                    <a:ea typeface="ＭＳ Ｐゴシック" pitchFamily="50" charset="-128"/>
                  </a:rPr>
                  <a:t>Chroma</a:t>
                </a:r>
                <a:r>
                  <a:rPr lang="en-US" altLang="ja-JP" sz="1800" dirty="0" smtClean="0">
                    <a:solidFill>
                      <a:srgbClr val="000000"/>
                    </a:solidFill>
                    <a:ea typeface="ＭＳ Ｐゴシック" pitchFamily="50" charset="-128"/>
                  </a:rPr>
                  <a:t> </a:t>
                </a:r>
                <a:endParaRPr lang="en-US" altLang="ja-JP" sz="1800" dirty="0">
                  <a:ea typeface="ＭＳ Ｐゴシック" pitchFamily="50" charset="-128"/>
                </a:endParaRPr>
              </a:p>
            </p:txBody>
          </p:sp>
        </p:grpSp>
      </p:grpSp>
      <p:sp>
        <p:nvSpPr>
          <p:cNvPr id="175" name="右中かっこ 174"/>
          <p:cNvSpPr/>
          <p:nvPr/>
        </p:nvSpPr>
        <p:spPr>
          <a:xfrm rot="5400000">
            <a:off x="2123728" y="1556792"/>
            <a:ext cx="432048" cy="3456384"/>
          </a:xfrm>
          <a:prstGeom prst="rightBrac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6" name="右中かっこ 175"/>
          <p:cNvSpPr/>
          <p:nvPr/>
        </p:nvSpPr>
        <p:spPr>
          <a:xfrm rot="5400000">
            <a:off x="6552220" y="1520788"/>
            <a:ext cx="432048" cy="3456384"/>
          </a:xfrm>
          <a:prstGeom prst="rightBrac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7" name="正方形/長方形 176"/>
          <p:cNvSpPr/>
          <p:nvPr/>
        </p:nvSpPr>
        <p:spPr>
          <a:xfrm>
            <a:off x="864096" y="350100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 smtClean="0"/>
              <a:t>Use a common lookup table for </a:t>
            </a:r>
            <a:r>
              <a:rPr lang="en-US" altLang="ja-JP" sz="1600" dirty="0" err="1" smtClean="0"/>
              <a:t>luma</a:t>
            </a:r>
            <a:endParaRPr lang="ja-JP" altLang="en-US" sz="1600" dirty="0"/>
          </a:p>
        </p:txBody>
      </p:sp>
      <p:sp>
        <p:nvSpPr>
          <p:cNvPr id="213" name="正方形/長方形 212"/>
          <p:cNvSpPr/>
          <p:nvPr/>
        </p:nvSpPr>
        <p:spPr>
          <a:xfrm>
            <a:off x="4968044" y="3501008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 smtClean="0"/>
              <a:t>Use a common lookup table for </a:t>
            </a:r>
            <a:r>
              <a:rPr lang="en-US" altLang="ja-JP" sz="1600" dirty="0" err="1" smtClean="0"/>
              <a:t>chroma</a:t>
            </a:r>
            <a:endParaRPr lang="ja-JP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400" dirty="0" smtClean="0"/>
              <a:t>Proposal 2</a:t>
            </a:r>
            <a:endParaRPr kumimoji="1" lang="ja-JP" altLang="en-US" sz="2400" dirty="0"/>
          </a:p>
        </p:txBody>
      </p:sp>
      <p:sp>
        <p:nvSpPr>
          <p:cNvPr id="289" name="コンテンツ プレースホルダ 288"/>
          <p:cNvSpPr>
            <a:spLocks noGrp="1"/>
          </p:cNvSpPr>
          <p:nvPr>
            <p:ph idx="1"/>
          </p:nvPr>
        </p:nvSpPr>
        <p:spPr>
          <a:xfrm>
            <a:off x="467544" y="800708"/>
            <a:ext cx="8229600" cy="5614987"/>
          </a:xfrm>
        </p:spPr>
        <p:txBody>
          <a:bodyPr/>
          <a:lstStyle/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Share DC context with all block sizes from 4x4 to 32x32</a:t>
            </a:r>
          </a:p>
          <a:p>
            <a:pPr lvl="1"/>
            <a:r>
              <a:rPr kumimoji="1" lang="en-US" altLang="ja-JP" dirty="0" smtClean="0"/>
              <a:t>In th</a:t>
            </a:r>
            <a:r>
              <a:rPr lang="en-US" altLang="ja-JP" dirty="0" smtClean="0"/>
              <a:t>e case of combination with proposal 1 :</a:t>
            </a:r>
            <a:br>
              <a:rPr lang="en-US" altLang="ja-JP" dirty="0" smtClean="0"/>
            </a:br>
            <a:r>
              <a:rPr lang="en-US" altLang="ja-JP" dirty="0" smtClean="0"/>
              <a:t>In </a:t>
            </a:r>
            <a:r>
              <a:rPr lang="en-US" altLang="ja-JP" dirty="0" smtClean="0"/>
              <a:t>total context reduction reaches </a:t>
            </a:r>
            <a:r>
              <a:rPr lang="en-US" altLang="ja-JP" dirty="0" smtClean="0"/>
              <a:t>13</a:t>
            </a:r>
          </a:p>
          <a:p>
            <a:pPr lvl="1"/>
            <a:endParaRPr kumimoji="1" lang="en-US" altLang="ja-JP" dirty="0" smtClean="0"/>
          </a:p>
          <a:p>
            <a:pPr lvl="1"/>
            <a:r>
              <a:rPr lang="en-US" altLang="ja-JP" dirty="0" smtClean="0"/>
              <a:t>In the case of DC context sharing alone : Reduce 4 contexts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>
          <a:xfrm>
            <a:off x="8204200" y="6502734"/>
            <a:ext cx="733425" cy="274638"/>
          </a:xfrm>
        </p:spPr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grpSp>
        <p:nvGrpSpPr>
          <p:cNvPr id="416" name="グループ化 415"/>
          <p:cNvGrpSpPr/>
          <p:nvPr/>
        </p:nvGrpSpPr>
        <p:grpSpPr>
          <a:xfrm>
            <a:off x="418335" y="651816"/>
            <a:ext cx="8510149" cy="3281240"/>
            <a:chOff x="179512" y="2560028"/>
            <a:chExt cx="8510149" cy="3281240"/>
          </a:xfrm>
        </p:grpSpPr>
        <p:grpSp>
          <p:nvGrpSpPr>
            <p:cNvPr id="397" name="グループ化 396"/>
            <p:cNvGrpSpPr/>
            <p:nvPr/>
          </p:nvGrpSpPr>
          <p:grpSpPr>
            <a:xfrm>
              <a:off x="179512" y="3032956"/>
              <a:ext cx="8510149" cy="2376264"/>
              <a:chOff x="179512" y="4041068"/>
              <a:chExt cx="8510149" cy="2376264"/>
            </a:xfrm>
          </p:grpSpPr>
          <p:grpSp>
            <p:nvGrpSpPr>
              <p:cNvPr id="395" name="グループ化 394"/>
              <p:cNvGrpSpPr/>
              <p:nvPr/>
            </p:nvGrpSpPr>
            <p:grpSpPr>
              <a:xfrm>
                <a:off x="179512" y="4041068"/>
                <a:ext cx="4274406" cy="2262066"/>
                <a:chOff x="740418" y="1880828"/>
                <a:chExt cx="4274406" cy="2262066"/>
              </a:xfrm>
            </p:grpSpPr>
            <p:grpSp>
              <p:nvGrpSpPr>
                <p:cNvPr id="174" name="グループ化 173"/>
                <p:cNvGrpSpPr>
                  <a:grpSpLocks noChangeAspect="1"/>
                </p:cNvGrpSpPr>
                <p:nvPr/>
              </p:nvGrpSpPr>
              <p:grpSpPr>
                <a:xfrm>
                  <a:off x="1612471" y="2262470"/>
                  <a:ext cx="1169416" cy="1170432"/>
                  <a:chOff x="3445494" y="908720"/>
                  <a:chExt cx="1827213" cy="1828800"/>
                </a:xfrm>
              </p:grpSpPr>
              <p:sp>
                <p:nvSpPr>
                  <p:cNvPr id="8" name="Custom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908720"/>
                    <a:ext cx="227013" cy="22860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sz="1200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9" name="Custom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9087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0" name="Custom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13659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1" name="Custom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13659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2" name="Custom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18231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3" name="Custom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18231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" name="CustomShape 11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" name="Custom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" name="CustomShape 13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9087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7" name="Custom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9087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8" name="CustomShape 15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13659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" name="CustomShape 16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13659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" name="CustomShape 17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18231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" name="Custom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18231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" name="Custom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" name="CustomShape 20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" name="Custom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908720"/>
                    <a:ext cx="227013" cy="22860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5" name="CustomShape 22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9087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6" name="Custom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13659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7" name="Custom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13659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8" name="Custom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18231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9" name="Custom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18231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0" name="Custom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1" name="Custom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2" name="Custom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9087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3" name="Custom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9087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4" name="Custom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13659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5" name="Custom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13659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6" name="Custom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18231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7" name="Custom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18231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8" name="Custom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39" name="Custom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22803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0" name="Custom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1137320"/>
                    <a:ext cx="227013" cy="22860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1" name="Custom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11373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2" name="CustomShape 39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15945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3" name="Custom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15945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4" name="Custom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20517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5" name="CustomShape 42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20517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6" name="CustomShape 43"/>
                  <p:cNvSpPr>
                    <a:spLocks noChangeArrowheads="1"/>
                  </p:cNvSpPr>
                  <p:nvPr/>
                </p:nvSpPr>
                <p:spPr bwMode="auto">
                  <a:xfrm>
                    <a:off x="34454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7" name="Custom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39026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8" name="CustomShape 45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11373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9" name="CustomShape 46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11373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0" name="CustomShape 47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15945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1" name="CustomShape 48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15945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2" name="CustomShape 49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20517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3" name="Custom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20517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4" name="Custom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43598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5" name="CustomShape 52"/>
                  <p:cNvSpPr>
                    <a:spLocks noChangeArrowheads="1"/>
                  </p:cNvSpPr>
                  <p:nvPr/>
                </p:nvSpPr>
                <p:spPr bwMode="auto">
                  <a:xfrm>
                    <a:off x="48170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6" name="CustomShape 53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1137320"/>
                    <a:ext cx="227013" cy="22860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7" name="CustomShape 54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11373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8" name="CustomShape 55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15945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9" name="CustomShape 56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1594520"/>
                    <a:ext cx="227013" cy="22860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0" name="Custom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20517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1" name="CustomShape 58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2051720"/>
                    <a:ext cx="227013" cy="22860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2" name="CustomShape 59"/>
                  <p:cNvSpPr>
                    <a:spLocks noChangeArrowheads="1"/>
                  </p:cNvSpPr>
                  <p:nvPr/>
                </p:nvSpPr>
                <p:spPr bwMode="auto">
                  <a:xfrm>
                    <a:off x="36740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3" name="CustomShape 60"/>
                  <p:cNvSpPr>
                    <a:spLocks noChangeArrowheads="1"/>
                  </p:cNvSpPr>
                  <p:nvPr/>
                </p:nvSpPr>
                <p:spPr bwMode="auto">
                  <a:xfrm>
                    <a:off x="41312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4" name="CustomShape 61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11373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5" name="CustomShape 62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11373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6" name="CustomShape 63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1594520"/>
                    <a:ext cx="227013" cy="22860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7" name="CustomShape 64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1594520"/>
                    <a:ext cx="227013" cy="22860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8" name="CustomShape 65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20517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69" name="CustomShape 66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20517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70" name="CustomShape 67"/>
                  <p:cNvSpPr>
                    <a:spLocks noChangeArrowheads="1"/>
                  </p:cNvSpPr>
                  <p:nvPr/>
                </p:nvSpPr>
                <p:spPr bwMode="auto">
                  <a:xfrm>
                    <a:off x="4588494" y="2508920"/>
                    <a:ext cx="227013" cy="2286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71" name="CustomShape 68"/>
                  <p:cNvSpPr>
                    <a:spLocks noChangeArrowheads="1"/>
                  </p:cNvSpPr>
                  <p:nvPr/>
                </p:nvSpPr>
                <p:spPr bwMode="auto">
                  <a:xfrm>
                    <a:off x="5045694" y="2508920"/>
                    <a:ext cx="227013" cy="228600"/>
                  </a:xfrm>
                  <a:prstGeom prst="rect">
                    <a:avLst/>
                  </a:prstGeom>
                  <a:noFill/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ja-JP" altLang="ja-JP"/>
                  </a:p>
                </p:txBody>
              </p:sp>
            </p:grpSp>
            <p:grpSp>
              <p:nvGrpSpPr>
                <p:cNvPr id="175" name="グループ化 174"/>
                <p:cNvGrpSpPr>
                  <a:grpSpLocks noChangeAspect="1"/>
                </p:cNvGrpSpPr>
                <p:nvPr/>
              </p:nvGrpSpPr>
              <p:grpSpPr>
                <a:xfrm>
                  <a:off x="740418" y="2233667"/>
                  <a:ext cx="585216" cy="585216"/>
                  <a:chOff x="418778" y="836712"/>
                  <a:chExt cx="1463040" cy="1463040"/>
                </a:xfrm>
              </p:grpSpPr>
              <p:sp>
                <p:nvSpPr>
                  <p:cNvPr id="138" name="Custom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418778" y="836712"/>
                    <a:ext cx="365760" cy="36576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39" name="CustomShape 22"/>
                  <p:cNvSpPr>
                    <a:spLocks noChangeArrowheads="1"/>
                  </p:cNvSpPr>
                  <p:nvPr/>
                </p:nvSpPr>
                <p:spPr bwMode="auto">
                  <a:xfrm>
                    <a:off x="784538" y="836712"/>
                    <a:ext cx="365760" cy="36576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0" name="Custom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418778" y="1202472"/>
                    <a:ext cx="365760" cy="36576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1" name="Custom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784538" y="1202472"/>
                    <a:ext cx="365760" cy="36576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2" name="Custom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418778" y="1568232"/>
                    <a:ext cx="365760" cy="36576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3" name="Custom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784538" y="1568232"/>
                    <a:ext cx="365760" cy="36576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4" name="Custom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418778" y="1933992"/>
                    <a:ext cx="365760" cy="36576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5" name="Custom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784538" y="1933992"/>
                    <a:ext cx="365760" cy="365760"/>
                  </a:xfrm>
                  <a:prstGeom prst="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6" name="Custom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1150298" y="836712"/>
                    <a:ext cx="365760" cy="36576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7" name="Custom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516058" y="836712"/>
                    <a:ext cx="365760" cy="36576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8" name="Custom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1150298" y="1202472"/>
                    <a:ext cx="365760" cy="36576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49" name="Custom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1516058" y="1202472"/>
                    <a:ext cx="365760" cy="36576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0" name="Custom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1150298" y="1568232"/>
                    <a:ext cx="365760" cy="36576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1" name="Custom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1516058" y="1568232"/>
                    <a:ext cx="365760" cy="36576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2" name="Custom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1150298" y="1933992"/>
                    <a:ext cx="365760" cy="36576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3" name="Custom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1516058" y="1933992"/>
                    <a:ext cx="365760" cy="365760"/>
                  </a:xfrm>
                  <a:prstGeom prst="rect">
                    <a:avLst/>
                  </a:prstGeom>
                  <a:noFill/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ja-JP" altLang="ja-JP"/>
                  </a:p>
                </p:txBody>
              </p:sp>
            </p:grpSp>
            <p:grpSp>
              <p:nvGrpSpPr>
                <p:cNvPr id="176" name="グループ化 175"/>
                <p:cNvGrpSpPr/>
                <p:nvPr/>
              </p:nvGrpSpPr>
              <p:grpSpPr>
                <a:xfrm>
                  <a:off x="2879812" y="1880828"/>
                  <a:ext cx="2135012" cy="1969857"/>
                  <a:chOff x="1943708" y="994463"/>
                  <a:chExt cx="3009287" cy="2866585"/>
                </a:xfrm>
              </p:grpSpPr>
              <p:sp>
                <p:nvSpPr>
                  <p:cNvPr id="177" name="正方形/長方形 176"/>
                  <p:cNvSpPr>
                    <a:spLocks noChangeAspect="1"/>
                  </p:cNvSpPr>
                  <p:nvPr/>
                </p:nvSpPr>
                <p:spPr>
                  <a:xfrm>
                    <a:off x="2195736" y="1556792"/>
                    <a:ext cx="2304256" cy="2304256"/>
                  </a:xfrm>
                  <a:prstGeom prst="rect">
                    <a:avLst/>
                  </a:prstGeom>
                  <a:noFill/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8" name="正方形/長方形 177"/>
                  <p:cNvSpPr/>
                  <p:nvPr/>
                </p:nvSpPr>
                <p:spPr>
                  <a:xfrm>
                    <a:off x="2195736" y="1556792"/>
                    <a:ext cx="216024" cy="216024"/>
                  </a:xfrm>
                  <a:prstGeom prst="rect">
                    <a:avLst/>
                  </a:prstGeom>
                  <a:solidFill>
                    <a:srgbClr val="FFC00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79" name="テキスト ボックス 178"/>
                  <p:cNvSpPr txBox="1"/>
                  <p:nvPr/>
                </p:nvSpPr>
                <p:spPr>
                  <a:xfrm>
                    <a:off x="2582059" y="994463"/>
                    <a:ext cx="2370936" cy="374530"/>
                  </a:xfrm>
                  <a:prstGeom prst="rect">
                    <a:avLst/>
                  </a:prstGeom>
                  <a:noFill/>
                </p:spPr>
                <p:txBody>
                  <a:bodyPr wrap="none" lIns="36000" tIns="36000" rIns="36000" bIns="36000" rtlCol="0">
                    <a:spAutoFit/>
                  </a:bodyPr>
                  <a:lstStyle/>
                  <a:p>
                    <a:r>
                      <a:rPr kumimoji="1" lang="en-US" altLang="ja-JP" sz="1200" dirty="0" err="1" smtClean="0"/>
                      <a:t>Th</a:t>
                    </a:r>
                    <a:r>
                      <a:rPr kumimoji="1" lang="en-US" altLang="ja-JP" sz="1200" dirty="0" smtClean="0"/>
                      <a:t> = min( width, height)</a:t>
                    </a:r>
                    <a:endParaRPr kumimoji="1" lang="ja-JP" altLang="en-US" sz="1200" dirty="0"/>
                  </a:p>
                </p:txBody>
              </p:sp>
              <p:cxnSp>
                <p:nvCxnSpPr>
                  <p:cNvPr id="180" name="直線コネクタ 179"/>
                  <p:cNvCxnSpPr/>
                  <p:nvPr/>
                </p:nvCxnSpPr>
                <p:spPr>
                  <a:xfrm flipH="1">
                    <a:off x="1943708" y="1340768"/>
                    <a:ext cx="1368152" cy="140415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81" name="正方形/長方形 180"/>
                  <p:cNvSpPr/>
                  <p:nvPr/>
                </p:nvSpPr>
                <p:spPr>
                  <a:xfrm>
                    <a:off x="3275856" y="2600908"/>
                    <a:ext cx="216024" cy="216024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2" name="正方形/長方形 181"/>
                  <p:cNvSpPr/>
                  <p:nvPr/>
                </p:nvSpPr>
                <p:spPr>
                  <a:xfrm>
                    <a:off x="3275856" y="2816932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3" name="正方形/長方形 182"/>
                  <p:cNvSpPr/>
                  <p:nvPr/>
                </p:nvSpPr>
                <p:spPr>
                  <a:xfrm>
                    <a:off x="3491880" y="2600908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4" name="正方形/長方形 183"/>
                  <p:cNvSpPr/>
                  <p:nvPr/>
                </p:nvSpPr>
                <p:spPr>
                  <a:xfrm>
                    <a:off x="3707904" y="2600908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5" name="正方形/長方形 184"/>
                  <p:cNvSpPr/>
                  <p:nvPr/>
                </p:nvSpPr>
                <p:spPr>
                  <a:xfrm>
                    <a:off x="3491880" y="2816932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186" name="正方形/長方形 185"/>
                  <p:cNvSpPr/>
                  <p:nvPr/>
                </p:nvSpPr>
                <p:spPr>
                  <a:xfrm>
                    <a:off x="3275856" y="3032956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cxnSp>
                <p:nvCxnSpPr>
                  <p:cNvPr id="187" name="直線コネクタ 186"/>
                  <p:cNvCxnSpPr/>
                  <p:nvPr/>
                </p:nvCxnSpPr>
                <p:spPr>
                  <a:xfrm flipH="1">
                    <a:off x="2807804" y="2168860"/>
                    <a:ext cx="1152128" cy="108012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headEnd type="arrow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8" name="円/楕円 267"/>
                <p:cNvSpPr/>
                <p:nvPr/>
              </p:nvSpPr>
              <p:spPr>
                <a:xfrm>
                  <a:off x="755576" y="2233667"/>
                  <a:ext cx="115213" cy="144016"/>
                </a:xfrm>
                <a:prstGeom prst="ellipse">
                  <a:avLst/>
                </a:prstGeom>
                <a:solidFill>
                  <a:srgbClr val="FF0000"/>
                </a:solidFill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lIns="36000" tIns="36000" rIns="36000" bIns="36000"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69" name="円/楕円 268"/>
                <p:cNvSpPr/>
                <p:nvPr/>
              </p:nvSpPr>
              <p:spPr>
                <a:xfrm>
                  <a:off x="1627630" y="2262470"/>
                  <a:ext cx="115213" cy="144016"/>
                </a:xfrm>
                <a:prstGeom prst="ellipse">
                  <a:avLst/>
                </a:prstGeom>
                <a:solidFill>
                  <a:srgbClr val="FF0000"/>
                </a:solidFill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lIns="36000" tIns="36000" rIns="36000" bIns="36000"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0" name="円/楕円 269"/>
                <p:cNvSpPr/>
                <p:nvPr/>
              </p:nvSpPr>
              <p:spPr>
                <a:xfrm>
                  <a:off x="3067790" y="2262470"/>
                  <a:ext cx="115213" cy="144016"/>
                </a:xfrm>
                <a:prstGeom prst="ellipse">
                  <a:avLst/>
                </a:prstGeom>
                <a:solidFill>
                  <a:srgbClr val="FF0000"/>
                </a:solidFill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lIns="36000" tIns="36000" rIns="36000" bIns="36000"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3" name="正方形/長方形 282"/>
                <p:cNvSpPr/>
                <p:nvPr/>
              </p:nvSpPr>
              <p:spPr>
                <a:xfrm>
                  <a:off x="842392" y="2867337"/>
                  <a:ext cx="921296" cy="2954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ja-JP" dirty="0" smtClean="0"/>
                    <a:t>4x4</a:t>
                  </a:r>
                  <a:endParaRPr lang="ja-JP" altLang="en-US" dirty="0"/>
                </a:p>
              </p:txBody>
            </p:sp>
            <p:sp>
              <p:nvSpPr>
                <p:cNvPr id="284" name="正方形/長方形 283"/>
                <p:cNvSpPr/>
                <p:nvPr/>
              </p:nvSpPr>
              <p:spPr>
                <a:xfrm>
                  <a:off x="2002071" y="3435968"/>
                  <a:ext cx="979309" cy="2954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ja-JP" dirty="0" smtClean="0"/>
                    <a:t>8x8 </a:t>
                  </a:r>
                  <a:endParaRPr lang="ja-JP" altLang="en-US" dirty="0"/>
                </a:p>
              </p:txBody>
            </p:sp>
            <p:sp>
              <p:nvSpPr>
                <p:cNvPr id="285" name="正方形/長方形 284"/>
                <p:cNvSpPr/>
                <p:nvPr/>
              </p:nvSpPr>
              <p:spPr>
                <a:xfrm>
                  <a:off x="3038987" y="3847428"/>
                  <a:ext cx="1814602" cy="2954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ja-JP" dirty="0" smtClean="0"/>
                    <a:t>16x16~ 32x32 </a:t>
                  </a:r>
                  <a:endParaRPr lang="ja-JP" altLang="en-US" dirty="0"/>
                </a:p>
              </p:txBody>
            </p:sp>
          </p:grpSp>
          <p:grpSp>
            <p:nvGrpSpPr>
              <p:cNvPr id="396" name="グループ化 395"/>
              <p:cNvGrpSpPr>
                <a:grpSpLocks noChangeAspect="1"/>
              </p:cNvGrpSpPr>
              <p:nvPr/>
            </p:nvGrpSpPr>
            <p:grpSpPr>
              <a:xfrm>
                <a:off x="4752020" y="4474476"/>
                <a:ext cx="3937641" cy="1942856"/>
                <a:chOff x="1285426" y="4523414"/>
                <a:chExt cx="4922051" cy="2428570"/>
              </a:xfrm>
            </p:grpSpPr>
            <p:grpSp>
              <p:nvGrpSpPr>
                <p:cNvPr id="188" name="グループ化 187"/>
                <p:cNvGrpSpPr>
                  <a:grpSpLocks noChangeAspect="1"/>
                </p:cNvGrpSpPr>
                <p:nvPr/>
              </p:nvGrpSpPr>
              <p:grpSpPr>
                <a:xfrm>
                  <a:off x="1285426" y="4523414"/>
                  <a:ext cx="731520" cy="731520"/>
                  <a:chOff x="454782" y="3645024"/>
                  <a:chExt cx="1463040" cy="1463040"/>
                </a:xfrm>
              </p:grpSpPr>
              <p:sp>
                <p:nvSpPr>
                  <p:cNvPr id="156" name="Custom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454782" y="3645024"/>
                    <a:ext cx="365760" cy="36576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7" name="CustomShape 22"/>
                  <p:cNvSpPr>
                    <a:spLocks noChangeArrowheads="1"/>
                  </p:cNvSpPr>
                  <p:nvPr/>
                </p:nvSpPr>
                <p:spPr bwMode="auto">
                  <a:xfrm>
                    <a:off x="820542" y="3645024"/>
                    <a:ext cx="365760" cy="36576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8" name="Custom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454782" y="4010784"/>
                    <a:ext cx="365760" cy="36576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59" name="Custom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820542" y="4010784"/>
                    <a:ext cx="365760" cy="36576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0" name="Custom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454782" y="4376544"/>
                    <a:ext cx="365760" cy="36576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1" name="Custom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820542" y="4376544"/>
                    <a:ext cx="365760" cy="36576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2" name="Custom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454782" y="4742304"/>
                    <a:ext cx="365760" cy="36576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3" name="Custom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820542" y="4742304"/>
                    <a:ext cx="365760" cy="36576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4" name="Custom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1186302" y="3645024"/>
                    <a:ext cx="365760" cy="36576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5" name="Custom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1552062" y="3645024"/>
                    <a:ext cx="365760" cy="36576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6" name="Custom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1186302" y="4010784"/>
                    <a:ext cx="365760" cy="36576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7" name="Custom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1552062" y="4010784"/>
                    <a:ext cx="365760" cy="36576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8" name="Custom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1186302" y="4376544"/>
                    <a:ext cx="365760" cy="36576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69" name="Custom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1552062" y="4376544"/>
                    <a:ext cx="365760" cy="36576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70" name="Custom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1186302" y="4742304"/>
                    <a:ext cx="365760" cy="36576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71" name="Custom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1552062" y="4742304"/>
                    <a:ext cx="365760" cy="365760"/>
                  </a:xfrm>
                  <a:prstGeom prst="rect">
                    <a:avLst/>
                  </a:prstGeom>
                  <a:noFill/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ja-JP" altLang="ja-JP"/>
                  </a:p>
                </p:txBody>
              </p:sp>
            </p:grpSp>
            <p:grpSp>
              <p:nvGrpSpPr>
                <p:cNvPr id="254" name="グループ化 253"/>
                <p:cNvGrpSpPr/>
                <p:nvPr/>
              </p:nvGrpSpPr>
              <p:grpSpPr>
                <a:xfrm>
                  <a:off x="2231740" y="4545124"/>
                  <a:ext cx="1461770" cy="1463040"/>
                  <a:chOff x="2879812" y="3717032"/>
                  <a:chExt cx="1461770" cy="1463040"/>
                </a:xfrm>
              </p:grpSpPr>
              <p:sp>
                <p:nvSpPr>
                  <p:cNvPr id="190" name="Custom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3717032"/>
                    <a:ext cx="181610" cy="18288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sz="1200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1" name="CustomShape 6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371703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2" name="Custom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408279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3" name="CustomShape 8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408279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4" name="Custom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444855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5" name="Custom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444855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6" name="CustomShape 11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7" name="CustomShape 12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8" name="CustomShape 13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371703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199" name="CustomShape 14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371703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0" name="CustomShape 15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408279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1" name="CustomShape 16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408279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2" name="CustomShape 17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444855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3" name="CustomShape 18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444855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4" name="CustomShape 19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5" name="CustomShape 20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6" name="Custom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3717032"/>
                    <a:ext cx="181610" cy="18288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7" name="CustomShape 22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371703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8" name="CustomShape 23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408279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09" name="CustomShape 24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408279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0" name="CustomShape 25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444855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1" name="CustomShape 26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444855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2" name="Custom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3" name="CustomShape 28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4" name="Custom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371703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5" name="CustomShape 30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371703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6" name="CustomShape 31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408279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7" name="CustomShape 32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408279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8" name="CustomShape 33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444855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19" name="CustomShape 34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444855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0" name="CustomShape 35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1" name="CustomShape 36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481431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2" name="CustomShape 37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3899912"/>
                    <a:ext cx="181610" cy="18288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3" name="CustomShape 38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389991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4" name="CustomShape 39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426567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5" name="CustomShape 40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426567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6" name="CustomShape 41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463143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7" name="CustomShape 42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463143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8" name="CustomShape 43"/>
                  <p:cNvSpPr>
                    <a:spLocks noChangeArrowheads="1"/>
                  </p:cNvSpPr>
                  <p:nvPr/>
                </p:nvSpPr>
                <p:spPr bwMode="auto">
                  <a:xfrm>
                    <a:off x="287981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29" name="CustomShape 44"/>
                  <p:cNvSpPr>
                    <a:spLocks noChangeArrowheads="1"/>
                  </p:cNvSpPr>
                  <p:nvPr/>
                </p:nvSpPr>
                <p:spPr bwMode="auto">
                  <a:xfrm>
                    <a:off x="324557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0" name="CustomShape 45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389991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1" name="CustomShape 46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389991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2" name="CustomShape 47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426567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3" name="CustomShape 48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426567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4" name="CustomShape 49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463143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5" name="Custom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463143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6" name="Custom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361133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7" name="CustomShape 52"/>
                  <p:cNvSpPr>
                    <a:spLocks noChangeArrowheads="1"/>
                  </p:cNvSpPr>
                  <p:nvPr/>
                </p:nvSpPr>
                <p:spPr bwMode="auto">
                  <a:xfrm>
                    <a:off x="397709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8" name="CustomShape 53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3899912"/>
                    <a:ext cx="181610" cy="182880"/>
                  </a:xfrm>
                  <a:prstGeom prst="rect">
                    <a:avLst/>
                  </a:prstGeom>
                  <a:solidFill>
                    <a:srgbClr val="FFC0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39" name="CustomShape 54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389991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0" name="CustomShape 55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426567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1" name="CustomShape 56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4265672"/>
                    <a:ext cx="181610" cy="182880"/>
                  </a:xfrm>
                  <a:prstGeom prst="rect">
                    <a:avLst/>
                  </a:prstGeom>
                  <a:solidFill>
                    <a:srgbClr val="92D05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2" name="CustomShape 57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463143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3" name="CustomShape 58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4631432"/>
                    <a:ext cx="181610" cy="182880"/>
                  </a:xfrm>
                  <a:prstGeom prst="rect">
                    <a:avLst/>
                  </a:prstGeom>
                  <a:solidFill>
                    <a:srgbClr val="FFFF0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4" name="CustomShape 59"/>
                  <p:cNvSpPr>
                    <a:spLocks noChangeArrowheads="1"/>
                  </p:cNvSpPr>
                  <p:nvPr/>
                </p:nvSpPr>
                <p:spPr bwMode="auto">
                  <a:xfrm>
                    <a:off x="306269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5" name="CustomShape 60"/>
                  <p:cNvSpPr>
                    <a:spLocks noChangeArrowheads="1"/>
                  </p:cNvSpPr>
                  <p:nvPr/>
                </p:nvSpPr>
                <p:spPr bwMode="auto">
                  <a:xfrm>
                    <a:off x="342845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6" name="CustomShape 61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389991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7" name="CustomShape 62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389991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8" name="CustomShape 63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4265672"/>
                    <a:ext cx="181610" cy="182880"/>
                  </a:xfrm>
                  <a:prstGeom prst="rect">
                    <a:avLst/>
                  </a:prstGeom>
                  <a:solidFill>
                    <a:srgbClr val="00B0F0"/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49" name="CustomShape 64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4265672"/>
                    <a:ext cx="181610" cy="182880"/>
                  </a:xfrm>
                  <a:prstGeom prst="rect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50" name="CustomShape 65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463143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51" name="CustomShape 66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463143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52" name="CustomShape 67"/>
                  <p:cNvSpPr>
                    <a:spLocks noChangeArrowheads="1"/>
                  </p:cNvSpPr>
                  <p:nvPr/>
                </p:nvSpPr>
                <p:spPr bwMode="auto">
                  <a:xfrm>
                    <a:off x="3794212" y="4997192"/>
                    <a:ext cx="181610" cy="18288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lIns="90000" tIns="45000" rIns="90000" bIns="45000" anchor="ctr"/>
                  <a:lstStyle/>
                  <a:p>
                    <a:pPr algn="ctr"/>
                    <a:endParaRPr lang="en-US" altLang="ja-JP" dirty="0"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253" name="CustomShape 68"/>
                  <p:cNvSpPr>
                    <a:spLocks noChangeArrowheads="1"/>
                  </p:cNvSpPr>
                  <p:nvPr/>
                </p:nvSpPr>
                <p:spPr bwMode="auto">
                  <a:xfrm>
                    <a:off x="4159972" y="4997192"/>
                    <a:ext cx="181610" cy="182880"/>
                  </a:xfrm>
                  <a:prstGeom prst="rect">
                    <a:avLst/>
                  </a:prstGeom>
                  <a:noFill/>
                  <a:ln w="936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ja-JP" altLang="ja-JP"/>
                  </a:p>
                </p:txBody>
              </p:sp>
            </p:grpSp>
            <p:grpSp>
              <p:nvGrpSpPr>
                <p:cNvPr id="255" name="グループ化 254"/>
                <p:cNvGrpSpPr/>
                <p:nvPr/>
              </p:nvGrpSpPr>
              <p:grpSpPr>
                <a:xfrm>
                  <a:off x="3959932" y="4551096"/>
                  <a:ext cx="2043513" cy="1979296"/>
                  <a:chOff x="2195736" y="1556792"/>
                  <a:chExt cx="2304256" cy="2304256"/>
                </a:xfrm>
              </p:grpSpPr>
              <p:sp>
                <p:nvSpPr>
                  <p:cNvPr id="256" name="正方形/長方形 255"/>
                  <p:cNvSpPr>
                    <a:spLocks noChangeAspect="1"/>
                  </p:cNvSpPr>
                  <p:nvPr/>
                </p:nvSpPr>
                <p:spPr>
                  <a:xfrm>
                    <a:off x="2195736" y="1556792"/>
                    <a:ext cx="2304256" cy="2304256"/>
                  </a:xfrm>
                  <a:prstGeom prst="rect">
                    <a:avLst/>
                  </a:prstGeom>
                  <a:noFill/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57" name="正方形/長方形 256"/>
                  <p:cNvSpPr/>
                  <p:nvPr/>
                </p:nvSpPr>
                <p:spPr>
                  <a:xfrm>
                    <a:off x="2195736" y="1556792"/>
                    <a:ext cx="216024" cy="216024"/>
                  </a:xfrm>
                  <a:prstGeom prst="rect">
                    <a:avLst/>
                  </a:prstGeom>
                  <a:solidFill>
                    <a:srgbClr val="FFC00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0" name="正方形/長方形 259"/>
                  <p:cNvSpPr/>
                  <p:nvPr/>
                </p:nvSpPr>
                <p:spPr>
                  <a:xfrm>
                    <a:off x="3275856" y="2600908"/>
                    <a:ext cx="216024" cy="216024"/>
                  </a:xfrm>
                  <a:prstGeom prst="rect">
                    <a:avLst/>
                  </a:prstGeom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1" name="正方形/長方形 260"/>
                  <p:cNvSpPr/>
                  <p:nvPr/>
                </p:nvSpPr>
                <p:spPr>
                  <a:xfrm>
                    <a:off x="3275856" y="2816932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2" name="正方形/長方形 261"/>
                  <p:cNvSpPr/>
                  <p:nvPr/>
                </p:nvSpPr>
                <p:spPr>
                  <a:xfrm>
                    <a:off x="3491880" y="2600908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3" name="正方形/長方形 262"/>
                  <p:cNvSpPr/>
                  <p:nvPr/>
                </p:nvSpPr>
                <p:spPr>
                  <a:xfrm>
                    <a:off x="3707904" y="2600908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4" name="正方形/長方形 263"/>
                  <p:cNvSpPr/>
                  <p:nvPr/>
                </p:nvSpPr>
                <p:spPr>
                  <a:xfrm>
                    <a:off x="3491880" y="2816932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65" name="正方形/長方形 264"/>
                  <p:cNvSpPr/>
                  <p:nvPr/>
                </p:nvSpPr>
                <p:spPr>
                  <a:xfrm>
                    <a:off x="3275856" y="3032956"/>
                    <a:ext cx="216024" cy="216024"/>
                  </a:xfrm>
                  <a:prstGeom prst="rect">
                    <a:avLst/>
                  </a:prstGeom>
                  <a:solidFill>
                    <a:srgbClr val="92D050"/>
                  </a:solidFill>
                  <a:effectLst/>
                </p:spPr>
                <p:style>
                  <a:lnRef idx="1">
                    <a:schemeClr val="dk1"/>
                  </a:lnRef>
                  <a:fillRef idx="2">
                    <a:schemeClr val="dk1"/>
                  </a:fillRef>
                  <a:effectRef idx="1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lIns="36000" tIns="36000" rIns="36000" bIns="36000"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cxnSp>
                <p:nvCxnSpPr>
                  <p:cNvPr id="266" name="直線コネクタ 265"/>
                  <p:cNvCxnSpPr/>
                  <p:nvPr/>
                </p:nvCxnSpPr>
                <p:spPr>
                  <a:xfrm flipH="1">
                    <a:off x="2807804" y="2168860"/>
                    <a:ext cx="1152128" cy="108012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headEnd type="arrow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71" name="円/楕円 270"/>
                <p:cNvSpPr/>
                <p:nvPr/>
              </p:nvSpPr>
              <p:spPr>
                <a:xfrm>
                  <a:off x="3987221" y="4545124"/>
                  <a:ext cx="144016" cy="180020"/>
                </a:xfrm>
                <a:prstGeom prst="ellipse">
                  <a:avLst/>
                </a:prstGeom>
                <a:solidFill>
                  <a:srgbClr val="FF0000"/>
                </a:solidFill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lIns="36000" tIns="36000" rIns="36000" bIns="36000"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2" name="円/楕円 271"/>
                <p:cNvSpPr/>
                <p:nvPr/>
              </p:nvSpPr>
              <p:spPr>
                <a:xfrm>
                  <a:off x="2266514" y="4545124"/>
                  <a:ext cx="144016" cy="180020"/>
                </a:xfrm>
                <a:prstGeom prst="ellipse">
                  <a:avLst/>
                </a:prstGeom>
                <a:solidFill>
                  <a:srgbClr val="FF0000"/>
                </a:solidFill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lIns="36000" tIns="36000" rIns="36000" bIns="36000"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3" name="円/楕円 272"/>
                <p:cNvSpPr/>
                <p:nvPr/>
              </p:nvSpPr>
              <p:spPr>
                <a:xfrm>
                  <a:off x="1295636" y="4534854"/>
                  <a:ext cx="144016" cy="180020"/>
                </a:xfrm>
                <a:prstGeom prst="ellipse">
                  <a:avLst/>
                </a:prstGeom>
                <a:solidFill>
                  <a:srgbClr val="FF0000"/>
                </a:solidFill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lIns="36000" tIns="36000" rIns="36000" bIns="36000"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6" name="正方形/長方形 285"/>
                <p:cNvSpPr/>
                <p:nvPr/>
              </p:nvSpPr>
              <p:spPr>
                <a:xfrm>
                  <a:off x="3985726" y="6490319"/>
                  <a:ext cx="2221751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ja-JP" dirty="0" smtClean="0"/>
                    <a:t>16x16~ 32x32</a:t>
                  </a:r>
                  <a:endParaRPr lang="ja-JP" altLang="en-US" dirty="0"/>
                </a:p>
              </p:txBody>
            </p:sp>
            <p:sp>
              <p:nvSpPr>
                <p:cNvPr id="287" name="正方形/長方形 286"/>
                <p:cNvSpPr/>
                <p:nvPr/>
              </p:nvSpPr>
              <p:spPr>
                <a:xfrm>
                  <a:off x="2455557" y="5985284"/>
                  <a:ext cx="927083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ja-JP" dirty="0" smtClean="0"/>
                    <a:t>8x8</a:t>
                  </a:r>
                  <a:endParaRPr lang="ja-JP" altLang="en-US" dirty="0"/>
                </a:p>
              </p:txBody>
            </p:sp>
            <p:sp>
              <p:nvSpPr>
                <p:cNvPr id="288" name="正方形/長方形 287"/>
                <p:cNvSpPr/>
                <p:nvPr/>
              </p:nvSpPr>
              <p:spPr>
                <a:xfrm>
                  <a:off x="1367644" y="5254934"/>
                  <a:ext cx="1656184" cy="3693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ja-JP" dirty="0" smtClean="0"/>
                    <a:t>4x4</a:t>
                  </a:r>
                  <a:endParaRPr lang="ja-JP" altLang="en-US" dirty="0"/>
                </a:p>
              </p:txBody>
            </p:sp>
          </p:grpSp>
        </p:grpSp>
        <p:grpSp>
          <p:nvGrpSpPr>
            <p:cNvPr id="415" name="グループ化 414"/>
            <p:cNvGrpSpPr/>
            <p:nvPr/>
          </p:nvGrpSpPr>
          <p:grpSpPr>
            <a:xfrm>
              <a:off x="211543" y="2560028"/>
              <a:ext cx="7001453" cy="3281240"/>
              <a:chOff x="211543" y="2580468"/>
              <a:chExt cx="7001453" cy="3281240"/>
            </a:xfrm>
          </p:grpSpPr>
          <p:sp>
            <p:nvSpPr>
              <p:cNvPr id="292" name="テキスト ボックス 291"/>
              <p:cNvSpPr txBox="1"/>
              <p:nvPr/>
            </p:nvSpPr>
            <p:spPr>
              <a:xfrm>
                <a:off x="1331640" y="5409220"/>
                <a:ext cx="1361976" cy="380480"/>
              </a:xfrm>
              <a:prstGeom prst="rect">
                <a:avLst/>
              </a:prstGeom>
              <a:noFill/>
            </p:spPr>
            <p:txBody>
              <a:bodyPr wrap="square" lIns="36000" tIns="36000" rIns="36000" bIns="36000" rtlCol="0">
                <a:spAutoFit/>
              </a:bodyPr>
              <a:lstStyle/>
              <a:p>
                <a:r>
                  <a:rPr kumimoji="1" lang="en-US" altLang="ja-JP" sz="2000" dirty="0" err="1" smtClean="0"/>
                  <a:t>Luma</a:t>
                </a:r>
                <a:endParaRPr kumimoji="1" lang="ja-JP" altLang="en-US" sz="2000" dirty="0"/>
              </a:p>
            </p:txBody>
          </p:sp>
          <p:sp>
            <p:nvSpPr>
              <p:cNvPr id="293" name="テキスト ボックス 292"/>
              <p:cNvSpPr txBox="1"/>
              <p:nvPr/>
            </p:nvSpPr>
            <p:spPr>
              <a:xfrm>
                <a:off x="6228184" y="5481228"/>
                <a:ext cx="984812" cy="380480"/>
              </a:xfrm>
              <a:prstGeom prst="rect">
                <a:avLst/>
              </a:prstGeom>
              <a:noFill/>
            </p:spPr>
            <p:txBody>
              <a:bodyPr wrap="none" lIns="36000" tIns="36000" rIns="36000" bIns="36000" rtlCol="0">
                <a:spAutoFit/>
              </a:bodyPr>
              <a:lstStyle/>
              <a:p>
                <a:r>
                  <a:rPr lang="en-US" altLang="ja-JP" sz="2000" dirty="0" err="1" smtClean="0"/>
                  <a:t>Chroma</a:t>
                </a:r>
                <a:endParaRPr kumimoji="1" lang="ja-JP" altLang="en-US" sz="2000" dirty="0"/>
              </a:p>
            </p:txBody>
          </p:sp>
          <p:cxnSp>
            <p:nvCxnSpPr>
              <p:cNvPr id="399" name="直線コネクタ 398"/>
              <p:cNvCxnSpPr>
                <a:stCxn id="268" idx="1"/>
              </p:cNvCxnSpPr>
              <p:nvPr/>
            </p:nvCxnSpPr>
            <p:spPr>
              <a:xfrm flipV="1">
                <a:off x="211543" y="2888940"/>
                <a:ext cx="1300117" cy="51794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線コネクタ 399"/>
              <p:cNvCxnSpPr>
                <a:stCxn id="269" idx="0"/>
              </p:cNvCxnSpPr>
              <p:nvPr/>
            </p:nvCxnSpPr>
            <p:spPr>
              <a:xfrm flipV="1">
                <a:off x="1124331" y="2888940"/>
                <a:ext cx="387329" cy="525658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線コネクタ 403"/>
              <p:cNvCxnSpPr>
                <a:endCxn id="270" idx="0"/>
              </p:cNvCxnSpPr>
              <p:nvPr/>
            </p:nvCxnSpPr>
            <p:spPr>
              <a:xfrm>
                <a:off x="1511660" y="2888940"/>
                <a:ext cx="1052831" cy="525658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線コネクタ 407"/>
              <p:cNvCxnSpPr/>
              <p:nvPr/>
            </p:nvCxnSpPr>
            <p:spPr>
              <a:xfrm flipV="1">
                <a:off x="4788024" y="2975350"/>
                <a:ext cx="1300117" cy="517946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線コネクタ 408"/>
              <p:cNvCxnSpPr>
                <a:stCxn id="272" idx="7"/>
              </p:cNvCxnSpPr>
              <p:nvPr/>
            </p:nvCxnSpPr>
            <p:spPr>
              <a:xfrm flipV="1">
                <a:off x="5635230" y="2975350"/>
                <a:ext cx="452911" cy="529473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線コネクタ 409"/>
              <p:cNvCxnSpPr>
                <a:endCxn id="271" idx="7"/>
              </p:cNvCxnSpPr>
              <p:nvPr/>
            </p:nvCxnSpPr>
            <p:spPr>
              <a:xfrm>
                <a:off x="6088141" y="2975350"/>
                <a:ext cx="923655" cy="529473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3" name="テキスト ボックス 412"/>
              <p:cNvSpPr txBox="1"/>
              <p:nvPr/>
            </p:nvSpPr>
            <p:spPr>
              <a:xfrm>
                <a:off x="971600" y="2580468"/>
                <a:ext cx="914280" cy="380480"/>
              </a:xfrm>
              <a:prstGeom prst="rect">
                <a:avLst/>
              </a:prstGeom>
              <a:noFill/>
            </p:spPr>
            <p:txBody>
              <a:bodyPr wrap="none" lIns="36000" tIns="36000" rIns="36000" bIns="36000" rtlCol="0">
                <a:spAutoFit/>
              </a:bodyPr>
              <a:lstStyle/>
              <a:p>
                <a:r>
                  <a:rPr kumimoji="1" lang="en-US" altLang="ja-JP" sz="2000" dirty="0" smtClean="0"/>
                  <a:t>sharing</a:t>
                </a:r>
                <a:endParaRPr kumimoji="1" lang="ja-JP" altLang="en-US" sz="2000" dirty="0"/>
              </a:p>
            </p:txBody>
          </p:sp>
          <p:sp>
            <p:nvSpPr>
              <p:cNvPr id="414" name="テキスト ボックス 413"/>
              <p:cNvSpPr txBox="1"/>
              <p:nvPr/>
            </p:nvSpPr>
            <p:spPr>
              <a:xfrm>
                <a:off x="5709948" y="2688480"/>
                <a:ext cx="914280" cy="380480"/>
              </a:xfrm>
              <a:prstGeom prst="rect">
                <a:avLst/>
              </a:prstGeom>
              <a:noFill/>
            </p:spPr>
            <p:txBody>
              <a:bodyPr wrap="none" lIns="36000" tIns="36000" rIns="36000" bIns="36000" rtlCol="0">
                <a:spAutoFit/>
              </a:bodyPr>
              <a:lstStyle/>
              <a:p>
                <a:r>
                  <a:rPr kumimoji="1" lang="en-US" altLang="ja-JP" sz="2000" dirty="0" smtClean="0"/>
                  <a:t>sharing</a:t>
                </a:r>
                <a:endParaRPr kumimoji="1" lang="ja-JP" altLang="en-US" sz="20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pPr eaLnBrk="1" hangingPunct="1"/>
            <a:r>
              <a:rPr lang="en-US" altLang="ja-JP" sz="2400" dirty="0" smtClean="0"/>
              <a:t>Experimental result ( Proposal 1, normal QPs)</a:t>
            </a:r>
            <a:endParaRPr lang="ja-JP" altLang="en-US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9055A-D628-47B8-8AF3-CAE8166889EE}" type="slidenum">
              <a:rPr lang="ja-JP" altLang="en-US" smtClean="0"/>
              <a:pPr>
                <a:defRPr/>
              </a:pPr>
              <a:t>6</a:t>
            </a:fld>
            <a:endParaRPr lang="ja-JP" altLang="en-US" dirty="0"/>
          </a:p>
        </p:txBody>
      </p:sp>
      <p:sp>
        <p:nvSpPr>
          <p:cNvPr id="11268" name="テキスト ボックス 6"/>
          <p:cNvSpPr txBox="1">
            <a:spLocks noChangeArrowheads="1"/>
          </p:cNvSpPr>
          <p:nvPr/>
        </p:nvSpPr>
        <p:spPr bwMode="auto">
          <a:xfrm>
            <a:off x="359532" y="800708"/>
            <a:ext cx="8784468" cy="9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r>
              <a:rPr lang="en-US" altLang="ja-JP" dirty="0" smtClean="0"/>
              <a:t>+ Proposal 1 was implemented on the HM-5.0</a:t>
            </a:r>
          </a:p>
          <a:p>
            <a:r>
              <a:rPr lang="en-US" altLang="ja-JP" dirty="0" smtClean="0"/>
              <a:t>+ Average BD-rate loss: 0.01% ~ 0.07%(Y), -0.27% ~ 0.12%(U), -0.22% ~ 0.30%(V) </a:t>
            </a:r>
          </a:p>
          <a:p>
            <a:r>
              <a:rPr lang="en-US" altLang="ja-JP" dirty="0" smtClean="0"/>
              <a:t>+ No encoding / decoding time increase</a:t>
            </a:r>
            <a:endParaRPr lang="ja-JP" altLang="en-US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143508" y="2276872"/>
            <a:ext cx="8892988" cy="3735896"/>
            <a:chOff x="143508" y="1327026"/>
            <a:chExt cx="8892988" cy="3735896"/>
          </a:xfrm>
        </p:grpSpPr>
        <p:pic>
          <p:nvPicPr>
            <p:cNvPr id="1945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3508" y="1327026"/>
              <a:ext cx="2867025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5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327026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922" y="1327026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1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98146" y="1327026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2" name="Picture 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71600" y="3176972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3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3508" y="3176972"/>
              <a:ext cx="83820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4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87824" y="3176972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9465" name="Picture 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981922" y="3176972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pPr eaLnBrk="1" hangingPunct="1"/>
            <a:r>
              <a:rPr lang="en-US" altLang="ja-JP" sz="2400" dirty="0" smtClean="0"/>
              <a:t>Experimental result ( Proposal 1, low QPs)</a:t>
            </a:r>
            <a:endParaRPr lang="ja-JP" altLang="en-US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9055A-D628-47B8-8AF3-CAE8166889EE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  <p:sp>
        <p:nvSpPr>
          <p:cNvPr id="11268" name="テキスト ボックス 6"/>
          <p:cNvSpPr txBox="1">
            <a:spLocks noChangeArrowheads="1"/>
          </p:cNvSpPr>
          <p:nvPr/>
        </p:nvSpPr>
        <p:spPr bwMode="auto">
          <a:xfrm>
            <a:off x="359532" y="800708"/>
            <a:ext cx="9037004" cy="9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r>
              <a:rPr lang="en-US" altLang="ja-JP" dirty="0" smtClean="0"/>
              <a:t>+ Proposal 1 was implemented on the HM-5.0</a:t>
            </a:r>
          </a:p>
          <a:p>
            <a:r>
              <a:rPr lang="en-US" altLang="ja-JP" dirty="0" smtClean="0"/>
              <a:t>+ Average BD-rate loss: -0.02% ~ 0.05%(Y), 0.01% ~ 0.08%(U), -0.08%~0.11%(V) </a:t>
            </a:r>
          </a:p>
          <a:p>
            <a:r>
              <a:rPr lang="en-US" altLang="ja-JP" dirty="0" smtClean="0"/>
              <a:t>+ No encoding / decoding time increase</a:t>
            </a:r>
            <a:endParaRPr lang="ja-JP" altLang="en-US" dirty="0"/>
          </a:p>
        </p:txBody>
      </p:sp>
      <p:grpSp>
        <p:nvGrpSpPr>
          <p:cNvPr id="23" name="グループ化 22"/>
          <p:cNvGrpSpPr/>
          <p:nvPr/>
        </p:nvGrpSpPr>
        <p:grpSpPr>
          <a:xfrm>
            <a:off x="121382" y="2227126"/>
            <a:ext cx="8915114" cy="3758158"/>
            <a:chOff x="121382" y="2132856"/>
            <a:chExt cx="8915114" cy="3758158"/>
          </a:xfrm>
        </p:grpSpPr>
        <p:pic>
          <p:nvPicPr>
            <p:cNvPr id="5121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382" y="2132856"/>
              <a:ext cx="2867025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65698" y="2132856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981922" y="2132856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998146" y="2132856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3400" y="4005064"/>
              <a:ext cx="83820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6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49474" y="4005064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65698" y="4005064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968044" y="4005064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pPr eaLnBrk="1" hangingPunct="1"/>
            <a:r>
              <a:rPr lang="en-US" altLang="ja-JP" sz="2400" dirty="0" smtClean="0"/>
              <a:t>Experimental result ( Proposal 2, normal QPs)</a:t>
            </a:r>
            <a:endParaRPr lang="ja-JP" altLang="en-US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9055A-D628-47B8-8AF3-CAE8166889EE}" type="slidenum">
              <a:rPr lang="ja-JP" altLang="en-US" smtClean="0"/>
              <a:pPr>
                <a:defRPr/>
              </a:pPr>
              <a:t>8</a:t>
            </a:fld>
            <a:endParaRPr lang="ja-JP" altLang="en-US" dirty="0"/>
          </a:p>
        </p:txBody>
      </p:sp>
      <p:sp>
        <p:nvSpPr>
          <p:cNvPr id="18" name="テキスト ボックス 6"/>
          <p:cNvSpPr txBox="1">
            <a:spLocks noChangeArrowheads="1"/>
          </p:cNvSpPr>
          <p:nvPr/>
        </p:nvSpPr>
        <p:spPr bwMode="auto">
          <a:xfrm>
            <a:off x="323528" y="728700"/>
            <a:ext cx="8820472" cy="9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r>
              <a:rPr lang="en-US" altLang="ja-JP" dirty="0" smtClean="0"/>
              <a:t>+DC </a:t>
            </a:r>
            <a:r>
              <a:rPr lang="en-US" altLang="ja-JP" dirty="0" smtClean="0"/>
              <a:t>context </a:t>
            </a:r>
            <a:r>
              <a:rPr lang="en-US" altLang="ja-JP" dirty="0" smtClean="0"/>
              <a:t>sharing with (Proposal2) was implemented on top of the Proposal 1.</a:t>
            </a:r>
            <a:endParaRPr lang="en-US" altLang="ja-JP" dirty="0" smtClean="0"/>
          </a:p>
          <a:p>
            <a:r>
              <a:rPr lang="en-US" altLang="ja-JP" dirty="0" smtClean="0"/>
              <a:t>+ Average BD-rate loss: -0.05% ~ 0.05%(Y), </a:t>
            </a:r>
            <a:r>
              <a:rPr lang="en-US" altLang="ja-JP" dirty="0" smtClean="0"/>
              <a:t>-0.32% </a:t>
            </a:r>
            <a:r>
              <a:rPr lang="en-US" altLang="ja-JP" dirty="0" smtClean="0"/>
              <a:t>~ </a:t>
            </a:r>
            <a:r>
              <a:rPr lang="en-US" altLang="ja-JP" dirty="0" smtClean="0"/>
              <a:t>0.17%(</a:t>
            </a:r>
            <a:r>
              <a:rPr lang="en-US" altLang="ja-JP" dirty="0" smtClean="0"/>
              <a:t>U), -</a:t>
            </a:r>
            <a:r>
              <a:rPr lang="en-US" altLang="ja-JP" dirty="0" smtClean="0"/>
              <a:t>0.11% </a:t>
            </a:r>
            <a:r>
              <a:rPr lang="en-US" altLang="ja-JP" dirty="0" smtClean="0"/>
              <a:t>~ 0.11%(V) </a:t>
            </a:r>
          </a:p>
          <a:p>
            <a:r>
              <a:rPr lang="en-US" altLang="ja-JP" dirty="0" smtClean="0"/>
              <a:t>+ No encoding / decoding time increase</a:t>
            </a:r>
            <a:endParaRPr lang="ja-JP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382" y="2060848"/>
            <a:ext cx="28670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5698" y="2060848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1922" y="2060848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8146" y="2060848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474" y="3919314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400" y="3919314"/>
            <a:ext cx="8382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65698" y="3919314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68044" y="3919314"/>
            <a:ext cx="2038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タイトル 1"/>
          <p:cNvSpPr>
            <a:spLocks noGrp="1"/>
          </p:cNvSpPr>
          <p:nvPr>
            <p:ph type="title"/>
          </p:nvPr>
        </p:nvSpPr>
        <p:spPr>
          <a:xfrm>
            <a:off x="457200" y="96838"/>
            <a:ext cx="8229600" cy="415925"/>
          </a:xfrm>
        </p:spPr>
        <p:txBody>
          <a:bodyPr/>
          <a:lstStyle/>
          <a:p>
            <a:pPr eaLnBrk="1" hangingPunct="1"/>
            <a:r>
              <a:rPr lang="en-US" altLang="ja-JP" sz="2400" dirty="0" smtClean="0"/>
              <a:t>Experimental result ( Proposal 2, low QPs)</a:t>
            </a:r>
            <a:endParaRPr lang="ja-JP" altLang="en-US" sz="2400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9055A-D628-47B8-8AF3-CAE8166889EE}" type="slidenum">
              <a:rPr lang="ja-JP" altLang="en-US" smtClean="0"/>
              <a:pPr>
                <a:defRPr/>
              </a:pPr>
              <a:t>9</a:t>
            </a:fld>
            <a:endParaRPr lang="ja-JP" altLang="en-US" dirty="0"/>
          </a:p>
        </p:txBody>
      </p:sp>
      <p:sp>
        <p:nvSpPr>
          <p:cNvPr id="18" name="テキスト ボックス 6"/>
          <p:cNvSpPr txBox="1">
            <a:spLocks noChangeArrowheads="1"/>
          </p:cNvSpPr>
          <p:nvPr/>
        </p:nvSpPr>
        <p:spPr bwMode="auto">
          <a:xfrm>
            <a:off x="323528" y="728700"/>
            <a:ext cx="8964996" cy="9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r>
              <a:rPr lang="en-US" altLang="ja-JP" dirty="0" smtClean="0"/>
              <a:t>+DC context sharing( Proposal2) was implemented on top of the Proposal 1.</a:t>
            </a:r>
          </a:p>
          <a:p>
            <a:r>
              <a:rPr lang="en-US" altLang="ja-JP" dirty="0" smtClean="0"/>
              <a:t>+ Average BD-rate loss: -0.04% ~ 0.03% (Y), -0.02% ~ 0.07%(U), -0.14% ~ 0.05%(V) </a:t>
            </a:r>
          </a:p>
          <a:p>
            <a:r>
              <a:rPr lang="en-US" altLang="ja-JP" dirty="0" smtClean="0"/>
              <a:t>+ No encoding / decoding time increase</a:t>
            </a:r>
            <a:endParaRPr lang="ja-JP" altLang="en-US" dirty="0"/>
          </a:p>
        </p:txBody>
      </p:sp>
      <p:grpSp>
        <p:nvGrpSpPr>
          <p:cNvPr id="24" name="グループ化 23"/>
          <p:cNvGrpSpPr/>
          <p:nvPr/>
        </p:nvGrpSpPr>
        <p:grpSpPr>
          <a:xfrm>
            <a:off x="143508" y="2240868"/>
            <a:ext cx="8915114" cy="3758158"/>
            <a:chOff x="143508" y="2168860"/>
            <a:chExt cx="8915114" cy="3758158"/>
          </a:xfrm>
        </p:grpSpPr>
        <p:pic>
          <p:nvPicPr>
            <p:cNvPr id="3073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3508" y="2168860"/>
              <a:ext cx="2867025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216886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4048" y="216886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20272" y="2168860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3508" y="4041068"/>
              <a:ext cx="83820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71600" y="4041068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87824" y="4041068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0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004048" y="4041068"/>
              <a:ext cx="2038350" cy="1885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符号化グループ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ユーザー定義 5">
      <a:majorFont>
        <a:latin typeface="Tahoma"/>
        <a:ea typeface="ＭＳ Ｐゴシック"/>
        <a:cs typeface=""/>
      </a:majorFont>
      <a:minorFont>
        <a:latin typeface="Calibri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36000" tIns="36000" rIns="36000" bIns="36000" rtlCol="0">
        <a:spAutoFit/>
      </a:bodyPr>
      <a:lstStyle>
        <a:defPPr>
          <a:defRPr kumimoji="1" sz="12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符号化グループ</Template>
  <TotalTime>5700</TotalTime>
  <Words>1043</Words>
  <Application>Microsoft Office PowerPoint</Application>
  <PresentationFormat>画面に合わせる (4:3)</PresentationFormat>
  <Paragraphs>416</Paragraphs>
  <Slides>13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14" baseType="lpstr">
      <vt:lpstr>符号化グループ</vt:lpstr>
      <vt:lpstr>Non-CE11.1: Context reduction of significance map coding (JCTVC-H0100)</vt:lpstr>
      <vt:lpstr>Overall summary</vt:lpstr>
      <vt:lpstr>HM-5.0’s Context assignment for significance map</vt:lpstr>
      <vt:lpstr>Proposal 1</vt:lpstr>
      <vt:lpstr>Proposal 2</vt:lpstr>
      <vt:lpstr>Experimental result ( Proposal 1, normal QPs)</vt:lpstr>
      <vt:lpstr>Experimental result ( Proposal 1, low QPs)</vt:lpstr>
      <vt:lpstr>Experimental result ( Proposal 2, normal QPs)</vt:lpstr>
      <vt:lpstr>Experimental result ( Proposal 2, low QPs)</vt:lpstr>
      <vt:lpstr>Experimental result ( Only DC context sharing, normal QPs)</vt:lpstr>
      <vt:lpstr>Conclusion</vt:lpstr>
      <vt:lpstr>Additional information</vt:lpstr>
      <vt:lpstr>Additional information</vt:lpstr>
    </vt:vector>
  </TitlesOfParts>
  <Company>SHARP Corp.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Takeshi Tsukuba</cp:lastModifiedBy>
  <cp:revision>2594</cp:revision>
  <dcterms:created xsi:type="dcterms:W3CDTF">2011-03-24T05:19:20Z</dcterms:created>
  <dcterms:modified xsi:type="dcterms:W3CDTF">2012-01-31T07:11:54Z</dcterms:modified>
</cp:coreProperties>
</file>