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5"/>
  </p:notesMasterIdLst>
  <p:sldIdLst>
    <p:sldId id="257" r:id="rId3"/>
    <p:sldId id="322" r:id="rId4"/>
    <p:sldId id="309" r:id="rId5"/>
    <p:sldId id="311" r:id="rId6"/>
    <p:sldId id="310" r:id="rId7"/>
    <p:sldId id="319" r:id="rId8"/>
    <p:sldId id="317" r:id="rId9"/>
    <p:sldId id="320" r:id="rId10"/>
    <p:sldId id="321" r:id="rId11"/>
    <p:sldId id="316" r:id="rId12"/>
    <p:sldId id="292" r:id="rId13"/>
    <p:sldId id="323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438" cy="7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Mode Selection percentage (%)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DM</c:v>
                </c:pt>
                <c:pt idx="1">
                  <c:v>LM</c:v>
                </c:pt>
                <c:pt idx="2">
                  <c:v>LML</c:v>
                </c:pt>
                <c:pt idx="3">
                  <c:v>LMA</c:v>
                </c:pt>
                <c:pt idx="4">
                  <c:v>Planar</c:v>
                </c:pt>
                <c:pt idx="5">
                  <c:v>Vertical</c:v>
                </c:pt>
                <c:pt idx="6">
                  <c:v>Hori</c:v>
                </c:pt>
                <c:pt idx="7">
                  <c:v>DC</c:v>
                </c:pt>
                <c:pt idx="8">
                  <c:v>Ver+8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33.799999999999997</c:v>
                </c:pt>
                <c:pt idx="1">
                  <c:v>15.1</c:v>
                </c:pt>
                <c:pt idx="2">
                  <c:v>13</c:v>
                </c:pt>
                <c:pt idx="3">
                  <c:v>12.5</c:v>
                </c:pt>
                <c:pt idx="4">
                  <c:v>8.3000000000000007</c:v>
                </c:pt>
                <c:pt idx="5">
                  <c:v>5</c:v>
                </c:pt>
                <c:pt idx="6">
                  <c:v>4.7</c:v>
                </c:pt>
                <c:pt idx="7">
                  <c:v>4.8</c:v>
                </c:pt>
                <c:pt idx="8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095040"/>
        <c:axId val="29096576"/>
      </c:barChart>
      <c:catAx>
        <c:axId val="29095040"/>
        <c:scaling>
          <c:orientation val="minMax"/>
        </c:scaling>
        <c:delete val="0"/>
        <c:axPos val="b"/>
        <c:majorTickMark val="out"/>
        <c:minorTickMark val="none"/>
        <c:tickLblPos val="nextTo"/>
        <c:crossAx val="29096576"/>
        <c:crosses val="autoZero"/>
        <c:auto val="1"/>
        <c:lblAlgn val="ctr"/>
        <c:lblOffset val="100"/>
        <c:noMultiLvlLbl val="0"/>
      </c:catAx>
      <c:valAx>
        <c:axId val="29096576"/>
        <c:scaling>
          <c:orientation val="minMax"/>
        </c:scaling>
        <c:delete val="0"/>
        <c:axPos val="l"/>
        <c:majorGridlines>
          <c:spPr>
            <a:ln>
              <a:gradFill>
                <a:gsLst>
                  <a:gs pos="0">
                    <a:srgbClr val="FF0000"/>
                  </a:gs>
                  <a:gs pos="80000">
                    <a:srgbClr val="FF0000"/>
                  </a:gs>
                  <a:gs pos="9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majorTickMark val="out"/>
        <c:minorTickMark val="none"/>
        <c:tickLblPos val="nextTo"/>
        <c:crossAx val="290950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7D218B6-DA2A-48B5-A909-C06C481FF397}" type="datetime1">
              <a:rPr lang="zh-CN" altLang="en-US"/>
              <a:pPr/>
              <a:t>2011/11/22</a:t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  <a:endParaRPr lang="en-US" altLang="en-US" sz="1200"/>
          </a:p>
          <a:p>
            <a:pPr defTabSz="0" eaLnBrk="0" hangingPunct="0">
              <a:spcBef>
                <a:spcPct val="30000"/>
              </a:spcBef>
            </a:pPr>
            <a:r>
              <a:rPr lang="zh-CN" altLang="en-US" sz="1200"/>
              <a:t>第二级</a:t>
            </a:r>
            <a:endParaRPr lang="en-US" altLang="en-US" sz="1200"/>
          </a:p>
          <a:p>
            <a:pPr defTabSz="0" eaLnBrk="0" hangingPunct="0">
              <a:spcBef>
                <a:spcPct val="30000"/>
              </a:spcBef>
            </a:pPr>
            <a:r>
              <a:rPr lang="zh-CN" altLang="en-US" sz="1200"/>
              <a:t>第三级</a:t>
            </a:r>
            <a:endParaRPr lang="en-US" altLang="en-US" sz="1200"/>
          </a:p>
          <a:p>
            <a:pPr defTabSz="0" eaLnBrk="0" hangingPunct="0">
              <a:spcBef>
                <a:spcPct val="30000"/>
              </a:spcBef>
            </a:pPr>
            <a:r>
              <a:rPr lang="zh-CN" altLang="en-US" sz="1200"/>
              <a:t>第四级</a:t>
            </a:r>
            <a:endParaRPr lang="en-US" altLang="en-US" sz="1200"/>
          </a:p>
          <a:p>
            <a:pPr defTabSz="0" eaLnBrk="0" hangingPunct="0">
              <a:spcBef>
                <a:spcPct val="30000"/>
              </a:spcBef>
            </a:pPr>
            <a:r>
              <a:rPr lang="zh-CN" altLang="en-US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59CC60-5FAC-4890-B50D-8E4E5636B6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02656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7D218B6-DA2A-48B5-A909-C06C481FF397}" type="datetime1">
              <a:rPr lang="zh-CN" altLang="en-US" smtClean="0"/>
              <a:pPr/>
              <a:t>2011/11/22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59CC60-5FAC-4890-B50D-8E4E5636B69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A47D1-7AD8-433E-BD7C-5E5F854DCE9B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040B5-B4A5-4AA4-80D0-430996AFC4DB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CA86B-C2E4-411D-9E37-218D2640F73E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3D49F8A-C064-4221-A9DF-06A162729075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BF238-52CF-47CF-91D3-F4E01860A353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0C214-EC3D-4F86-9022-787AEA4BF5CB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D3FBB-3B12-4AF7-9012-56ED0D2CB066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820AF-A1D2-49CB-8DE4-FE696B91A913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4CF6F-8C75-4E33-A031-B26E9BEE71D5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1600F-C67B-4B0A-86D6-8CEA7BBC1E3A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49663-4830-40B7-8C2B-6CF47FBC03F9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A9B9C-C5A0-46F0-BD6A-6718163A6AF6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479B2-BAC2-4EC1-839D-79540335ECA6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C0CBF-4E86-4721-8FAD-D84C60D71D14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E3847-491A-4E8C-A977-09E65F5C6216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0B94D-FD1E-4F2F-BE2A-43291FAC60C4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801FCB7-0E31-41C1-BCE5-D93F10FD932E}" type="slidenum">
              <a:rPr lang="en-US" altLang="zh-CN"/>
              <a:pPr/>
              <a:t>‹#›</a:t>
            </a:fld>
            <a:endParaRPr lang="en-US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8B43C-8AC3-4AEE-BB82-C5D9A8036167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1244B-9757-44FD-A8A1-806F37AABBCF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4CC71-9CD6-42AA-BF0F-9B2E4D028664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7B07E-B147-45D2-BF58-1BC6CFFC28A9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0BEF5-73B7-4094-A039-357295E604DF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E293E-D77C-4BF1-92EF-439EE0224065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4B3F4-4BDE-4713-8384-53EC6B1A9BD3}" type="slidenum">
              <a:rPr lang="en-US" altLang="en-US"/>
              <a:pPr/>
              <a:t>‹#›</a:t>
            </a:fld>
            <a:endParaRPr lang="en-US" sz="1800" b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28600" y="0"/>
            <a:ext cx="8763000" cy="990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Times New Roman" pitchFamily="18" charset="0"/>
              </a:rPr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76400"/>
            <a:ext cx="7772400" cy="411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Times New Roman" pitchFamily="18" charset="0"/>
              </a:rPr>
              <a:t>按一下以編輯母片</a:t>
            </a:r>
          </a:p>
          <a:p>
            <a:pPr lvl="1"/>
            <a:r>
              <a:rPr lang="zh-CN" smtClean="0">
                <a:sym typeface="Times New Roman" pitchFamily="18" charset="0"/>
              </a:rPr>
              <a:t>第二層</a:t>
            </a:r>
          </a:p>
          <a:p>
            <a:pPr lvl="2"/>
            <a:r>
              <a:rPr lang="zh-CN" smtClean="0">
                <a:sym typeface="Times New Roman" pitchFamily="18" charset="0"/>
              </a:rPr>
              <a:t>第三層</a:t>
            </a:r>
          </a:p>
          <a:p>
            <a:pPr lvl="3"/>
            <a:r>
              <a:rPr lang="zh-CN" smtClean="0">
                <a:sym typeface="Times New Roman" pitchFamily="18" charset="0"/>
              </a:rPr>
              <a:t>第四層</a:t>
            </a:r>
          </a:p>
          <a:p>
            <a:pPr lvl="4"/>
            <a:r>
              <a:rPr lang="zh-CN" smtClean="0">
                <a:sym typeface="Times New Roman" pitchFamily="18" charset="0"/>
              </a:rPr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/>
            </a:lvl1pPr>
          </a:lstStyle>
          <a:p>
            <a:fld id="{F42F83B9-E6DD-46F0-BFE5-FF15B545A8F2}" type="slidenum">
              <a:rPr lang="en-US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+mj-lt"/>
          <a:ea typeface="+mj-ea"/>
          <a:cs typeface="+mj-cs"/>
          <a:sym typeface="Times New Roman" pitchFamily="18" charset="0"/>
        </a:defRPr>
      </a:lvl1pPr>
      <a:lvl2pPr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>
          <a:solidFill>
            <a:srgbClr val="FFFFFF"/>
          </a:solidFill>
          <a:latin typeface="Times New Roman" pitchFamily="18" charset="0"/>
          <a:ea typeface="PMingLiU" pitchFamily="18" charset="-120"/>
          <a:sym typeface="Times New Roman" pitchFamily="18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Times New Roman" pitchFamily="18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Times New Roman" pitchFamily="18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>
                <a:sym typeface="Calibri" pitchFamily="34" charset="0"/>
              </a:rPr>
              <a:t>Cliquez pour modifier le style du titre</a:t>
            </a:r>
          </a:p>
        </p:txBody>
      </p:sp>
      <p:sp>
        <p:nvSpPr>
          <p:cNvPr id="2051" name="Espace réservé du text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>
                <a:sym typeface="Calibri" pitchFamily="34" charset="0"/>
              </a:rPr>
              <a:t>Cliquez pour modifier les styles du texte du masque</a:t>
            </a:r>
          </a:p>
          <a:p>
            <a:pPr lvl="1"/>
            <a:r>
              <a:rPr lang="en-US" altLang="zh-CN" smtClean="0">
                <a:sym typeface="Calibri" pitchFamily="34" charset="0"/>
              </a:rPr>
              <a:t>Deuxième niveau</a:t>
            </a:r>
          </a:p>
          <a:p>
            <a:pPr lvl="2"/>
            <a:r>
              <a:rPr lang="en-US" altLang="zh-CN" smtClean="0">
                <a:sym typeface="Calibri" pitchFamily="34" charset="0"/>
              </a:rPr>
              <a:t>Troisième niveau</a:t>
            </a:r>
          </a:p>
          <a:p>
            <a:pPr lvl="3"/>
            <a:r>
              <a:rPr lang="en-US" altLang="zh-CN" smtClean="0">
                <a:sym typeface="Calibri" pitchFamily="34" charset="0"/>
              </a:rPr>
              <a:t>Quatrième niveau</a:t>
            </a:r>
          </a:p>
          <a:p>
            <a:pPr lvl="4"/>
            <a:r>
              <a:rPr lang="en-US" altLang="zh-CN" smtClean="0">
                <a:sym typeface="Calibri" pitchFamily="34" charset="0"/>
              </a:rPr>
              <a:t>Cinquième niveau</a:t>
            </a:r>
          </a:p>
        </p:txBody>
      </p:sp>
      <p:sp>
        <p:nvSpPr>
          <p:cNvPr id="2052" name="Espace réservé de la dat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+mn-ea"/>
                <a:sym typeface="Calibri" pitchFamily="34" charset="0"/>
              </a:defRPr>
            </a:lvl1pPr>
          </a:lstStyle>
          <a:p>
            <a:fld id="{9FCDE57B-EA40-43E8-AB98-B0C892A6EE73}" type="datetime1">
              <a:rPr lang="en-US" altLang="zh-CN"/>
              <a:pPr/>
              <a:t>11/22/2011</a:t>
            </a:fld>
            <a:endParaRPr lang="en-US" altLang="zh-CN"/>
          </a:p>
        </p:txBody>
      </p:sp>
      <p:sp>
        <p:nvSpPr>
          <p:cNvPr id="2053" name="Espace réservé du pied de pag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sym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2054" name="Espace réservé du numéro de diapositiv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sym typeface="Calibri" pitchFamily="34" charset="0"/>
              </a:defRPr>
            </a:lvl1pPr>
          </a:lstStyle>
          <a:p>
            <a:fld id="{DE93F954-03E3-4D7D-98C1-CBDD623708C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7" r:id="rId12"/>
  </p:sldLayoutIdLst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085B0-AFF9-4861-B069-7EED18CCE83C}" type="slidenum">
              <a:rPr lang="en-US" altLang="en-US"/>
              <a:pPr/>
              <a:t>1</a:t>
            </a:fld>
            <a:endParaRPr lang="en-US" sz="1800" b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914400"/>
            <a:ext cx="7772400" cy="1143000"/>
          </a:xfrm>
          <a:ln/>
        </p:spPr>
        <p:txBody>
          <a:bodyPr/>
          <a:lstStyle/>
          <a:p>
            <a:r>
              <a:rPr lang="en-US" sz="2800">
                <a:ea typeface="黑体" pitchFamily="49" charset="-122"/>
              </a:rPr>
              <a:t>New Modes for Chroma Intra Prediction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14414" y="4071942"/>
            <a:ext cx="6854848" cy="1114436"/>
          </a:xfrm>
          <a:prstGeom prst="rect">
            <a:avLst/>
          </a:prstGeom>
          <a:noFill/>
          <a:ln/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en-US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Xingyu</a:t>
            </a:r>
            <a:r>
              <a:rPr lang="en-US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 Zhang, Oscar C. Au,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Jingjing</a:t>
            </a:r>
            <a:r>
              <a:rPr lang="en-US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 Dai, </a:t>
            </a:r>
            <a:r>
              <a:rPr lang="en-US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Feng</a:t>
            </a:r>
            <a:r>
              <a:rPr lang="en-US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 </a:t>
            </a:r>
            <a:r>
              <a:rPr lang="en-US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Zou</a:t>
            </a:r>
            <a:r>
              <a:rPr lang="en-US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, Chao Pang, Xing Wen</a:t>
            </a:r>
          </a:p>
          <a:p>
            <a:pPr marL="0" indent="0" algn="ctr">
              <a:buFont typeface="Arial" pitchFamily="34" charset="0"/>
              <a:buNone/>
            </a:pP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11850"/>
            <a:ext cx="54864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Advantages of Scheme 3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60927" y="2357430"/>
            <a:ext cx="70633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400" dirty="0" smtClean="0"/>
              <a:t> Improvement of RD performance</a:t>
            </a:r>
          </a:p>
          <a:p>
            <a:endParaRPr lang="en-US" sz="2400" dirty="0" smtClean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Simplification of the mode derivation at both encoder and decoder side.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Encoding time saving</a:t>
            </a:r>
          </a:p>
          <a:p>
            <a:pPr>
              <a:buFont typeface="Wingdings" pitchFamily="2" charset="2"/>
              <a:buChar char="ü"/>
            </a:pP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63840" y="5738160"/>
            <a:ext cx="83356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Therefore, we recommend Scheme 3 to be adopted in HM.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78834"/>
              </p:ext>
            </p:extLst>
          </p:nvPr>
        </p:nvGraphicFramePr>
        <p:xfrm>
          <a:off x="6935233" y="3786190"/>
          <a:ext cx="1842190" cy="1727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740"/>
                <a:gridCol w="1073450"/>
              </a:tblGrid>
              <a:tr h="431982">
                <a:tc>
                  <a:txBody>
                    <a:bodyPr/>
                    <a:lstStyle/>
                    <a:p>
                      <a:r>
                        <a:rPr lang="en-US" dirty="0" smtClean="0"/>
                        <a:t>DM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431982">
                <a:tc>
                  <a:txBody>
                    <a:bodyPr/>
                    <a:lstStyle/>
                    <a:p>
                      <a:r>
                        <a:rPr lang="en-US" dirty="0" smtClean="0"/>
                        <a:t>LM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431982">
                <a:tc>
                  <a:txBody>
                    <a:bodyPr/>
                    <a:lstStyle/>
                    <a:p>
                      <a:r>
                        <a:rPr lang="en-US" dirty="0" smtClean="0"/>
                        <a:t>LML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110</a:t>
                      </a:r>
                      <a:endParaRPr lang="en-US" dirty="0"/>
                    </a:p>
                  </a:txBody>
                  <a:tcPr/>
                </a:tc>
              </a:tr>
              <a:tr h="431982">
                <a:tc>
                  <a:txBody>
                    <a:bodyPr/>
                    <a:lstStyle/>
                    <a:p>
                      <a:r>
                        <a:rPr lang="en-US" dirty="0" smtClean="0"/>
                        <a:t>LMA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735263"/>
            <a:ext cx="7772400" cy="1470025"/>
          </a:xfrm>
          <a:ln/>
        </p:spPr>
        <p:txBody>
          <a:bodyPr/>
          <a:lstStyle/>
          <a:p>
            <a:r>
              <a:rPr lang="en-US" altLang="zh-CN" sz="4000">
                <a:solidFill>
                  <a:schemeClr val="bg1"/>
                </a:solidFill>
              </a:rPr>
              <a:t>Thank you</a:t>
            </a:r>
            <a:endParaRPr lang="en-US" altLang="zh-CN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 Appendix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70" y="1214422"/>
            <a:ext cx="9135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Scheme 3 combined with G173</a:t>
            </a:r>
          </a:p>
          <a:p>
            <a:pPr algn="ctr"/>
            <a:r>
              <a:rPr lang="en-US" sz="2400" dirty="0" smtClean="0"/>
              <a:t>Only DM mode use cross-channel prediction proposed by G173</a:t>
            </a: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662896"/>
              </p:ext>
            </p:extLst>
          </p:nvPr>
        </p:nvGraphicFramePr>
        <p:xfrm>
          <a:off x="611276" y="2500306"/>
          <a:ext cx="7929617" cy="1591162"/>
        </p:xfrm>
        <a:graphic>
          <a:graphicData uri="http://schemas.openxmlformats.org/drawingml/2006/table">
            <a:tbl>
              <a:tblPr firstRow="1" firstCol="1" bandRow="1"/>
              <a:tblGrid>
                <a:gridCol w="2159687"/>
                <a:gridCol w="991690"/>
                <a:gridCol w="955648"/>
                <a:gridCol w="955648"/>
                <a:gridCol w="955648"/>
                <a:gridCol w="955648"/>
                <a:gridCol w="955648"/>
              </a:tblGrid>
              <a:tr h="371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宋体"/>
                          <a:cs typeface="Times New Roman"/>
                        </a:rPr>
                        <a:t>Without Class F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All Intra HE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All Intra LC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9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Overall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V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V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G173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-1.0%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-2.9%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-0.6%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Arial"/>
                          <a:ea typeface="宋体"/>
                          <a:cs typeface="Times New Roman"/>
                        </a:rPr>
                        <a:t>-3.5%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877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G358_4modes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-3.4%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-3.9%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-3.7%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3001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G173+G358_4modes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-0.4%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-3.9%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-5.7%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-0.3%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-4.1%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-6.3%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64071"/>
              </p:ext>
            </p:extLst>
          </p:nvPr>
        </p:nvGraphicFramePr>
        <p:xfrm>
          <a:off x="611275" y="4714884"/>
          <a:ext cx="7929619" cy="1500198"/>
        </p:xfrm>
        <a:graphic>
          <a:graphicData uri="http://schemas.openxmlformats.org/drawingml/2006/table">
            <a:tbl>
              <a:tblPr firstRow="1" firstCol="1" bandRow="1"/>
              <a:tblGrid>
                <a:gridCol w="2143140"/>
                <a:gridCol w="928694"/>
                <a:gridCol w="1000132"/>
                <a:gridCol w="835216"/>
                <a:gridCol w="1007479"/>
                <a:gridCol w="1007479"/>
                <a:gridCol w="1007479"/>
              </a:tblGrid>
              <a:tr h="294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highlight>
                            <a:srgbClr val="FFFF00"/>
                          </a:highlight>
                          <a:latin typeface="Calibri"/>
                          <a:ea typeface="宋体"/>
                          <a:cs typeface="Times New Roman"/>
                        </a:rPr>
                        <a:t>With Class F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All Intra HE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All Intra LC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8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Overall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V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U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V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G173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-0.4%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-1.1%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-2.7%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-0.7%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Arial"/>
                          <a:ea typeface="宋体"/>
                          <a:cs typeface="Times New Roman"/>
                        </a:rPr>
                        <a:t>-3.3%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80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G358_4modes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-3.1%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-3.3%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-0.1%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-3.6%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-3.5%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3466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G173+G358_4modes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-0.5%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-3.7%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-5.5%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-0.4%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  <a:latin typeface="Arial"/>
                          <a:ea typeface="宋体"/>
                          <a:cs typeface="Times New Roman"/>
                        </a:rPr>
                        <a:t>-3.9%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-6.0%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22463" y="3473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8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dirty="0"/>
              <a:t>JCTVC-G358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32330"/>
            <a:ext cx="2796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Outline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380120" y="2000240"/>
            <a:ext cx="74295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  Overview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2.  Proposed Modes LML and LMA</a:t>
            </a:r>
          </a:p>
          <a:p>
            <a:endParaRPr lang="en-US" altLang="zh-CN" sz="2400" dirty="0" smtClean="0"/>
          </a:p>
          <a:p>
            <a:pPr marL="457200" indent="-457200">
              <a:buAutoNum type="arabicPeriod" startAt="3"/>
            </a:pPr>
            <a:r>
              <a:rPr lang="en-US" altLang="zh-CN" sz="2400" dirty="0" smtClean="0"/>
              <a:t>Analysis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4.  </a:t>
            </a:r>
            <a:r>
              <a:rPr lang="en-US" altLang="zh-CN" sz="2400" dirty="0" smtClean="0"/>
              <a:t>Implementation &amp;  Advantages</a:t>
            </a:r>
            <a:endParaRPr lang="en-US" altLang="zh-CN" sz="2400" dirty="0" smtClean="0"/>
          </a:p>
          <a:p>
            <a:pPr marL="1200150" lvl="2" indent="-285750">
              <a:buFont typeface="Wingdings" pitchFamily="2" charset="2"/>
              <a:buChar char="Ø"/>
            </a:pPr>
            <a:r>
              <a:rPr lang="en-US" altLang="zh-CN" sz="2400" dirty="0"/>
              <a:t>  </a:t>
            </a:r>
            <a:r>
              <a:rPr lang="en-US" altLang="zh-CN" sz="2400" dirty="0" smtClean="0"/>
              <a:t> Scheme 1 (8 modes)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Scheme 2 (6 modes)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Scheme 3 (4 </a:t>
            </a:r>
            <a:r>
              <a:rPr lang="en-US" altLang="zh-CN" sz="2400" dirty="0" smtClean="0"/>
              <a:t>modes)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891179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B76D5-6083-4DE9-8310-145B2E9464C6}" type="slidenum">
              <a:rPr lang="en-US" altLang="en-US"/>
              <a:pPr/>
              <a:t>3</a:t>
            </a:fld>
            <a:endParaRPr lang="en-US" sz="1800" b="0"/>
          </a:p>
        </p:txBody>
      </p:sp>
      <p:sp>
        <p:nvSpPr>
          <p:cNvPr id="5122" name="标题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algn="l"/>
            <a:r>
              <a:rPr lang="en-US" dirty="0"/>
              <a:t>JCTVC-G358</a:t>
            </a:r>
            <a:endParaRPr lang="zh-CN" altLang="en-US" dirty="0"/>
          </a:p>
        </p:txBody>
      </p:sp>
      <p:sp>
        <p:nvSpPr>
          <p:cNvPr id="5123" name="Rectangle 4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  <a:ea typeface="PMingLiU" pitchFamily="18" charset="-120"/>
              <a:sym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32330"/>
            <a:ext cx="2796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Overview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179450" y="1722750"/>
            <a:ext cx="7116340" cy="332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900" dirty="0" smtClean="0"/>
              <a:t> 6 modes are used in </a:t>
            </a:r>
            <a:r>
              <a:rPr lang="en-US" sz="1900" dirty="0" err="1" smtClean="0"/>
              <a:t>chroma</a:t>
            </a:r>
            <a:r>
              <a:rPr lang="en-US" sz="1900" dirty="0" smtClean="0"/>
              <a:t> intra prediction:</a:t>
            </a:r>
          </a:p>
          <a:p>
            <a:r>
              <a:rPr lang="en-US" sz="1900" dirty="0" smtClean="0"/>
              <a:t>       DM, LM, Planar, Vertical, Horizontal, and DC. </a:t>
            </a:r>
          </a:p>
          <a:p>
            <a:r>
              <a:rPr lang="en-US" sz="1900" dirty="0"/>
              <a:t> </a:t>
            </a:r>
            <a:r>
              <a:rPr lang="en-US" sz="1900" dirty="0" smtClean="0"/>
              <a:t>      When one the last mode is the same with DM, Ver+8  will replace it.</a:t>
            </a:r>
          </a:p>
          <a:p>
            <a:endParaRPr lang="en-US" sz="1900" dirty="0"/>
          </a:p>
          <a:p>
            <a:pPr>
              <a:buFont typeface="Wingdings" pitchFamily="2" charset="2"/>
              <a:buChar char="Ø"/>
            </a:pPr>
            <a:r>
              <a:rPr lang="en-US" sz="1900" dirty="0" smtClean="0"/>
              <a:t>  LM mode utilizes a linear model to predict </a:t>
            </a:r>
            <a:r>
              <a:rPr lang="en-US" sz="1900" dirty="0" err="1" smtClean="0"/>
              <a:t>chroma</a:t>
            </a:r>
            <a:r>
              <a:rPr lang="en-US" sz="1900" dirty="0" smtClean="0"/>
              <a:t> from   reconstructed </a:t>
            </a:r>
            <a:r>
              <a:rPr lang="en-US" sz="1900" dirty="0" err="1" smtClean="0"/>
              <a:t>luma</a:t>
            </a:r>
            <a:r>
              <a:rPr lang="en-US" sz="1900" dirty="0" smtClean="0"/>
              <a:t>. </a:t>
            </a:r>
          </a:p>
          <a:p>
            <a:r>
              <a:rPr lang="en-US" sz="1900" dirty="0"/>
              <a:t> </a:t>
            </a:r>
            <a:r>
              <a:rPr lang="en-US" sz="1900" dirty="0" smtClean="0"/>
              <a:t>    Parameters alpha and beta are very important for prediction correctness.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4347650" y="4626770"/>
          <a:ext cx="4120480" cy="47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4" imgW="1981080" imgH="228600" progId="Equation.DSMT4">
                  <p:embed/>
                </p:oleObj>
              </mc:Choice>
              <mc:Fallback>
                <p:oleObj name="Equation" r:id="rId4" imgW="198108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7650" y="4626770"/>
                        <a:ext cx="4120480" cy="475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622810" y="4373205"/>
          <a:ext cx="4969590" cy="2484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1" name="Visio" r:id="rId6" imgW="8070492" imgH="4045140" progId="Visio.Drawing.11">
                  <p:embed/>
                </p:oleObj>
              </mc:Choice>
              <mc:Fallback>
                <p:oleObj name="Visio" r:id="rId6" imgW="8070492" imgH="4045140" progId="Visio.Drawing.11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0" y="4373205"/>
                        <a:ext cx="4969590" cy="24847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357818" y="5572140"/>
            <a:ext cx="357193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Fig. 1  neighboring samples used for parameters derivation in LM mode (L shape template)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5766-3C3A-416A-8D46-03C1E207E8CF}" type="slidenum">
              <a:rPr lang="en-US" altLang="en-US"/>
              <a:pPr/>
              <a:t>4</a:t>
            </a:fld>
            <a:endParaRPr lang="en-US" sz="1800" b="0"/>
          </a:p>
        </p:txBody>
      </p:sp>
      <p:sp>
        <p:nvSpPr>
          <p:cNvPr id="7170" name="标题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172320" y="1285390"/>
            <a:ext cx="7023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Proposed Modes: LML and LMA</a:t>
            </a:r>
            <a:endParaRPr lang="en-US" sz="3200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0" y="2285992"/>
          <a:ext cx="4573631" cy="3286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2" name="Visio" r:id="rId4" imgW="8923676" imgH="6421842" progId="Visio.Drawing.11">
                  <p:embed/>
                </p:oleObj>
              </mc:Choice>
              <mc:Fallback>
                <p:oleObj name="Visio" r:id="rId4" imgW="8923676" imgH="6421842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5992"/>
                        <a:ext cx="4573631" cy="3286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4772025" y="2428868"/>
          <a:ext cx="437197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3" name="Visio" r:id="rId6" imgW="6676336" imgH="3287520" progId="Visio.Drawing.11">
                  <p:embed/>
                </p:oleObj>
              </mc:Choice>
              <mc:Fallback>
                <p:oleObj name="Visio" r:id="rId6" imgW="6676336" imgH="3287520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2025" y="2428868"/>
                        <a:ext cx="4371975" cy="214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4643438" y="2143116"/>
            <a:ext cx="71438" cy="45720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8596" y="5643578"/>
            <a:ext cx="407196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Fig. 2  neighboring samples used for parameters derivation in LML mode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929190" y="5572140"/>
            <a:ext cx="407196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Fig. 3  neighboring samples used for parameters derivation in LMA mode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E97D8-0E2D-40DB-8290-4ADC0A417607}" type="slidenum">
              <a:rPr lang="en-US" altLang="en-US"/>
              <a:pPr/>
              <a:t>5</a:t>
            </a:fld>
            <a:endParaRPr lang="en-US" sz="1800" b="0"/>
          </a:p>
        </p:txBody>
      </p:sp>
      <p:sp>
        <p:nvSpPr>
          <p:cNvPr id="6146" name="标题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285860"/>
            <a:ext cx="2315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Analysis</a:t>
            </a:r>
            <a:endParaRPr lang="en-US" sz="3200" dirty="0"/>
          </a:p>
        </p:txBody>
      </p:sp>
      <p:pic>
        <p:nvPicPr>
          <p:cNvPr id="6" name="Picture 5" descr="2object.bmp"/>
          <p:cNvPicPr>
            <a:picLocks noChangeAspect="1"/>
          </p:cNvPicPr>
          <p:nvPr/>
        </p:nvPicPr>
        <p:blipFill>
          <a:blip r:embed="rId3" cstate="print"/>
          <a:srcRect l="1825" b="229"/>
          <a:stretch>
            <a:fillRect/>
          </a:stretch>
        </p:blipFill>
        <p:spPr>
          <a:xfrm>
            <a:off x="5293319" y="2385596"/>
            <a:ext cx="3000364" cy="32346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8626" y="2571744"/>
            <a:ext cx="3857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 more than one object inside current block</a:t>
            </a:r>
          </a:p>
          <a:p>
            <a:pPr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No samples from the L shape </a:t>
            </a:r>
            <a:r>
              <a:rPr lang="en-US" dirty="0" err="1" smtClean="0"/>
              <a:t>tamplate</a:t>
            </a:r>
            <a:r>
              <a:rPr lang="en-US" dirty="0" smtClean="0"/>
              <a:t> belong to the new object in the current block.</a:t>
            </a:r>
          </a:p>
          <a:p>
            <a:pPr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 Multiple template provide more options to model the linear relationship more accurate.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604095"/>
              </p:ext>
            </p:extLst>
          </p:nvPr>
        </p:nvGraphicFramePr>
        <p:xfrm>
          <a:off x="2571736" y="2285992"/>
          <a:ext cx="6500860" cy="4063094"/>
        </p:xfrm>
        <a:graphic>
          <a:graphicData uri="http://schemas.openxmlformats.org/drawingml/2006/table">
            <a:tbl>
              <a:tblPr firstRow="1" firstCol="1" bandRow="1"/>
              <a:tblGrid>
                <a:gridCol w="1616230"/>
                <a:gridCol w="814105"/>
                <a:gridCol w="814105"/>
                <a:gridCol w="814105"/>
                <a:gridCol w="814105"/>
                <a:gridCol w="814105"/>
                <a:gridCol w="814105"/>
              </a:tblGrid>
              <a:tr h="311297">
                <a:tc>
                  <a:txBody>
                    <a:bodyPr/>
                    <a:lstStyle/>
                    <a:p>
                      <a:pPr algn="ctr"/>
                      <a:endParaRPr lang="zh-CN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All Intra HE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All Intra LC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5003">
                <a:tc>
                  <a:txBody>
                    <a:bodyPr/>
                    <a:lstStyle/>
                    <a:p>
                      <a:pPr algn="ctr"/>
                      <a:endParaRPr lang="zh-CN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A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-8.8%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-9.6%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-9.3%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B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-2.6%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-2.7%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-2.2%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C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-2.2%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-2.7%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-2.7%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D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-1.7%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-1.7%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-2.0%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E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-1.3%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-1.8%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-1.8%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Class F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-0.3%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-2.4%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宋体"/>
                          <a:cs typeface="Times New Roman"/>
                        </a:rPr>
                        <a:t>-3.0%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-0.2%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-2.1%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-2.5%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Overall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en-US" sz="1400" b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Without Class F )  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-3.4%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-3.5%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-3.6%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-3.8%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1500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Overall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With Class F )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-3.2%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-3.4%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-3.4%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-3.6%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4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Enc Time[%]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106%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105%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500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Dec Time[%]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100%</a:t>
                      </a:r>
                      <a:endParaRPr lang="zh-CN" sz="14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98%</a:t>
                      </a:r>
                      <a:endParaRPr lang="zh-CN" sz="14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38089"/>
              </p:ext>
            </p:extLst>
          </p:nvPr>
        </p:nvGraphicFramePr>
        <p:xfrm>
          <a:off x="214282" y="2928934"/>
          <a:ext cx="2093840" cy="2926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17"/>
                <a:gridCol w="1222323"/>
              </a:tblGrid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DM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LM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LML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1010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LMA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1011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Planar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Vert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Hori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11110</a:t>
                      </a:r>
                      <a:endParaRPr lang="en-US" dirty="0"/>
                    </a:p>
                  </a:txBody>
                  <a:tcPr/>
                </a:tc>
              </a:tr>
              <a:tr h="358785">
                <a:tc>
                  <a:txBody>
                    <a:bodyPr/>
                    <a:lstStyle/>
                    <a:p>
                      <a:r>
                        <a:rPr lang="en-US" dirty="0" smtClean="0"/>
                        <a:t>DC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8030" y="1311850"/>
            <a:ext cx="2981790" cy="58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Implementation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10850" y="2080590"/>
            <a:ext cx="2716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Scheme 1 (8 modes)</a:t>
            </a:r>
          </a:p>
          <a:p>
            <a:endParaRPr lang="en-US" sz="2000" dirty="0"/>
          </a:p>
        </p:txBody>
      </p:sp>
      <p:sp>
        <p:nvSpPr>
          <p:cNvPr id="1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0747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79725" y="1758167"/>
            <a:ext cx="1905000" cy="457200"/>
          </a:xfrm>
        </p:spPr>
        <p:txBody>
          <a:bodyPr/>
          <a:lstStyle/>
          <a:p>
            <a:fld id="{532177BE-3EB1-49F9-932A-9F8B6138977F}" type="slidenum">
              <a:rPr lang="en-US" altLang="en-US"/>
              <a:pPr/>
              <a:t>7</a:t>
            </a:fld>
            <a:endParaRPr lang="en-US" sz="1800" b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472988"/>
              </p:ext>
            </p:extLst>
          </p:nvPr>
        </p:nvGraphicFramePr>
        <p:xfrm>
          <a:off x="2266125" y="1352927"/>
          <a:ext cx="6732108" cy="84261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48012"/>
                <a:gridCol w="748012"/>
                <a:gridCol w="748012"/>
                <a:gridCol w="748012"/>
                <a:gridCol w="748012"/>
                <a:gridCol w="637517"/>
                <a:gridCol w="642942"/>
                <a:gridCol w="744190"/>
                <a:gridCol w="967399"/>
              </a:tblGrid>
              <a:tr h="53781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LM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LML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LMA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Planar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HOR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VER+8</a:t>
                      </a:r>
                    </a:p>
                    <a:p>
                      <a:pPr algn="ctr"/>
                      <a:r>
                        <a:rPr lang="en-US" sz="1400" dirty="0" smtClean="0"/>
                        <a:t>(not  DM)</a:t>
                      </a:r>
                      <a:endParaRPr lang="en-US" sz="1400" dirty="0"/>
                    </a:p>
                  </a:txBody>
                  <a:tcPr/>
                </a:tc>
              </a:tr>
              <a:tr h="29779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33.8%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15.1%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13.0%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12.5%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8.3%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4.7%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4.8%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2.8%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525" y="1473397"/>
            <a:ext cx="184212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Stats of </a:t>
            </a:r>
            <a:r>
              <a:rPr lang="en-US" dirty="0" err="1" smtClean="0"/>
              <a:t>Chroma</a:t>
            </a:r>
            <a:r>
              <a:rPr lang="en-US" dirty="0" smtClean="0"/>
              <a:t> Mode selection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1895055" y="1672057"/>
            <a:ext cx="357840" cy="278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646261930"/>
              </p:ext>
            </p:extLst>
          </p:nvPr>
        </p:nvGraphicFramePr>
        <p:xfrm>
          <a:off x="967187" y="2428868"/>
          <a:ext cx="7858148" cy="4214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5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534483"/>
              </p:ext>
            </p:extLst>
          </p:nvPr>
        </p:nvGraphicFramePr>
        <p:xfrm>
          <a:off x="500034" y="2795056"/>
          <a:ext cx="8202359" cy="2874801"/>
        </p:xfrm>
        <a:graphic>
          <a:graphicData uri="http://schemas.openxmlformats.org/drawingml/2006/table">
            <a:tbl>
              <a:tblPr firstRow="1" firstCol="1" bandRow="1"/>
              <a:tblGrid>
                <a:gridCol w="791410"/>
                <a:gridCol w="791410"/>
                <a:gridCol w="791410"/>
                <a:gridCol w="791410"/>
                <a:gridCol w="588000"/>
                <a:gridCol w="791410"/>
                <a:gridCol w="791410"/>
                <a:gridCol w="791410"/>
                <a:gridCol w="791410"/>
                <a:gridCol w="588000"/>
                <a:gridCol w="695079"/>
              </a:tblGrid>
              <a:tr h="320562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Test</a:t>
                      </a:r>
                      <a:endParaRPr lang="zh-CN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Intra</a:t>
                      </a:r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-HE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Intra</a:t>
                      </a:r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-LC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816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 BD-Rate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U BD-Rate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V BD-Rate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Enc Time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Dec Time (%)</a:t>
                      </a:r>
                      <a:endParaRPr lang="zh-CN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 BD-Rate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U BD-Rate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V BD-Rate (%)</a:t>
                      </a:r>
                      <a:endParaRPr lang="zh-CN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Enc Time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Dec Time (%)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1(P+D)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-3.3%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101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-4.2%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-4.2%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98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(P+H)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-3.2%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100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98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-0.2%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97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97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(P+V)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-3.2%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101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101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-0.2%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97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600" b="1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(H+D)</a:t>
                      </a:r>
                      <a:endParaRPr lang="zh-CN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-3.5%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-4.0%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96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en-US" sz="1600" b="1">
                          <a:effectLst/>
                          <a:latin typeface="Calibri"/>
                          <a:ea typeface="宋体"/>
                          <a:cs typeface="Times New Roman"/>
                        </a:rPr>
                        <a:t>(H+V)</a:t>
                      </a:r>
                      <a:endParaRPr lang="zh-CN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-3.5%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100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101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-4.0%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-3.9%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96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98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6(V+D)</a:t>
                      </a:r>
                      <a:endParaRPr lang="zh-CN" sz="16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-3.4%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-3.6%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100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100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-0.1%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-4.1%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96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Times New Roman"/>
                        </a:rPr>
                        <a:t>98</a:t>
                      </a:r>
                      <a:endParaRPr lang="zh-CN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00166" y="6000768"/>
            <a:ext cx="67471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Simulation results of different combinations when 6 modes </a:t>
            </a: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are</a:t>
            </a: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kept</a:t>
            </a: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(Without Class F)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(P=Planar, D=DC, H=Horizontal, V=Vertical)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8030" y="1311850"/>
            <a:ext cx="2981790" cy="58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Implementation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55920" y="2087170"/>
            <a:ext cx="259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Scheme 2 (6 modes)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50919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42686"/>
              </p:ext>
            </p:extLst>
          </p:nvPr>
        </p:nvGraphicFramePr>
        <p:xfrm>
          <a:off x="2786050" y="2519039"/>
          <a:ext cx="6000759" cy="3683000"/>
        </p:xfrm>
        <a:graphic>
          <a:graphicData uri="http://schemas.openxmlformats.org/drawingml/2006/table">
            <a:tbl>
              <a:tblPr firstRow="1" firstCol="1" bandRow="1"/>
              <a:tblGrid>
                <a:gridCol w="1763529"/>
                <a:gridCol w="706205"/>
                <a:gridCol w="706205"/>
                <a:gridCol w="706205"/>
                <a:gridCol w="706205"/>
                <a:gridCol w="706205"/>
                <a:gridCol w="706205"/>
              </a:tblGrid>
              <a:tr h="24343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 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All Intra HE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All Intra LC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435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 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U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Y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U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V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A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-9.0%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-9.7%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-10.9%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-11.0%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B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-2.4%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-1.9%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-2.9%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C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0.0%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-1.9%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-2.3%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-1.8%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-2.2%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D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0.0%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-1.5%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-1.6%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-1.5%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-1.4%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Class E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-1.5%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-1.5%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0.0%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-2.3%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3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Class F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-2.4%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-2.8%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-0.2%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-2.6%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9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Overall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Without Class F )  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-3.3%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-3.4%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-3.9%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-3.7%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5259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Overall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With Class F )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-3.1%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-3.3%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-0.1%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-3.6%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-3.5%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3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Enc Time[%]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97%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96%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43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Dec Time[%]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100%</a:t>
                      </a:r>
                      <a:endParaRPr lang="zh-CN" sz="16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Malgun Gothic"/>
                          <a:cs typeface="Times New Roman"/>
                        </a:rPr>
                        <a:t>101%</a:t>
                      </a:r>
                      <a:endParaRPr lang="zh-CN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8030" y="1311850"/>
            <a:ext cx="2981790" cy="58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Implementation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36710" y="2199800"/>
            <a:ext cx="2590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Scheme 3 (4 modes)</a:t>
            </a:r>
          </a:p>
          <a:p>
            <a:endParaRPr lang="en-US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154324"/>
              </p:ext>
            </p:extLst>
          </p:nvPr>
        </p:nvGraphicFramePr>
        <p:xfrm>
          <a:off x="536710" y="3286124"/>
          <a:ext cx="1737519" cy="2428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061"/>
                <a:gridCol w="1012458"/>
              </a:tblGrid>
              <a:tr h="600025">
                <a:tc>
                  <a:txBody>
                    <a:bodyPr/>
                    <a:lstStyle/>
                    <a:p>
                      <a:r>
                        <a:rPr lang="en-US" dirty="0" smtClean="0"/>
                        <a:t>DM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600025">
                <a:tc>
                  <a:txBody>
                    <a:bodyPr/>
                    <a:lstStyle/>
                    <a:p>
                      <a:r>
                        <a:rPr lang="en-US" dirty="0" smtClean="0"/>
                        <a:t>LM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614421">
                <a:tc>
                  <a:txBody>
                    <a:bodyPr/>
                    <a:lstStyle/>
                    <a:p>
                      <a:r>
                        <a:rPr lang="en-US" dirty="0" smtClean="0"/>
                        <a:t>LML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110</a:t>
                      </a:r>
                      <a:endParaRPr lang="en-US" dirty="0"/>
                    </a:p>
                  </a:txBody>
                  <a:tcPr/>
                </a:tc>
              </a:tr>
              <a:tr h="614421">
                <a:tc>
                  <a:txBody>
                    <a:bodyPr/>
                    <a:lstStyle/>
                    <a:p>
                      <a:r>
                        <a:rPr lang="en-US" dirty="0" smtClean="0"/>
                        <a:t>LMA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763000" cy="990600"/>
          </a:xfrm>
          <a:ln/>
        </p:spPr>
        <p:txBody>
          <a:bodyPr/>
          <a:lstStyle/>
          <a:p>
            <a:pPr algn="l"/>
            <a:r>
              <a:rPr lang="en-US" altLang="zh-CN" dirty="0" smtClean="0"/>
              <a:t>JCTVC-G358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2199482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PMingLiU"/>
        <a:cs typeface=""/>
      </a:majorFont>
      <a:minorFont>
        <a:latin typeface="Times New Roman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1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157256280</TotalTime>
  <Pages>0</Pages>
  <Words>1124</Words>
  <Characters>0</Characters>
  <Application>Microsoft Office PowerPoint</Application>
  <DocSecurity>0</DocSecurity>
  <PresentationFormat>On-screen Show (4:3)</PresentationFormat>
  <Lines>0</Lines>
  <Paragraphs>418</Paragraphs>
  <Slides>12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1_Default Design</vt:lpstr>
      <vt:lpstr>111</vt:lpstr>
      <vt:lpstr>Equation</vt:lpstr>
      <vt:lpstr>Visio</vt:lpstr>
      <vt:lpstr>New Modes for Chroma Intra Prediction</vt:lpstr>
      <vt:lpstr>JCTVC-G358</vt:lpstr>
      <vt:lpstr>JCTVC-G358</vt:lpstr>
      <vt:lpstr>JCTVC-G358</vt:lpstr>
      <vt:lpstr>JCTVC-G358</vt:lpstr>
      <vt:lpstr>JCTVC-G358</vt:lpstr>
      <vt:lpstr>JCTVC-G358</vt:lpstr>
      <vt:lpstr>JCTVC-G358</vt:lpstr>
      <vt:lpstr>JCTVC-G358</vt:lpstr>
      <vt:lpstr>JCTVC-G358</vt:lpstr>
      <vt:lpstr>Thank you</vt:lpstr>
      <vt:lpstr>JCTVC-G358 Appendix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coding Standards Experience of Xing Wen</dc:title>
  <dc:creator>wwwxxx</dc:creator>
  <cp:lastModifiedBy>Xingyu</cp:lastModifiedBy>
  <cp:revision>168</cp:revision>
  <cp:lastPrinted>1899-12-30T00:00:00Z</cp:lastPrinted>
  <dcterms:created xsi:type="dcterms:W3CDTF">2011-08-10T12:35:00Z</dcterms:created>
  <dcterms:modified xsi:type="dcterms:W3CDTF">2011-11-22T18:08:10Z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