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23"/>
  </p:notesMasterIdLst>
  <p:handoutMasterIdLst>
    <p:handoutMasterId r:id="rId24"/>
  </p:handoutMasterIdLst>
  <p:sldIdLst>
    <p:sldId id="272" r:id="rId9"/>
    <p:sldId id="279" r:id="rId10"/>
    <p:sldId id="273" r:id="rId11"/>
    <p:sldId id="290" r:id="rId12"/>
    <p:sldId id="292" r:id="rId13"/>
    <p:sldId id="280" r:id="rId14"/>
    <p:sldId id="286" r:id="rId15"/>
    <p:sldId id="294" r:id="rId16"/>
    <p:sldId id="287" r:id="rId17"/>
    <p:sldId id="288" r:id="rId18"/>
    <p:sldId id="289" r:id="rId19"/>
    <p:sldId id="295" r:id="rId20"/>
    <p:sldId id="284" r:id="rId21"/>
    <p:sldId id="283" r:id="rId2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6.wmf"/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TextBox 5"/>
          <p:cNvSpPr txBox="1"/>
          <p:nvPr userDrawn="1"/>
        </p:nvSpPr>
        <p:spPr>
          <a:xfrm>
            <a:off x="7429488" y="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488" y="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488" y="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429488" y="0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429488" y="0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7429488" y="0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488" y="0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JCT3V-K0032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212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2015/2/12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6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2015/2/12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2143108" y="4214818"/>
            <a:ext cx="5092700" cy="1900473"/>
          </a:xfrm>
        </p:spPr>
        <p:txBody>
          <a:bodyPr/>
          <a:lstStyle/>
          <a:p>
            <a:pPr algn="ctr"/>
            <a:r>
              <a:rPr lang="en-US" altLang="zh-TW" dirty="0" smtClean="0"/>
              <a:t>X. Zhang, K. Zhang, J. An, </a:t>
            </a:r>
            <a:endParaRPr lang="en-US" altLang="zh-TW" dirty="0" smtClean="0"/>
          </a:p>
          <a:p>
            <a:pPr algn="ctr"/>
            <a:r>
              <a:rPr lang="en-US" altLang="zh-TW" dirty="0" smtClean="0"/>
              <a:t>H</a:t>
            </a:r>
            <a:r>
              <a:rPr lang="en-US" altLang="zh-TW" dirty="0" smtClean="0"/>
              <a:t>. Huang, J.-L. Lin, S. Lei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357290" y="2285993"/>
            <a:ext cx="6572296" cy="1857388"/>
          </a:xfrm>
        </p:spPr>
        <p:txBody>
          <a:bodyPr/>
          <a:lstStyle/>
          <a:p>
            <a:pPr algn="ctr"/>
            <a:r>
              <a:rPr lang="en-CA" dirty="0" smtClean="0"/>
              <a:t>3D-CE2: </a:t>
            </a:r>
            <a:r>
              <a:rPr lang="en-US" dirty="0" smtClean="0"/>
              <a:t>Complexity reduction on illumination compensation for 3D-HEVC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Results(2/4)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819193"/>
          </a:xfrm>
        </p:spPr>
        <p:txBody>
          <a:bodyPr/>
          <a:lstStyle/>
          <a:p>
            <a:r>
              <a:rPr lang="en-US" dirty="0" smtClean="0"/>
              <a:t>Only disabling Bi-prediction</a:t>
            </a:r>
          </a:p>
          <a:p>
            <a:r>
              <a:rPr lang="en-US" dirty="0" smtClean="0"/>
              <a:t>CTC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IBP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9420" y="1785926"/>
            <a:ext cx="7165984" cy="251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9419" y="4286256"/>
            <a:ext cx="7165985" cy="25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Results(3/4)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4819192"/>
          </a:xfrm>
        </p:spPr>
        <p:txBody>
          <a:bodyPr/>
          <a:lstStyle/>
          <a:p>
            <a:r>
              <a:rPr lang="en-US" dirty="0" smtClean="0"/>
              <a:t>Only enabling </a:t>
            </a:r>
            <a:r>
              <a:rPr lang="en-US" dirty="0" err="1" smtClean="0"/>
              <a:t>Chroma</a:t>
            </a:r>
            <a:r>
              <a:rPr lang="en-US" dirty="0" smtClean="0"/>
              <a:t> 4x4 IC</a:t>
            </a:r>
          </a:p>
          <a:p>
            <a:r>
              <a:rPr lang="en-US" dirty="0" smtClean="0"/>
              <a:t>CTC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IBP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7329366" cy="257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286256"/>
            <a:ext cx="7329367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819193"/>
          </a:xfrm>
        </p:spPr>
        <p:txBody>
          <a:bodyPr/>
          <a:lstStyle/>
          <a:p>
            <a:r>
              <a:rPr lang="en-US" dirty="0" smtClean="0"/>
              <a:t>Combined Together</a:t>
            </a:r>
          </a:p>
          <a:p>
            <a:r>
              <a:rPr lang="en-US" dirty="0" smtClean="0"/>
              <a:t>CTC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IBP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498" y="1714488"/>
            <a:ext cx="7297658" cy="256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3498" y="4297382"/>
            <a:ext cx="7297658" cy="256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20" y="1744133"/>
            <a:ext cx="8858280" cy="4203367"/>
          </a:xfrm>
        </p:spPr>
        <p:txBody>
          <a:bodyPr/>
          <a:lstStyle/>
          <a:p>
            <a:r>
              <a:rPr lang="en-CA" dirty="0" smtClean="0"/>
              <a:t>Proposed to disable Bi-prediction </a:t>
            </a:r>
            <a:r>
              <a:rPr lang="en-US" dirty="0" smtClean="0"/>
              <a:t>for Illumination Compensation</a:t>
            </a:r>
          </a:p>
          <a:p>
            <a:r>
              <a:rPr lang="en-US" dirty="0" smtClean="0"/>
              <a:t>Experimental Results</a:t>
            </a:r>
          </a:p>
          <a:p>
            <a:pPr lvl="1"/>
            <a:r>
              <a:rPr lang="en-CA" dirty="0" smtClean="0"/>
              <a:t>Successfully make IC not be the worst case of 3D-HEVC.</a:t>
            </a:r>
          </a:p>
          <a:p>
            <a:pPr lvl="1"/>
            <a:r>
              <a:rPr lang="en-CA" dirty="0" smtClean="0"/>
              <a:t>0.01% loss under CTC</a:t>
            </a:r>
            <a:r>
              <a:rPr lang="en-US" dirty="0" smtClean="0"/>
              <a:t>, 0.02% loss for IBP</a:t>
            </a:r>
            <a:endParaRPr lang="en-CA" dirty="0" smtClean="0"/>
          </a:p>
          <a:p>
            <a:pPr lvl="1"/>
            <a:endParaRPr lang="en-CA" dirty="0" smtClean="0"/>
          </a:p>
          <a:p>
            <a:pPr lvl="1"/>
            <a:endParaRPr lang="en-US" sz="2000" dirty="0"/>
          </a:p>
          <a:p>
            <a:pPr lvl="1"/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022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44133"/>
            <a:ext cx="8686800" cy="428948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IC’s computational complexity becomes 3D-HEVC’s the worst case</a:t>
            </a:r>
          </a:p>
          <a:p>
            <a:pPr lvl="1"/>
            <a:r>
              <a:rPr lang="en-US" altLang="zh-TW" dirty="0" smtClean="0"/>
              <a:t>Due to the additional adds and multiplications</a:t>
            </a:r>
          </a:p>
          <a:p>
            <a:r>
              <a:rPr lang="en-US" altLang="zh-TW" dirty="0" smtClean="0"/>
              <a:t>Proposed Method</a:t>
            </a:r>
          </a:p>
          <a:p>
            <a:pPr lvl="1" hangingPunct="0"/>
            <a:r>
              <a:rPr lang="en-CA" dirty="0" smtClean="0"/>
              <a:t>Disable bi-prediction for IC.</a:t>
            </a:r>
            <a:endParaRPr lang="en-US" dirty="0" smtClean="0"/>
          </a:p>
          <a:p>
            <a:r>
              <a:rPr lang="en-US" altLang="zh-TW" dirty="0" smtClean="0"/>
              <a:t>Experimental Results</a:t>
            </a:r>
          </a:p>
          <a:p>
            <a:pPr lvl="1"/>
            <a:r>
              <a:rPr lang="en-CA" dirty="0" smtClean="0"/>
              <a:t>Have no effect on CTC and brings 0.02% loss on IBP cases </a:t>
            </a:r>
          </a:p>
          <a:p>
            <a:pPr lvl="1"/>
            <a:r>
              <a:rPr lang="en-CA" dirty="0" smtClean="0"/>
              <a:t>Reduce IC’s worst computational complexity from 104.7% (</a:t>
            </a:r>
            <a:r>
              <a:rPr lang="en-CA" dirty="0" err="1" smtClean="0"/>
              <a:t>Mul</a:t>
            </a:r>
            <a:r>
              <a:rPr lang="en-CA" dirty="0" smtClean="0"/>
              <a:t>) and 106.6% (Add) to 52.3% (</a:t>
            </a:r>
            <a:r>
              <a:rPr lang="en-CA" dirty="0" err="1" smtClean="0"/>
              <a:t>Mul</a:t>
            </a:r>
            <a:r>
              <a:rPr lang="en-CA" dirty="0" smtClean="0"/>
              <a:t>) and 51.8% (Add).</a:t>
            </a:r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688" y="1357298"/>
            <a:ext cx="8858312" cy="528638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dirty="0" smtClean="0"/>
              <a:t>Summarized IC procedures</a:t>
            </a:r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sz="2400" dirty="0" smtClean="0"/>
              <a:t>For one 2Nx2N CU,</a:t>
            </a:r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sz="2400" dirty="0" smtClean="0"/>
              <a:t>Let y(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) and x(</a:t>
            </a:r>
            <a:r>
              <a:rPr lang="en-US" altLang="zh-TW" sz="2400" dirty="0" err="1" smtClean="0"/>
              <a:t>i</a:t>
            </a:r>
            <a:r>
              <a:rPr lang="en-US" altLang="zh-TW" sz="2400" dirty="0" smtClean="0"/>
              <a:t>) denote the 2N neighboring training samples of the current and reference block; </a:t>
            </a:r>
            <a:r>
              <a:rPr lang="en-US" altLang="zh-TW" sz="2400" dirty="0" err="1" smtClean="0"/>
              <a:t>y</a:t>
            </a:r>
            <a:r>
              <a:rPr lang="en-US" altLang="zh-TW" sz="2400" baseline="-25000" dirty="0" err="1" smtClean="0"/>
              <a:t>i</a:t>
            </a:r>
            <a:r>
              <a:rPr lang="en-US" altLang="zh-TW" sz="2400" dirty="0" smtClean="0"/>
              <a:t> and x</a:t>
            </a:r>
            <a:r>
              <a:rPr lang="en-US" altLang="zh-TW" sz="2400" baseline="-25000" dirty="0" smtClean="0"/>
              <a:t>i</a:t>
            </a:r>
            <a:r>
              <a:rPr lang="en-US" altLang="zh-TW" sz="2400" dirty="0" smtClean="0"/>
              <a:t> are the 2Nx2N predicted samples and the reference samples</a:t>
            </a:r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2400" dirty="0" smtClean="0"/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2400" dirty="0" smtClean="0"/>
          </a:p>
          <a:p>
            <a:pPr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dirty="0" smtClean="0"/>
              <a:t>Adopted IC simplification</a:t>
            </a:r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dirty="0" smtClean="0"/>
              <a:t>Training pixels of IC are down-sampled</a:t>
            </a:r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dirty="0" err="1" smtClean="0"/>
              <a:t>Chroma</a:t>
            </a:r>
            <a:r>
              <a:rPr lang="en-US" altLang="zh-TW" dirty="0" smtClean="0"/>
              <a:t> IC is disabled for 8x8 CU</a:t>
            </a:r>
          </a:p>
          <a:p>
            <a:pPr lvl="1" fontAlgn="base"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altLang="zh-TW" dirty="0" err="1" smtClean="0"/>
              <a:t>Pred</a:t>
            </a:r>
            <a:r>
              <a:rPr lang="en-US" altLang="zh-TW" dirty="0" smtClean="0"/>
              <a:t>(</a:t>
            </a:r>
            <a:r>
              <a:rPr lang="en-US" altLang="zh-TW" dirty="0" err="1" smtClean="0"/>
              <a:t>y</a:t>
            </a:r>
            <a:r>
              <a:rPr lang="en-US" altLang="zh-TW" baseline="-25000" dirty="0" err="1" smtClean="0"/>
              <a:t>i</a:t>
            </a:r>
            <a:r>
              <a:rPr lang="en-US" altLang="zh-TW" dirty="0" smtClean="0"/>
              <a:t>) =x</a:t>
            </a:r>
            <a:r>
              <a:rPr lang="en-US" altLang="zh-TW" baseline="-25000" dirty="0" smtClean="0"/>
              <a:t>i</a:t>
            </a:r>
            <a:r>
              <a:rPr lang="en-US" altLang="zh-TW" dirty="0" smtClean="0"/>
              <a:t>+</a:t>
            </a:r>
            <a:r>
              <a:rPr lang="el-GR" altLang="zh-TW" dirty="0" smtClean="0"/>
              <a:t>β</a:t>
            </a:r>
            <a:r>
              <a:rPr lang="en-US" altLang="zh-TW" dirty="0" smtClean="0"/>
              <a:t> is utilized for </a:t>
            </a:r>
            <a:r>
              <a:rPr lang="en-US" altLang="zh-TW" dirty="0" err="1" smtClean="0"/>
              <a:t>chroma</a:t>
            </a:r>
            <a:r>
              <a:rPr lang="en-US" altLang="zh-TW" dirty="0" smtClean="0"/>
              <a:t> IC</a:t>
            </a:r>
            <a:endParaRPr lang="en-US" altLang="zh-TW" baseline="-25000" dirty="0" smtClean="0"/>
          </a:p>
          <a:p>
            <a:pPr lvl="0" fontAlgn="base">
              <a:spcAft>
                <a:spcPct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1800" baseline="-25000" dirty="0" smtClean="0"/>
          </a:p>
          <a:p>
            <a:pPr lvl="0" fontAlgn="base">
              <a:spcAft>
                <a:spcPct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1800" baseline="-25000" dirty="0" smtClean="0"/>
          </a:p>
          <a:p>
            <a:pPr lvl="0" fontAlgn="base">
              <a:spcAft>
                <a:spcPct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1800" baseline="-25000" dirty="0" smtClean="0"/>
          </a:p>
          <a:p>
            <a:pPr lvl="0" fontAlgn="base">
              <a:spcAft>
                <a:spcPct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1800" baseline="-25000" dirty="0" smtClean="0"/>
          </a:p>
          <a:p>
            <a:pPr lvl="0" fontAlgn="base">
              <a:spcAft>
                <a:spcPct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sz="1800" baseline="-25000" dirty="0" smtClean="0"/>
          </a:p>
          <a:p>
            <a:pPr lvl="1" fontAlgn="base">
              <a:spcAft>
                <a:spcPct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 altLang="zh-TW" dirty="0" smtClean="0"/>
          </a:p>
        </p:txBody>
      </p:sp>
      <p:sp>
        <p:nvSpPr>
          <p:cNvPr id="4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</p:spPr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14282" y="3523089"/>
            <a:ext cx="8696270" cy="906043"/>
            <a:chOff x="85345" y="3214686"/>
            <a:chExt cx="8696270" cy="906043"/>
          </a:xfrm>
        </p:grpSpPr>
        <p:graphicFrame>
          <p:nvGraphicFramePr>
            <p:cNvPr id="10241" name="Object 1"/>
            <p:cNvGraphicFramePr>
              <a:graphicFrameLocks noChangeAspect="1"/>
            </p:cNvGraphicFramePr>
            <p:nvPr/>
          </p:nvGraphicFramePr>
          <p:xfrm>
            <a:off x="85345" y="3214686"/>
            <a:ext cx="4129465" cy="906043"/>
          </p:xfrm>
          <a:graphic>
            <a:graphicData uri="http://schemas.openxmlformats.org/presentationml/2006/ole">
              <p:oleObj spid="_x0000_s10241" name="Equation" r:id="rId3" imgW="2552700" imgH="558800" progId="">
                <p:embed/>
              </p:oleObj>
            </a:graphicData>
          </a:graphic>
        </p:graphicFrame>
        <p:graphicFrame>
          <p:nvGraphicFramePr>
            <p:cNvPr id="10243" name="Object 3"/>
            <p:cNvGraphicFramePr>
              <a:graphicFrameLocks noChangeAspect="1"/>
            </p:cNvGraphicFramePr>
            <p:nvPr/>
          </p:nvGraphicFramePr>
          <p:xfrm>
            <a:off x="4643438" y="3286124"/>
            <a:ext cx="2090868" cy="714380"/>
          </p:xfrm>
          <a:graphic>
            <a:graphicData uri="http://schemas.openxmlformats.org/presentationml/2006/ole">
              <p:oleObj spid="_x0000_s10243" name="Equation" r:id="rId4" imgW="1257300" imgH="431800" progId="">
                <p:embed/>
              </p:oleObj>
            </a:graphicData>
          </a:graphic>
        </p:graphicFrame>
        <p:graphicFrame>
          <p:nvGraphicFramePr>
            <p:cNvPr id="10245" name="Object 5"/>
            <p:cNvGraphicFramePr>
              <a:graphicFrameLocks noChangeAspect="1"/>
            </p:cNvGraphicFramePr>
            <p:nvPr/>
          </p:nvGraphicFramePr>
          <p:xfrm>
            <a:off x="7143768" y="3429000"/>
            <a:ext cx="1637847" cy="365902"/>
          </p:xfrm>
          <a:graphic>
            <a:graphicData uri="http://schemas.openxmlformats.org/presentationml/2006/ole">
              <p:oleObj spid="_x0000_s10245" name="Equation" r:id="rId5" imgW="1002865" imgH="228501" progId="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7"/>
            <a:ext cx="8686800" cy="4604878"/>
          </a:xfrm>
        </p:spPr>
        <p:txBody>
          <a:bodyPr/>
          <a:lstStyle/>
          <a:p>
            <a:r>
              <a:rPr lang="en-US" dirty="0" smtClean="0"/>
              <a:t>ADD and MUL operations in IC from JCT3V-I0111</a:t>
            </a:r>
          </a:p>
          <a:p>
            <a:pPr lvl="1"/>
            <a:r>
              <a:rPr lang="en-US" dirty="0" smtClean="0"/>
              <a:t>General Multiplication Operation are included</a:t>
            </a:r>
          </a:p>
          <a:p>
            <a:pPr lvl="1"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2571744"/>
          <a:ext cx="8429684" cy="1825329"/>
        </p:xfrm>
        <a:graphic>
          <a:graphicData uri="http://schemas.openxmlformats.org/drawingml/2006/table">
            <a:tbl>
              <a:tblPr/>
              <a:tblGrid>
                <a:gridCol w="4214842"/>
                <a:gridCol w="2282645"/>
                <a:gridCol w="1932197"/>
              </a:tblGrid>
              <a:tr h="7143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Operations used for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WD5’s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IC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MUL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(most are general ones)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ADD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+CMP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for luma in one prediction direction</a:t>
                      </a:r>
                      <a:endParaRPr lang="en-US" sz="16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4N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4N+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5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4N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+8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29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for bi-predicted 8x8 CU (chroma IC is disabled)</a:t>
                      </a:r>
                      <a:endParaRPr lang="en-US" sz="16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8N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8N+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8N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+16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20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82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for bi-predicted &gt;8x8 CUs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8N</a:t>
                      </a:r>
                      <a:r>
                        <a:rPr lang="en-US" sz="1600" baseline="300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8N+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12N</a:t>
                      </a:r>
                      <a:r>
                        <a:rPr lang="en-US" sz="1600" baseline="300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+24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22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7013605" y="4857760"/>
          <a:ext cx="1844675" cy="366713"/>
        </p:xfrm>
        <a:graphic>
          <a:graphicData uri="http://schemas.openxmlformats.org/presentationml/2006/ole">
            <p:oleObj spid="_x0000_s119809" name="Equation" r:id="rId3" imgW="1130040" imgH="228600" progId="">
              <p:embed/>
            </p:oleObj>
          </a:graphicData>
        </a:graphic>
      </p:graphicFrame>
      <p:grpSp>
        <p:nvGrpSpPr>
          <p:cNvPr id="60" name="Group 59"/>
          <p:cNvGrpSpPr/>
          <p:nvPr/>
        </p:nvGrpSpPr>
        <p:grpSpPr>
          <a:xfrm>
            <a:off x="5286380" y="3429000"/>
            <a:ext cx="3286148" cy="1571636"/>
            <a:chOff x="5286380" y="3429000"/>
            <a:chExt cx="3286148" cy="1571636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5286380" y="3429000"/>
              <a:ext cx="3000396" cy="1571636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16200000" flipH="1">
              <a:off x="7179487" y="3607595"/>
              <a:ext cx="1500198" cy="1285884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4481526" y="4714889"/>
          <a:ext cx="2090738" cy="714375"/>
        </p:xfrm>
        <a:graphic>
          <a:graphicData uri="http://schemas.openxmlformats.org/presentationml/2006/ole">
            <p:oleObj spid="_x0000_s119810" name="Equation" r:id="rId4" imgW="1257300" imgH="431800" progId="">
              <p:embed/>
            </p:oleObj>
          </a:graphicData>
        </a:graphic>
      </p:graphicFrame>
      <p:graphicFrame>
        <p:nvGraphicFramePr>
          <p:cNvPr id="119811" name="Object 3"/>
          <p:cNvGraphicFramePr>
            <a:graphicFrameLocks noChangeAspect="1"/>
          </p:cNvGraphicFramePr>
          <p:nvPr/>
        </p:nvGraphicFramePr>
        <p:xfrm>
          <a:off x="0" y="4572008"/>
          <a:ext cx="4129087" cy="906463"/>
        </p:xfrm>
        <a:graphic>
          <a:graphicData uri="http://schemas.openxmlformats.org/presentationml/2006/ole">
            <p:oleObj spid="_x0000_s119811" name="Equation" r:id="rId5" imgW="2552700" imgH="558800" progId="">
              <p:embed/>
            </p:oleObj>
          </a:graphicData>
        </a:graphic>
      </p:graphicFrame>
      <p:grpSp>
        <p:nvGrpSpPr>
          <p:cNvPr id="58" name="Group 57"/>
          <p:cNvGrpSpPr/>
          <p:nvPr/>
        </p:nvGrpSpPr>
        <p:grpSpPr>
          <a:xfrm>
            <a:off x="714348" y="3500438"/>
            <a:ext cx="7000924" cy="1571636"/>
            <a:chOff x="714348" y="3500438"/>
            <a:chExt cx="7000924" cy="1571636"/>
          </a:xfrm>
        </p:grpSpPr>
        <p:cxnSp>
          <p:nvCxnSpPr>
            <p:cNvPr id="24" name="Straight Arrow Connector 23"/>
            <p:cNvCxnSpPr/>
            <p:nvPr/>
          </p:nvCxnSpPr>
          <p:spPr>
            <a:xfrm rot="10800000" flipV="1">
              <a:off x="6000760" y="3500438"/>
              <a:ext cx="1714512" cy="1428760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rot="10800000" flipV="1">
              <a:off x="5214942" y="3500438"/>
              <a:ext cx="2500330" cy="1500198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rot="10800000" flipV="1">
              <a:off x="714348" y="3500438"/>
              <a:ext cx="7000924" cy="1143008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10800000" flipV="1">
              <a:off x="785786" y="3500438"/>
              <a:ext cx="6929486" cy="1571636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1428728" y="3429000"/>
            <a:ext cx="4286280" cy="1785950"/>
            <a:chOff x="1428728" y="3429000"/>
            <a:chExt cx="4286280" cy="1785950"/>
          </a:xfrm>
        </p:grpSpPr>
        <p:cxnSp>
          <p:nvCxnSpPr>
            <p:cNvPr id="36" name="Straight Arrow Connector 35"/>
            <p:cNvCxnSpPr/>
            <p:nvPr/>
          </p:nvCxnSpPr>
          <p:spPr>
            <a:xfrm rot="10800000" flipV="1">
              <a:off x="1428728" y="3429000"/>
              <a:ext cx="4286280" cy="1357322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10800000" flipV="1">
              <a:off x="1428728" y="3429000"/>
              <a:ext cx="4286280" cy="1785950"/>
            </a:xfrm>
            <a:prstGeom prst="straightConnector1">
              <a:avLst/>
            </a:prstGeom>
            <a:ln>
              <a:solidFill>
                <a:srgbClr val="00B05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3000364" y="3429000"/>
            <a:ext cx="2928958" cy="1857388"/>
            <a:chOff x="3000364" y="3429000"/>
            <a:chExt cx="2928958" cy="1857388"/>
          </a:xfrm>
        </p:grpSpPr>
        <p:cxnSp>
          <p:nvCxnSpPr>
            <p:cNvPr id="47" name="Straight Arrow Connector 46"/>
            <p:cNvCxnSpPr/>
            <p:nvPr/>
          </p:nvCxnSpPr>
          <p:spPr>
            <a:xfrm rot="10800000" flipV="1">
              <a:off x="3000364" y="3429000"/>
              <a:ext cx="2928958" cy="18573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10800000" flipV="1">
              <a:off x="3071802" y="3429000"/>
              <a:ext cx="2857520" cy="142876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rot="5400000">
              <a:off x="5072066" y="4143380"/>
              <a:ext cx="1571636" cy="14287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rot="10800000" flipV="1">
              <a:off x="4071934" y="3429000"/>
              <a:ext cx="1857388" cy="164307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4500562" y="4429132"/>
              <a:ext cx="214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7"/>
            <a:ext cx="8543956" cy="4604878"/>
          </a:xfrm>
        </p:spPr>
        <p:txBody>
          <a:bodyPr>
            <a:normAutofit/>
          </a:bodyPr>
          <a:lstStyle/>
          <a:p>
            <a:r>
              <a:rPr lang="en-US" dirty="0" smtClean="0"/>
              <a:t>WD Text 6’s complexity analysis</a:t>
            </a:r>
          </a:p>
          <a:p>
            <a:pPr lvl="1"/>
            <a:r>
              <a:rPr lang="en-US" dirty="0" smtClean="0"/>
              <a:t> Following the same method of JCT3V-I0111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Conclusion</a:t>
            </a:r>
          </a:p>
          <a:p>
            <a:pPr lvl="1"/>
            <a:r>
              <a:rPr lang="en-US" dirty="0" smtClean="0"/>
              <a:t>IC becomes the worst computation complexity case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71472" y="2500306"/>
          <a:ext cx="8143931" cy="2133600"/>
        </p:xfrm>
        <a:graphic>
          <a:graphicData uri="http://schemas.openxmlformats.org/drawingml/2006/table">
            <a:tbl>
              <a:tblPr/>
              <a:tblGrid>
                <a:gridCol w="948965"/>
                <a:gridCol w="2470335"/>
                <a:gridCol w="2470335"/>
                <a:gridCol w="2254296"/>
              </a:tblGrid>
              <a:tr h="2959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Number of operation 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5957">
                <a:tc rowSpan="6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3D-HEVC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Mult 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Add 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ARP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104.7%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106.6%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VSP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DBBP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Methods(1/2)</a:t>
            </a:r>
            <a:endParaRPr lang="en-US" altLang="zh-TW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643050"/>
            <a:ext cx="8715404" cy="3932291"/>
          </a:xfrm>
        </p:spPr>
        <p:txBody>
          <a:bodyPr/>
          <a:lstStyle/>
          <a:p>
            <a:pPr hangingPunct="0"/>
            <a:r>
              <a:rPr lang="en-CA" dirty="0" smtClean="0"/>
              <a:t>Simplification : </a:t>
            </a:r>
          </a:p>
          <a:p>
            <a:pPr lvl="1" hangingPunct="0"/>
            <a:r>
              <a:rPr lang="en-CA" dirty="0" smtClean="0"/>
              <a:t>Disable bi-prediction for IC. </a:t>
            </a:r>
          </a:p>
          <a:p>
            <a:pPr lvl="1" hangingPunct="0"/>
            <a:r>
              <a:rPr lang="en-CA" dirty="0" smtClean="0"/>
              <a:t>Saving 50% of the ADD/MUL produced by IC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</p:spPr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0" y="3286124"/>
          <a:ext cx="9144000" cy="1706880"/>
        </p:xfrm>
        <a:graphic>
          <a:graphicData uri="http://schemas.openxmlformats.org/drawingml/2006/table">
            <a:tbl>
              <a:tblPr/>
              <a:tblGrid>
                <a:gridCol w="3643306"/>
                <a:gridCol w="3429024"/>
                <a:gridCol w="2071670"/>
              </a:tblGrid>
              <a:tr h="36739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Operations used for proposed IC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ADD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+CMP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MUL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(most are general ones)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39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for 8x8 CU</a:t>
                      </a:r>
                      <a:endParaRPr lang="en-US" sz="1600">
                        <a:latin typeface="Times New Roman"/>
                        <a:ea typeface="PMingLiU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(chroma and bi-prediction IC is disabled)</a:t>
                      </a:r>
                      <a:endParaRPr lang="en-US" sz="160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4N</a:t>
                      </a:r>
                      <a:r>
                        <a:rPr lang="en-US" sz="1600" b="1" baseline="30000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+8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/8N</a:t>
                      </a:r>
                      <a:r>
                        <a:rPr lang="en-US" sz="16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+16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20</a:t>
                      </a:r>
                      <a:endParaRPr lang="en-US" sz="1600" b="1" dirty="0" smtClean="0">
                        <a:solidFill>
                          <a:srgbClr val="FF0000"/>
                        </a:solidFill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4N</a:t>
                      </a:r>
                      <a:r>
                        <a:rPr lang="en-US" sz="1600" b="1" baseline="30000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PMingLiU"/>
                        </a:rPr>
                        <a:t>4N+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5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8N</a:t>
                      </a:r>
                      <a:r>
                        <a:rPr lang="en-US" sz="16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</a:rPr>
                        <a:t>8N+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for &gt;8x8 CUs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(bi-prediction IC is disabled, only set alpha=32 for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chroma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PMingLiU"/>
                        </a:rPr>
                        <a:t>)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6N</a:t>
                      </a:r>
                      <a:r>
                        <a:rPr lang="en-US" sz="1600" b="1" baseline="30000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+12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11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/12N</a:t>
                      </a:r>
                      <a:r>
                        <a:rPr lang="en-US" sz="16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+24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</a:rPr>
                        <a:t>N+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22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PMingLiU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(4N+2 is for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chroma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 offset calculation)</a:t>
                      </a:r>
                      <a:endParaRPr lang="en-US" sz="1600" dirty="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4N</a:t>
                      </a:r>
                      <a:r>
                        <a:rPr lang="en-US" sz="1600" b="1" baseline="30000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PMingLiU"/>
                        </a:rPr>
                        <a:t>4N+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latin typeface="Times New Roman"/>
                          <a:ea typeface="宋体"/>
                        </a:rPr>
                        <a:t>5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/8N</a:t>
                      </a:r>
                      <a:r>
                        <a:rPr lang="en-US" sz="1600" b="1" baseline="300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+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PMingLiU"/>
                        </a:rPr>
                        <a:t>8N+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endParaRPr lang="en-US" sz="1600" b="1" dirty="0">
                        <a:latin typeface="Times New Roman"/>
                        <a:ea typeface="PMingLiU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Proposed Methods(2/2)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3049"/>
            <a:ext cx="8686800" cy="4390565"/>
          </a:xfrm>
        </p:spPr>
        <p:txBody>
          <a:bodyPr/>
          <a:lstStyle/>
          <a:p>
            <a:r>
              <a:rPr lang="en-US" dirty="0" smtClean="0"/>
              <a:t>Complexity analysis of the WD with proposed IC</a:t>
            </a:r>
          </a:p>
          <a:p>
            <a:pPr lvl="1"/>
            <a:r>
              <a:rPr lang="en-CA" dirty="0" smtClean="0"/>
              <a:t>Disabling Bi-prediction IC can reduce IC’s worst computational complexity from 104.7% (</a:t>
            </a:r>
            <a:r>
              <a:rPr lang="en-CA" dirty="0" err="1" smtClean="0"/>
              <a:t>Mul</a:t>
            </a:r>
            <a:r>
              <a:rPr lang="en-CA" dirty="0" smtClean="0"/>
              <a:t>) and 106.6% (Add) to 52.3% (</a:t>
            </a:r>
            <a:r>
              <a:rPr lang="en-CA" dirty="0" err="1" smtClean="0"/>
              <a:t>Mul</a:t>
            </a:r>
            <a:r>
              <a:rPr lang="en-CA" dirty="0" smtClean="0"/>
              <a:t>) and 51.8% (Add).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14348" y="3714752"/>
          <a:ext cx="7000925" cy="2571765"/>
        </p:xfrm>
        <a:graphic>
          <a:graphicData uri="http://schemas.openxmlformats.org/drawingml/2006/table">
            <a:tbl>
              <a:tblPr/>
              <a:tblGrid>
                <a:gridCol w="815777"/>
                <a:gridCol w="2123622"/>
                <a:gridCol w="2123622"/>
                <a:gridCol w="1937904"/>
              </a:tblGrid>
              <a:tr h="36739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Number of operation [%]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7395">
                <a:tc rowSpan="6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3D-HEVC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Mult 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Add 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3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3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ARP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3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104.7%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106.6%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73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VSP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3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DBBP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Interactions with Enabling </a:t>
            </a:r>
            <a:r>
              <a:rPr lang="en-US" dirty="0" err="1" smtClean="0"/>
              <a:t>Chroma</a:t>
            </a:r>
            <a:r>
              <a:rPr lang="en-US" dirty="0" smtClean="0"/>
              <a:t> 4x4 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972584" cy="4289481"/>
          </a:xfrm>
        </p:spPr>
        <p:txBody>
          <a:bodyPr>
            <a:normAutofit/>
          </a:bodyPr>
          <a:lstStyle/>
          <a:p>
            <a:pPr hangingPunct="0"/>
            <a:r>
              <a:rPr lang="en-CA" sz="2800" dirty="0" smtClean="0"/>
              <a:t>Enabling chroma4x4 IC increases IC’s worst computational complexity from 104.7% (</a:t>
            </a:r>
            <a:r>
              <a:rPr lang="en-CA" sz="2800" dirty="0" err="1" smtClean="0"/>
              <a:t>Mul</a:t>
            </a:r>
            <a:r>
              <a:rPr lang="en-CA" sz="2800" dirty="0" smtClean="0"/>
              <a:t>) and 106.6% (Add) to 104.7% (</a:t>
            </a:r>
            <a:r>
              <a:rPr lang="en-CA" sz="2800" dirty="0" err="1" smtClean="0"/>
              <a:t>Mul</a:t>
            </a:r>
            <a:r>
              <a:rPr lang="en-CA" sz="2800" dirty="0" smtClean="0"/>
              <a:t>) and 109.8% (Add).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28596" y="3357562"/>
          <a:ext cx="8286808" cy="2428890"/>
        </p:xfrm>
        <a:graphic>
          <a:graphicData uri="http://schemas.openxmlformats.org/drawingml/2006/table">
            <a:tbl>
              <a:tblPr/>
              <a:tblGrid>
                <a:gridCol w="5960686"/>
                <a:gridCol w="1163061"/>
                <a:gridCol w="1163061"/>
              </a:tblGrid>
              <a:tr h="48577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Method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MUL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ADD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WD6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104.7%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106.6%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WD6+Disabling Bi-IC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52.3%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51.8%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WD6+Enabling Chroma 4x4 IC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104.7%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109.8%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8577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WD6+Disabling Bi-IC + Enabling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Chroma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4x4 IC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52.3%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53.4%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133"/>
            <a:ext cx="8686800" cy="4289481"/>
          </a:xfrm>
        </p:spPr>
        <p:txBody>
          <a:bodyPr/>
          <a:lstStyle/>
          <a:p>
            <a:pPr hangingPunct="0"/>
            <a:r>
              <a:rPr lang="en-CA" dirty="0" smtClean="0"/>
              <a:t>In summary,</a:t>
            </a:r>
          </a:p>
          <a:p>
            <a:pPr lvl="1" hangingPunct="0"/>
            <a:r>
              <a:rPr lang="en-CA" dirty="0" smtClean="0"/>
              <a:t> (1) disabling Bi-prediction IC has no effect on CTC and brings 0.02% loss on IBP cases. </a:t>
            </a:r>
          </a:p>
          <a:p>
            <a:pPr lvl="1" hangingPunct="0"/>
            <a:r>
              <a:rPr lang="en-CA" dirty="0" smtClean="0"/>
              <a:t>(2) Enabling chroma4x4 IC has no effect on CTC and brings 0.05% loss on IBP cases. </a:t>
            </a:r>
          </a:p>
          <a:p>
            <a:pPr lvl="1" hangingPunct="0"/>
            <a:r>
              <a:rPr lang="en-CA" dirty="0" smtClean="0"/>
              <a:t>(3) When combined together, the results are similar to just disabling Bi-prediction IC, i.e., no effect on CTC and brings 0.03% loss on IBP cases.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1060</TotalTime>
  <Words>652</Words>
  <Application>Microsoft Office PowerPoint</Application>
  <PresentationFormat>On-screen Show (4:3)</PresentationFormat>
  <Paragraphs>179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Equation</vt:lpstr>
      <vt:lpstr>3D-CE2: Complexity reduction on illumination compensation for 3D-HEVC</vt:lpstr>
      <vt:lpstr>Overall Summary</vt:lpstr>
      <vt:lpstr>Background </vt:lpstr>
      <vt:lpstr>Problem(1/2)</vt:lpstr>
      <vt:lpstr>Problem(2/2)</vt:lpstr>
      <vt:lpstr>Proposed Methods(1/2)</vt:lpstr>
      <vt:lpstr>Proposed Methods(2/2)</vt:lpstr>
      <vt:lpstr>Interactions with Enabling Chroma 4x4 IC</vt:lpstr>
      <vt:lpstr>Experimental Results(1/4)</vt:lpstr>
      <vt:lpstr>Experimental Results(2/4)</vt:lpstr>
      <vt:lpstr>Experimental Results(3/4)</vt:lpstr>
      <vt:lpstr>Experimental Results(4/4)</vt:lpstr>
      <vt:lpstr>Conclusion</vt:lpstr>
      <vt:lpstr>Slide 14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Mediatek</cp:lastModifiedBy>
  <cp:revision>169</cp:revision>
  <dcterms:created xsi:type="dcterms:W3CDTF">2014-03-11T04:25:26Z</dcterms:created>
  <dcterms:modified xsi:type="dcterms:W3CDTF">2015-02-12T09:21:22Z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1473992862</vt:i4>
  </property>
  <property fmtid="{D5CDD505-2E9C-101B-9397-08002B2CF9AE}" pid="3" name="_NewReviewCycle">
    <vt:lpwstr/>
  </property>
  <property fmtid="{D5CDD505-2E9C-101B-9397-08002B2CF9AE}" pid="4" name="_EmailSubject">
    <vt:lpwstr>PPT for JCT3V CE2 K0032</vt:lpwstr>
  </property>
  <property fmtid="{D5CDD505-2E9C-101B-9397-08002B2CF9AE}" pid="5" name="_AuthorEmail">
    <vt:lpwstr>Xianguo.Zhang@mediatek.com</vt:lpwstr>
  </property>
  <property fmtid="{D5CDD505-2E9C-101B-9397-08002B2CF9AE}" pid="6" name="_AuthorEmailDisplayName">
    <vt:lpwstr>Xianguo Zhang (张贤国)</vt:lpwstr>
  </property>
  <property fmtid="{D5CDD505-2E9C-101B-9397-08002B2CF9AE}" pid="7" name="_PreviousAdHocReviewCycleID">
    <vt:i4>-1701226681</vt:i4>
  </property>
</Properties>
</file>