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1129" r:id="rId2"/>
    <p:sldId id="1146" r:id="rId3"/>
    <p:sldId id="1137" r:id="rId4"/>
    <p:sldId id="1149" r:id="rId5"/>
    <p:sldId id="1150" r:id="rId6"/>
    <p:sldId id="1131" r:id="rId7"/>
    <p:sldId id="1132" r:id="rId8"/>
    <p:sldId id="1133" r:id="rId9"/>
    <p:sldId id="1144" r:id="rId10"/>
    <p:sldId id="1134" r:id="rId11"/>
    <p:sldId id="1145" r:id="rId12"/>
    <p:sldId id="1151" r:id="rId13"/>
    <p:sldId id="1152" r:id="rId14"/>
    <p:sldId id="1147" r:id="rId15"/>
    <p:sldId id="1148" r:id="rId16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3333FF"/>
    <a:srgbClr val="0000FF"/>
    <a:srgbClr val="FFFF99"/>
    <a:srgbClr val="D6FA20"/>
    <a:srgbClr val="FF9999"/>
    <a:srgbClr val="FFFFCC"/>
    <a:srgbClr val="C0C0C0"/>
    <a:srgbClr val="969696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726" autoAdjust="0"/>
    <p:restoredTop sz="85863" autoAdjust="0"/>
  </p:normalViewPr>
  <p:slideViewPr>
    <p:cSldViewPr>
      <p:cViewPr>
        <p:scale>
          <a:sx n="80" d="100"/>
          <a:sy n="80" d="100"/>
        </p:scale>
        <p:origin x="-2502" y="-852"/>
      </p:cViewPr>
      <p:guideLst>
        <p:guide orient="horz" pos="324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2014/10/20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0132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文字方塊 18"/>
          <p:cNvSpPr txBox="1"/>
          <p:nvPr userDrawn="1"/>
        </p:nvSpPr>
        <p:spPr>
          <a:xfrm>
            <a:off x="3408935" y="6623774"/>
            <a:ext cx="230704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1" name="文字方塊 20"/>
          <p:cNvSpPr txBox="1"/>
          <p:nvPr userDrawn="1"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19" grpId="14"/>
      <p:bldP spid="19" grpId="15"/>
      <p:bldP spid="19" grpId="16"/>
      <p:bldP spid="19" grpId="17"/>
      <p:bldP spid="19" grpId="18"/>
      <p:bldP spid="19" grpId="19"/>
      <p:bldP spid="19" grpId="20"/>
      <p:bldP spid="19" grpId="21"/>
      <p:bldP spid="19" grpId="22"/>
      <p:bldP spid="19" grpId="23"/>
      <p:bldP spid="19" grpId="24"/>
      <p:bldP spid="19" grpId="25"/>
      <p:bldP spid="19" grpId="26"/>
      <p:bldP spid="19" grpId="27"/>
      <p:bldP spid="19" grpId="28"/>
      <p:bldP spid="19" grpId="29"/>
      <p:bldP spid="19" grpId="30"/>
      <p:bldP spid="19" grpId="31"/>
      <p:bldP spid="19" grpId="32"/>
      <p:bldP spid="19" grpId="33"/>
      <p:bldP spid="19" grpId="34"/>
      <p:bldP spid="19" grpId="35"/>
      <p:bldP spid="19" grpId="36"/>
      <p:bldP spid="19" grpId="37"/>
      <p:bldP spid="19" grpId="38"/>
      <p:bldP spid="19" grpId="39"/>
      <p:bldP spid="19" grpId="40"/>
      <p:bldP spid="19" grpId="41"/>
      <p:bldP spid="19" grpId="42"/>
      <p:bldP spid="19" grpId="43"/>
      <p:bldP spid="19" grpId="44"/>
      <p:bldP spid="19" grpId="45"/>
      <p:bldP spid="19" grpId="46"/>
      <p:bldP spid="19" grpId="47"/>
      <p:bldP spid="19" grpId="48"/>
      <p:bldP spid="19" grpId="49"/>
      <p:bldP spid="19" grpId="50"/>
      <p:bldP spid="19" grpId="51"/>
      <p:bldP spid="19" grpId="52"/>
      <p:bldP spid="19" grpId="53"/>
      <p:bldP spid="19" grpId="54"/>
      <p:bldP spid="19" grpId="55"/>
      <p:bldP spid="19" grpId="56"/>
      <p:bldP spid="19" grpId="57"/>
      <p:bldP spid="19" grpId="58"/>
      <p:bldP spid="19" grpId="59"/>
      <p:bldP spid="19" grpId="60"/>
      <p:bldP spid="19" grpId="61"/>
      <p:bldP spid="19" grpId="62"/>
      <p:bldP spid="19" grpId="63"/>
      <p:bldP spid="19" grpId="64"/>
      <p:bldP spid="19" grpId="65"/>
      <p:bldP spid="19" grpId="66"/>
      <p:bldP spid="19" grpId="67"/>
      <p:bldP spid="19" grpId="68"/>
      <p:bldP spid="19" grpId="69"/>
      <p:bldP spid="19" grpId="70"/>
      <p:bldP spid="19" grpId="71"/>
      <p:bldP spid="19" grpId="72"/>
      <p:bldP spid="19" grpId="73"/>
      <p:bldP spid="19" grpId="74"/>
      <p:bldP spid="19" grpId="75"/>
      <p:bldP spid="19" grpId="76"/>
      <p:bldP spid="19" grpId="77"/>
      <p:bldP spid="19" grpId="78"/>
      <p:bldP spid="19" grpId="79"/>
      <p:bldP spid="19" grpId="80"/>
      <p:bldP spid="19" grpId="81"/>
      <p:bldP spid="19" grpId="82"/>
      <p:bldP spid="19" grpId="83"/>
      <p:bldP spid="19" grpId="84"/>
      <p:bldP spid="19" grpId="85"/>
      <p:bldP spid="19" grpId="86"/>
      <p:bldP spid="19" grpId="87"/>
      <p:bldP spid="19" grpId="88"/>
      <p:bldP spid="19" grpId="89"/>
      <p:bldP spid="19" grpId="90"/>
      <p:bldP spid="19" grpId="91"/>
      <p:bldP spid="19" grpId="92"/>
      <p:bldP spid="19" grpId="93"/>
      <p:bldP spid="19" grpId="94"/>
      <p:bldP spid="19" grpId="95"/>
      <p:bldP spid="19" grpId="96"/>
      <p:bldP spid="19" grpId="97"/>
      <p:bldP spid="19" grpId="98"/>
      <p:bldP spid="19" grpId="99"/>
      <p:bldP spid="19" grpId="100"/>
      <p:bldP spid="19" grpId="101"/>
      <p:bldP spid="19" grpId="102"/>
      <p:bldP spid="19" grpId="103"/>
      <p:bldP spid="19" grpId="104"/>
      <p:bldP spid="19" grpId="105"/>
      <p:bldP spid="19" grpId="106"/>
      <p:bldP spid="21" grpId="0"/>
      <p:bldP spid="21" grpId="1"/>
      <p:bldP spid="21" grpId="2"/>
      <p:bldP spid="21" grpId="3"/>
      <p:bldP spid="21" grpId="4"/>
      <p:bldP spid="21" grpId="5"/>
      <p:bldP spid="21" grpId="6"/>
      <p:bldP spid="21" grpId="7"/>
      <p:bldP spid="21" grpId="8"/>
      <p:bldP spid="21" grpId="9"/>
      <p:bldP spid="21" grpId="10"/>
      <p:bldP spid="21" grpId="11"/>
      <p:bldP spid="21" grpId="12"/>
      <p:bldP spid="21" grpId="13"/>
      <p:bldP spid="21" grpId="14"/>
      <p:bldP spid="21" grpId="15"/>
      <p:bldP spid="21" grpId="16"/>
      <p:bldP spid="21" grpId="17"/>
      <p:bldP spid="21" grpId="18"/>
      <p:bldP spid="21" grpId="19"/>
      <p:bldP spid="21" grpId="20"/>
      <p:bldP spid="21" grpId="21"/>
      <p:bldP spid="21" grpId="22"/>
      <p:bldP spid="21" grpId="23"/>
      <p:bldP spid="21" grpId="24"/>
      <p:bldP spid="21" grpId="25"/>
      <p:bldP spid="21" grpId="26"/>
      <p:bldP spid="21" grpId="27"/>
      <p:bldP spid="21" grpId="28"/>
      <p:bldP spid="21" grpId="29"/>
      <p:bldP spid="21" grpId="30"/>
      <p:bldP spid="21" grpId="31"/>
      <p:bldP spid="21" grpId="32"/>
      <p:bldP spid="21" grpId="33"/>
      <p:bldP spid="21" grpId="34"/>
      <p:bldP spid="21" grpId="35"/>
      <p:bldP spid="21" grpId="36"/>
      <p:bldP spid="21" grpId="37"/>
      <p:bldP spid="21" grpId="38"/>
      <p:bldP spid="21" grpId="39"/>
      <p:bldP spid="21" grpId="40"/>
      <p:bldP spid="21" grpId="41"/>
      <p:bldP spid="21" grpId="42"/>
      <p:bldP spid="21" grpId="43"/>
      <p:bldP spid="21" grpId="44"/>
      <p:bldP spid="21" grpId="45"/>
      <p:bldP spid="21" grpId="46"/>
      <p:bldP spid="21" grpId="47"/>
      <p:bldP spid="21" grpId="48"/>
      <p:bldP spid="21" grpId="49"/>
      <p:bldP spid="21" grpId="50"/>
      <p:bldP spid="21" grpId="51"/>
      <p:bldP spid="21" grpId="52"/>
      <p:bldP spid="21" grpId="53"/>
      <p:bldP spid="21" grpId="54"/>
      <p:bldP spid="21" grpId="55"/>
      <p:bldP spid="21" grpId="56"/>
      <p:bldP spid="21" grpId="57"/>
      <p:bldP spid="21" grpId="58"/>
      <p:bldP spid="21" grpId="59"/>
      <p:bldP spid="21" grpId="60"/>
      <p:bldP spid="21" grpId="61"/>
      <p:bldP spid="21" grpId="62"/>
      <p:bldP spid="21" grpId="63"/>
      <p:bldP spid="21" grpId="64"/>
      <p:bldP spid="21" grpId="65"/>
      <p:bldP spid="21" grpId="66"/>
      <p:bldP spid="21" grpId="67"/>
      <p:bldP spid="21" grpId="68"/>
      <p:bldP spid="21" grpId="69"/>
      <p:bldP spid="21" grpId="70"/>
      <p:bldP spid="21" grpId="71"/>
      <p:bldP spid="21" grpId="72"/>
      <p:bldP spid="21" grpId="73"/>
      <p:bldP spid="21" grpId="74"/>
      <p:bldP spid="21" grpId="75"/>
      <p:bldP spid="21" grpId="76"/>
      <p:bldP spid="21" grpId="77"/>
      <p:bldP spid="21" grpId="78"/>
      <p:bldP spid="21" grpId="79"/>
      <p:bldP spid="21" grpId="80"/>
      <p:bldP spid="21" grpId="81"/>
      <p:bldP spid="21" grpId="82"/>
      <p:bldP spid="21" grpId="83"/>
      <p:bldP spid="21" grpId="84"/>
      <p:bldP spid="21" grpId="85"/>
      <p:bldP spid="21" grpId="86"/>
      <p:bldP spid="21" grpId="87"/>
      <p:bldP spid="21" grpId="88"/>
      <p:bldP spid="21" grpId="89"/>
      <p:bldP spid="21" grpId="90"/>
      <p:bldP spid="21" grpId="91"/>
      <p:bldP spid="21" grpId="92"/>
      <p:bldP spid="21" grpId="93"/>
      <p:bldP spid="21" grpId="94"/>
      <p:bldP spid="21" grpId="95"/>
      <p:bldP spid="21" grpId="96"/>
      <p:bldP spid="21" grpId="97"/>
      <p:bldP spid="21" grpId="98"/>
      <p:bldP spid="21" grpId="99"/>
      <p:bldP spid="21" grpId="100"/>
      <p:bldP spid="21" grpId="101"/>
      <p:bldP spid="21" grpId="102"/>
      <p:bldP spid="21" grpId="103"/>
      <p:bldP spid="21" grpId="104"/>
      <p:bldP spid="21" grpId="105"/>
      <p:bldP spid="21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430152" y="1412776"/>
            <a:ext cx="8174296" cy="1913384"/>
          </a:xfrm>
        </p:spPr>
        <p:txBody>
          <a:bodyPr>
            <a:noAutofit/>
          </a:bodyPr>
          <a:lstStyle/>
          <a:p>
            <a:pPr marL="355600" indent="-355600">
              <a:spcBef>
                <a:spcPts val="1200"/>
              </a:spcBef>
            </a:pPr>
            <a:r>
              <a:rPr lang="en-US" altLang="zh-TW" sz="3600" dirty="0" smtClean="0">
                <a:latin typeface="Calibri" pitchFamily="34" charset="0"/>
              </a:rPr>
              <a:t/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Centralized </a:t>
            </a:r>
            <a:r>
              <a:rPr lang="en-US" altLang="zh-TW" sz="3600" dirty="0">
                <a:latin typeface="Calibri" pitchFamily="34" charset="0"/>
              </a:rPr>
              <a:t>Color-Depth Packing (CCDP) </a:t>
            </a:r>
            <a:r>
              <a:rPr lang="en-US" altLang="zh-TW" sz="3600" dirty="0" smtClean="0">
                <a:latin typeface="Calibri" pitchFamily="34" charset="0"/>
              </a:rPr>
              <a:t>SEI Message Syntax</a:t>
            </a:r>
            <a:br>
              <a:rPr lang="en-US" altLang="zh-TW" sz="3600" dirty="0" smtClean="0">
                <a:latin typeface="Calibri" pitchFamily="34" charset="0"/>
              </a:rPr>
            </a:br>
            <a:r>
              <a:rPr lang="en-US" altLang="zh-TW" sz="3600" dirty="0" smtClean="0">
                <a:latin typeface="Calibri" pitchFamily="34" charset="0"/>
              </a:rPr>
              <a:t>(A Revision of JCT-S0031)</a:t>
            </a:r>
            <a:endParaRPr lang="en-US" altLang="zh-TW" sz="3600" dirty="0">
              <a:latin typeface="Calibri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323528" y="4221088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>
            <a:defPPr>
              <a:defRPr lang="zh-TW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新細明體" pitchFamily="18" charset="-120"/>
                <a:cs typeface="+mn-cs"/>
              </a:defRPr>
            </a:lvl9pPr>
          </a:lstStyle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  <p:extLst>
      <p:ext uri="{BB962C8B-B14F-4D97-AF65-F5344CB8AC3E}">
        <p14:creationId xmlns:p14="http://schemas.microsoft.com/office/powerpoint/2010/main" val="2324451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color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sampling is used by an encoder to indicate to a decoder as specified in Table D‑13.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9060556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using bilinear method to downscale the vertical or horizontal resolution of color frame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25144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</a:t>
            </a:r>
            <a:r>
              <a:rPr lang="en-CA" altLang="zh-TW" sz="1400" dirty="0" smtClean="0"/>
              <a:t>of  </a:t>
            </a:r>
            <a:r>
              <a:rPr lang="en-US" altLang="zh-TW" sz="1400" dirty="0" err="1" smtClean="0"/>
              <a:t>color</a:t>
            </a:r>
            <a:r>
              <a:rPr lang="en-US" altLang="zh-TW" sz="1400" dirty="0" err="1" smtClean="0"/>
              <a:t>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D.13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ea typeface="Arial Unicode MS" panose="020B0604020202020204" pitchFamily="34" charset="-120"/>
                <a:cs typeface="Arial" panose="020B0604020202020204" pitchFamily="34" charset="0"/>
              </a:rPr>
              <a:t>centralized color-depth packing</a:t>
            </a:r>
            <a:r>
              <a:rPr lang="en-CA" altLang="zh-TW" sz="1400" dirty="0" smtClean="0"/>
              <a:t> arrangement </a:t>
            </a:r>
            <a:r>
              <a:rPr lang="en-CA" altLang="zh-TW" sz="1400" dirty="0"/>
              <a:t>SEI messages that contain reserved values of </a:t>
            </a:r>
            <a:r>
              <a:rPr lang="en-CA" altLang="zh-TW" sz="1400" dirty="0" err="1"/>
              <a:t>color_sampling_type</a:t>
            </a:r>
            <a:r>
              <a:rPr lang="en-CA" altLang="zh-TW" sz="1400" dirty="0"/>
              <a:t>.</a:t>
            </a:r>
            <a:endParaRPr lang="zh-TW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187624" y="3212976"/>
            <a:ext cx="65527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2–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1, the value 0 for </a:t>
            </a:r>
            <a:r>
              <a:rPr lang="en-CA" altLang="zh-TW" sz="1200" dirty="0" err="1"/>
              <a:t>color_sampling_type</a:t>
            </a:r>
            <a:r>
              <a:rPr lang="en-CA" altLang="zh-TW" sz="1200" dirty="0"/>
              <a:t>, the color frame is down scale the vertical resolution by using bilinear method. When </a:t>
            </a:r>
            <a:r>
              <a:rPr lang="en-US" altLang="zh-TW" sz="12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 </a:t>
            </a:r>
            <a:r>
              <a:rPr lang="en-CA" altLang="zh-TW" sz="1200" dirty="0"/>
              <a:t>equal to 2, the value 0 for </a:t>
            </a:r>
            <a:r>
              <a:rPr lang="en-CA" altLang="zh-TW" sz="1200" dirty="0" err="1"/>
              <a:t>color_sampling_type</a:t>
            </a:r>
            <a:r>
              <a:rPr lang="en-CA" altLang="zh-TW" sz="1200" dirty="0"/>
              <a:t>, the color frame is down scaled in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2674802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936104"/>
          </a:xfrm>
        </p:spPr>
        <p:txBody>
          <a:bodyPr>
            <a:normAutofit/>
          </a:bodyPr>
          <a:lstStyle/>
          <a:p>
            <a:r>
              <a:rPr lang="en-US" altLang="zh-TW" sz="3200" dirty="0">
                <a:latin typeface="Calibri" panose="020F0502020204030204" pitchFamily="34" charset="0"/>
              </a:rPr>
              <a:t> </a:t>
            </a:r>
            <a:r>
              <a:rPr lang="en-US" altLang="zh-TW" sz="3200" dirty="0" err="1" smtClean="0">
                <a:latin typeface="Calibri" panose="020F0502020204030204" pitchFamily="34" charset="0"/>
              </a:rPr>
              <a:t>depth_samping_type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depth_samping_type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the method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sampling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by an encoder to indicate to a decoder as specified in Table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D‑14.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zh-TW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718764"/>
              </p:ext>
            </p:extLst>
          </p:nvPr>
        </p:nvGraphicFramePr>
        <p:xfrm>
          <a:off x="611560" y="2348880"/>
          <a:ext cx="7848872" cy="731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Value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GB" sz="1600" kern="1200" dirty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Interpretation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201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0</a:t>
                      </a:r>
                      <a:endParaRPr kumimoji="1" lang="zh-TW" sz="1600" kern="1200" dirty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  <a:defRPr/>
                      </a:pPr>
                      <a:r>
                        <a:rPr kumimoji="1" lang="en-US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Encoder </a:t>
                      </a:r>
                      <a:r>
                        <a:rPr kumimoji="1" lang="en-CA" altLang="zh-TW" sz="1600" kern="120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新細明體" pitchFamily="18" charset="-120"/>
                          <a:cs typeface="+mn-cs"/>
                        </a:rPr>
                        <a:t>using bilinear method to downscale the vertical or horizontal resolution of depth frame</a:t>
                      </a:r>
                      <a:endParaRPr kumimoji="1" lang="en-US" altLang="zh-TW" sz="1600" kern="1200" dirty="0" smtClean="0">
                        <a:solidFill>
                          <a:schemeClr val="tx1"/>
                        </a:solidFill>
                        <a:latin typeface="Arial" pitchFamily="34" charset="0"/>
                        <a:ea typeface="新細明體" pitchFamily="18" charset="-12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539552" y="4707141"/>
            <a:ext cx="75608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TW" sz="1400" dirty="0"/>
              <a:t>Values of </a:t>
            </a:r>
            <a:r>
              <a:rPr lang="en-US" altLang="zh-TW" sz="1400" dirty="0" err="1" smtClean="0"/>
              <a:t>depth_samping_type</a:t>
            </a:r>
            <a:r>
              <a:rPr lang="en-CA" altLang="zh-TW" sz="1400" dirty="0" smtClean="0"/>
              <a:t> </a:t>
            </a:r>
            <a:r>
              <a:rPr lang="en-CA" altLang="zh-TW" sz="1400" dirty="0"/>
              <a:t>that do not appear in Table </a:t>
            </a:r>
            <a:r>
              <a:rPr lang="en-CA" altLang="zh-TW" sz="1400" dirty="0" smtClean="0"/>
              <a:t>D.14 </a:t>
            </a:r>
            <a:r>
              <a:rPr lang="en-CA" altLang="zh-TW" sz="1400" dirty="0"/>
              <a:t>are reserved for future specification by ITU-T |ISO/IEC and shall not be present in </a:t>
            </a:r>
            <a:r>
              <a:rPr lang="en-CA" altLang="zh-TW" sz="1400" dirty="0" err="1"/>
              <a:t>bitstreams</a:t>
            </a:r>
            <a:r>
              <a:rPr lang="en-CA" altLang="zh-TW" sz="1400" dirty="0"/>
              <a:t> conforming to this version of this Specification. Decoders shall </a:t>
            </a:r>
            <a:r>
              <a:rPr lang="en-CA" altLang="zh-TW" sz="1400" dirty="0" smtClean="0"/>
              <a:t>ignore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 color-depth packing </a:t>
            </a:r>
            <a:r>
              <a:rPr lang="en-CA" altLang="zh-TW" sz="1400" dirty="0" smtClean="0"/>
              <a:t>arrangement </a:t>
            </a:r>
            <a:r>
              <a:rPr lang="en-CA" altLang="zh-TW" sz="1400" dirty="0"/>
              <a:t>SEI messages that contain reserved values of </a:t>
            </a:r>
            <a:r>
              <a:rPr lang="en-US" altLang="zh-TW" sz="1400" dirty="0" err="1"/>
              <a:t>depth_samping_type</a:t>
            </a:r>
            <a:r>
              <a:rPr lang="en-CA" altLang="zh-TW" sz="1400" dirty="0"/>
              <a:t> .</a:t>
            </a:r>
            <a:endParaRPr lang="zh-TW" altLang="en-US" sz="1400" dirty="0"/>
          </a:p>
        </p:txBody>
      </p:sp>
      <p:sp>
        <p:nvSpPr>
          <p:cNvPr id="4" name="矩形 3"/>
          <p:cNvSpPr/>
          <p:nvPr/>
        </p:nvSpPr>
        <p:spPr>
          <a:xfrm>
            <a:off x="1187624" y="3212976"/>
            <a:ext cx="66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zh-TW" sz="1200" dirty="0"/>
              <a:t>NOTE </a:t>
            </a:r>
            <a:r>
              <a:rPr lang="en-CA" altLang="zh-TW" sz="1200" dirty="0" smtClean="0"/>
              <a:t>3–When </a:t>
            </a:r>
            <a:r>
              <a:rPr lang="en-US" altLang="zh-TW" sz="1200" dirty="0" err="1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1,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vertical resolution by using bilinear method. When </a:t>
            </a:r>
            <a:r>
              <a:rPr lang="en-US" altLang="zh-TW" sz="1200" dirty="0" err="1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CA" altLang="zh-TW" sz="1200" dirty="0" smtClean="0"/>
              <a:t>equal </a:t>
            </a:r>
            <a:r>
              <a:rPr lang="en-CA" altLang="zh-TW" sz="1200" dirty="0"/>
              <a:t>to </a:t>
            </a:r>
            <a:r>
              <a:rPr lang="en-CA" altLang="zh-TW" sz="1200" dirty="0" smtClean="0"/>
              <a:t>2, </a:t>
            </a:r>
            <a:r>
              <a:rPr lang="en-CA" altLang="zh-TW" sz="1200" dirty="0"/>
              <a:t>the value 0 for </a:t>
            </a:r>
            <a:r>
              <a:rPr lang="en-CA" altLang="zh-TW" sz="1200" dirty="0" err="1"/>
              <a:t>depth_samping_type</a:t>
            </a:r>
            <a:r>
              <a:rPr lang="en-CA" altLang="zh-TW" sz="1200" dirty="0"/>
              <a:t>, the depth frame is down scale the horizontal resolution by using bilinear method.</a:t>
            </a:r>
            <a:endParaRPr lang="zh-TW" altLang="zh-TW" sz="1200" dirty="0"/>
          </a:p>
        </p:txBody>
      </p:sp>
    </p:spTree>
    <p:extLst>
      <p:ext uri="{BB962C8B-B14F-4D97-AF65-F5344CB8AC3E}">
        <p14:creationId xmlns:p14="http://schemas.microsoft.com/office/powerpoint/2010/main" val="5594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centralized_color-depth_packing_reserved_byte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is reserved for future use by ITU-T | ISO/IEC.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It is a requirement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bitstreams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conformance that the value of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shall be equal to 0. All other values of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are reserved for future use by ITU-T | ISO/IEC. Decoders shall ignore the value of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centralized_color-depth_packing_reserved_byte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66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29816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TW" sz="3200" dirty="0" err="1">
                <a:latin typeface="Calibri" panose="020F0502020204030204" pitchFamily="34" charset="0"/>
              </a:rPr>
              <a:t>centralized_color-depth_packing_persistence_flag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57536"/>
            <a:ext cx="8229600" cy="4839816"/>
          </a:xfrm>
        </p:spPr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centralized_color_depth_packing_persistence_flag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specifies the persistence of the 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centralized_color-depth_packing_persistence_flag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specifies that the centralized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applies to the current decoded frame only.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centralized_color-depth_packing_persistence_flag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 specifies that the centralized </a:t>
            </a:r>
            <a:r>
              <a:rPr lang="en-GB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arrangement SEI message persists in output order until any of the following conditions are true: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new CVS begins.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The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bitstream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ends.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marL="366713" lvl="1" indent="0">
              <a:buNone/>
            </a:pP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–	A frame in an access unit containing a centralized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-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packing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 with the same value of 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centralized_color-depth_packing_id</a:t>
            </a:r>
            <a:r>
              <a:rPr lang="en-US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output having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PicOrderCntVal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greater than 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PicOrderCnt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( </a:t>
            </a:r>
            <a:r>
              <a:rPr lang="en-US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CurrPic</a:t>
            </a:r>
            <a:r>
              <a:rPr lang="en-US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).</a:t>
            </a:r>
            <a:endParaRPr lang="zh-TW" altLang="en-US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3303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857" y="692497"/>
            <a:ext cx="7775575" cy="576263"/>
          </a:xfrm>
        </p:spPr>
        <p:txBody>
          <a:bodyPr/>
          <a:lstStyle/>
          <a:p>
            <a:r>
              <a:rPr lang="en-US" altLang="zh-TW" sz="3200" b="1" i="0" dirty="0" smtClean="0">
                <a:effectLst/>
                <a:latin typeface="Calibri" pitchFamily="34" charset="0"/>
              </a:rPr>
              <a:t>Conclusions</a:t>
            </a:r>
            <a:endParaRPr lang="en-US" altLang="zh-TW" sz="3200" b="1" i="0" dirty="0">
              <a:effectLst/>
              <a:latin typeface="Calibri" pitchFamily="34" charset="0"/>
            </a:endParaRPr>
          </a:p>
        </p:txBody>
      </p:sp>
      <p:sp>
        <p:nvSpPr>
          <p:cNvPr id="4" name="內容版面配置區 2"/>
          <p:cNvSpPr txBox="1">
            <a:spLocks/>
          </p:cNvSpPr>
          <p:nvPr/>
        </p:nvSpPr>
        <p:spPr>
          <a:xfrm>
            <a:off x="457200" y="1484784"/>
            <a:ext cx="8147248" cy="4839816"/>
          </a:xfrm>
          <a:prstGeom prst="rect">
            <a:avLst/>
          </a:prstGeom>
          <a:ln>
            <a:noFill/>
          </a:ln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 this contribution, the objective measurements of the proposed color-3/4, color-7/8 and color-15/16 CCDP methods are comparing to that of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include the color-3/4, color-5/6, color-7/8,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color-11/12,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and color-15/16 CCDP formats and their settings in the AVC and HEVC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standards,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we propose </a:t>
            </a:r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 new CCDP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SEI message syntax. </a:t>
            </a:r>
            <a:endParaRPr kumimoji="0" lang="en-US" altLang="zh-TW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kumimoji="0" lang="en-US" altLang="zh-TW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proposed CCDP format attains better image quality in the receiving side compared to the frame compatible color-and-depth (</a:t>
            </a:r>
            <a:r>
              <a:rPr kumimoji="0" lang="en-US" altLang="zh-TW" sz="2000" dirty="0" err="1">
                <a:latin typeface="Arial" panose="020B0604020202020204" pitchFamily="34" charset="0"/>
                <a:cs typeface="Arial" panose="020B0604020202020204" pitchFamily="34" charset="0"/>
              </a:rPr>
              <a:t>SbS</a:t>
            </a:r>
            <a:r>
              <a:rPr kumimoji="0" lang="en-US" altLang="zh-TW" sz="2000" dirty="0">
                <a:latin typeface="Arial" panose="020B0604020202020204" pitchFamily="34" charset="0"/>
                <a:cs typeface="Arial" panose="020B0604020202020204" pitchFamily="34" charset="0"/>
              </a:rPr>
              <a:t>) packing format for both 2D-TV and 3D-TV displays.</a:t>
            </a:r>
            <a:endParaRPr kumimoji="0" lang="en-US" altLang="zh-TW" dirty="0" smtClean="0"/>
          </a:p>
          <a:p>
            <a:pPr marL="0" indent="0">
              <a:buFont typeface="Wingdings 2" pitchFamily="18" charset="2"/>
              <a:buNone/>
            </a:pPr>
            <a:endParaRPr kumimoji="0" lang="en-US" altLang="zh-TW" dirty="0" smtClean="0"/>
          </a:p>
          <a:p>
            <a:endParaRPr kumimoji="0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4088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564904"/>
            <a:ext cx="70997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Thanks </a:t>
            </a:r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kind 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06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79026" y="83671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anose="020F0502020204030204" pitchFamily="34" charset="0"/>
              </a:rPr>
              <a:t>Outlooks of CCDPs </a:t>
            </a:r>
            <a:r>
              <a:rPr lang="en-US" altLang="zh-TW" sz="1800" dirty="0" smtClean="0">
                <a:latin typeface="Calibri" panose="020F0502020204030204" pitchFamily="34" charset="0"/>
              </a:rPr>
              <a:t>(color 3/4, 7/8, 15/16)</a:t>
            </a:r>
            <a:endParaRPr lang="zh-TW" altLang="en-US" sz="1800" dirty="0">
              <a:latin typeface="Calibri" panose="020F0502020204030204" pitchFamily="34" charset="0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037" y="1968634"/>
            <a:ext cx="2080513" cy="1400195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47" y="1968634"/>
            <a:ext cx="2080513" cy="1400195"/>
          </a:xfrm>
          <a:prstGeom prst="rect">
            <a:avLst/>
          </a:prstGeom>
        </p:spPr>
      </p:pic>
      <p:sp>
        <p:nvSpPr>
          <p:cNvPr id="6" name="文字方塊 5"/>
          <p:cNvSpPr txBox="1">
            <a:spLocks noChangeAspect="1"/>
          </p:cNvSpPr>
          <p:nvPr/>
        </p:nvSpPr>
        <p:spPr>
          <a:xfrm>
            <a:off x="55276" y="2389545"/>
            <a:ext cx="692875" cy="638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grpSp>
        <p:nvGrpSpPr>
          <p:cNvPr id="10" name="群組 9"/>
          <p:cNvGrpSpPr/>
          <p:nvPr/>
        </p:nvGrpSpPr>
        <p:grpSpPr>
          <a:xfrm>
            <a:off x="177920" y="4221086"/>
            <a:ext cx="4137930" cy="2016225"/>
            <a:chOff x="147129" y="4221088"/>
            <a:chExt cx="3250698" cy="1389028"/>
          </a:xfrm>
        </p:grpSpPr>
        <p:pic>
          <p:nvPicPr>
            <p:cNvPr id="16" name="Picture 2"/>
            <p:cNvPicPr preferRelativeResize="0"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82386" y="4269172"/>
              <a:ext cx="1872000" cy="1053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文字方塊 17"/>
            <p:cNvSpPr txBox="1">
              <a:spLocks noChangeAspect="1"/>
            </p:cNvSpPr>
            <p:nvPr/>
          </p:nvSpPr>
          <p:spPr>
            <a:xfrm>
              <a:off x="2524254" y="4653136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3/4H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9" name="文字方塊 18"/>
            <p:cNvSpPr txBox="1">
              <a:spLocks noChangeAspect="1"/>
            </p:cNvSpPr>
            <p:nvPr/>
          </p:nvSpPr>
          <p:spPr>
            <a:xfrm>
              <a:off x="2524254" y="5129984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0" name="文字方塊 19"/>
            <p:cNvSpPr txBox="1">
              <a:spLocks noChangeAspect="1"/>
            </p:cNvSpPr>
            <p:nvPr/>
          </p:nvSpPr>
          <p:spPr>
            <a:xfrm>
              <a:off x="2524254" y="4221088"/>
              <a:ext cx="87357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1/8H</a:t>
              </a:r>
              <a:endParaRPr lang="zh-TW" altLang="en-US" dirty="0"/>
            </a:p>
          </p:txBody>
        </p:sp>
        <p:sp>
          <p:nvSpPr>
            <p:cNvPr id="21" name="文字方塊 20"/>
            <p:cNvSpPr txBox="1">
              <a:spLocks noChangeAspect="1"/>
            </p:cNvSpPr>
            <p:nvPr/>
          </p:nvSpPr>
          <p:spPr>
            <a:xfrm>
              <a:off x="147129" y="4683511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2" name="左大括弧 21"/>
            <p:cNvSpPr>
              <a:spLocks noChangeAspect="1"/>
            </p:cNvSpPr>
            <p:nvPr/>
          </p:nvSpPr>
          <p:spPr>
            <a:xfrm>
              <a:off x="513931" y="428332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3" name="矩形 52"/>
            <p:cNvSpPr>
              <a:spLocks noChangeAspect="1"/>
            </p:cNvSpPr>
            <p:nvPr/>
          </p:nvSpPr>
          <p:spPr>
            <a:xfrm>
              <a:off x="611560" y="5340000"/>
              <a:ext cx="1934739" cy="2544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Color-3/4 CCDP</a:t>
              </a:r>
              <a:endParaRPr lang="zh-TW" altLang="en-US" dirty="0"/>
            </a:p>
          </p:txBody>
        </p:sp>
      </p:grpSp>
      <p:grpSp>
        <p:nvGrpSpPr>
          <p:cNvPr id="9" name="群組 8"/>
          <p:cNvGrpSpPr/>
          <p:nvPr/>
        </p:nvGrpSpPr>
        <p:grpSpPr>
          <a:xfrm>
            <a:off x="4796510" y="4108868"/>
            <a:ext cx="4456013" cy="2107055"/>
            <a:chOff x="5473766" y="4005064"/>
            <a:chExt cx="3545591" cy="1455302"/>
          </a:xfrm>
        </p:grpSpPr>
        <p:sp>
          <p:nvSpPr>
            <p:cNvPr id="43" name="文字方塊 42"/>
            <p:cNvSpPr txBox="1">
              <a:spLocks noChangeAspect="1"/>
            </p:cNvSpPr>
            <p:nvPr/>
          </p:nvSpPr>
          <p:spPr>
            <a:xfrm>
              <a:off x="5473766" y="4547396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44" name="左大括弧 43"/>
            <p:cNvSpPr>
              <a:spLocks noChangeAspect="1"/>
            </p:cNvSpPr>
            <p:nvPr/>
          </p:nvSpPr>
          <p:spPr>
            <a:xfrm>
              <a:off x="5832041" y="4155598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5" name="文字方塊 44"/>
            <p:cNvSpPr txBox="1">
              <a:spLocks noChangeAspect="1"/>
            </p:cNvSpPr>
            <p:nvPr/>
          </p:nvSpPr>
          <p:spPr>
            <a:xfrm>
              <a:off x="7812360" y="4571836"/>
              <a:ext cx="1206997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15/16H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46" name="文字方塊 45"/>
            <p:cNvSpPr txBox="1">
              <a:spLocks noChangeAspect="1"/>
            </p:cNvSpPr>
            <p:nvPr/>
          </p:nvSpPr>
          <p:spPr>
            <a:xfrm>
              <a:off x="7816142" y="5085184"/>
              <a:ext cx="759213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sp>
          <p:nvSpPr>
            <p:cNvPr id="47" name="文字方塊 46"/>
            <p:cNvSpPr txBox="1">
              <a:spLocks noChangeAspect="1"/>
            </p:cNvSpPr>
            <p:nvPr/>
          </p:nvSpPr>
          <p:spPr>
            <a:xfrm>
              <a:off x="7816142" y="4005064"/>
              <a:ext cx="687550" cy="255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TW" dirty="0" smtClean="0"/>
                <a:t>1/32H</a:t>
              </a:r>
              <a:endParaRPr lang="zh-TW" altLang="en-US" dirty="0"/>
            </a:p>
          </p:txBody>
        </p:sp>
        <p:grpSp>
          <p:nvGrpSpPr>
            <p:cNvPr id="48" name="群組 47"/>
            <p:cNvGrpSpPr>
              <a:grpSpLocks noChangeAspect="1"/>
            </p:cNvGrpSpPr>
            <p:nvPr/>
          </p:nvGrpSpPr>
          <p:grpSpPr>
            <a:xfrm>
              <a:off x="5998361" y="4163763"/>
              <a:ext cx="1874987" cy="1043964"/>
              <a:chOff x="5117746" y="5823103"/>
              <a:chExt cx="1442297" cy="803049"/>
            </a:xfrm>
          </p:grpSpPr>
          <p:pic>
            <p:nvPicPr>
              <p:cNvPr id="49" name="圖片 48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117746" y="5850293"/>
                <a:ext cx="1440000" cy="764090"/>
              </a:xfrm>
              <a:prstGeom prst="rect">
                <a:avLst/>
              </a:prstGeom>
            </p:spPr>
          </p:pic>
          <p:pic>
            <p:nvPicPr>
              <p:cNvPr id="50" name="圖片 49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119044" y="6597352"/>
                <a:ext cx="1440000" cy="28800"/>
              </a:xfrm>
              <a:prstGeom prst="rect">
                <a:avLst/>
              </a:prstGeom>
            </p:spPr>
          </p:pic>
          <p:pic>
            <p:nvPicPr>
              <p:cNvPr id="51" name="圖片 50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120043" y="5823103"/>
                <a:ext cx="1440000" cy="28800"/>
              </a:xfrm>
              <a:prstGeom prst="rect">
                <a:avLst/>
              </a:prstGeom>
            </p:spPr>
          </p:pic>
        </p:grpSp>
        <p:sp>
          <p:nvSpPr>
            <p:cNvPr id="54" name="矩形 53"/>
            <p:cNvSpPr>
              <a:spLocks noChangeAspect="1"/>
            </p:cNvSpPr>
            <p:nvPr/>
          </p:nvSpPr>
          <p:spPr>
            <a:xfrm>
              <a:off x="6175563" y="5205276"/>
              <a:ext cx="1547422" cy="2550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TW" dirty="0" smtClean="0">
                  <a:latin typeface="Calibri" pitchFamily="34" charset="0"/>
                </a:rPr>
                <a:t>Color-15/16 CCDP</a:t>
              </a:r>
              <a:endParaRPr lang="zh-TW" altLang="en-US" dirty="0"/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4912624" y="1844824"/>
            <a:ext cx="3952787" cy="2016224"/>
            <a:chOff x="5343437" y="2204864"/>
            <a:chExt cx="3332787" cy="1433303"/>
          </a:xfrm>
        </p:grpSpPr>
        <p:sp>
          <p:nvSpPr>
            <p:cNvPr id="24" name="文字方塊 23"/>
            <p:cNvSpPr txBox="1">
              <a:spLocks noChangeAspect="1"/>
            </p:cNvSpPr>
            <p:nvPr/>
          </p:nvSpPr>
          <p:spPr>
            <a:xfrm>
              <a:off x="5343437" y="2665569"/>
              <a:ext cx="62350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1H</a:t>
              </a:r>
              <a:endParaRPr lang="zh-TW" altLang="en-US" dirty="0"/>
            </a:p>
          </p:txBody>
        </p:sp>
        <p:sp>
          <p:nvSpPr>
            <p:cNvPr id="25" name="左大括弧 24"/>
            <p:cNvSpPr>
              <a:spLocks noChangeAspect="1"/>
            </p:cNvSpPr>
            <p:nvPr/>
          </p:nvSpPr>
          <p:spPr>
            <a:xfrm>
              <a:off x="5725639" y="2276872"/>
              <a:ext cx="156300" cy="1034605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文字方塊 25"/>
            <p:cNvSpPr txBox="1">
              <a:spLocks noChangeAspect="1"/>
            </p:cNvSpPr>
            <p:nvPr/>
          </p:nvSpPr>
          <p:spPr>
            <a:xfrm>
              <a:off x="7788344" y="2705752"/>
              <a:ext cx="6719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0000"/>
                  </a:solidFill>
                </a:rPr>
                <a:t>7/8H</a:t>
              </a:r>
              <a:endParaRPr lang="zh-TW" alt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文字方塊 26"/>
            <p:cNvSpPr txBox="1">
              <a:spLocks noChangeAspect="1"/>
            </p:cNvSpPr>
            <p:nvPr/>
          </p:nvSpPr>
          <p:spPr>
            <a:xfrm>
              <a:off x="7727630" y="3158035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sp>
          <p:nvSpPr>
            <p:cNvPr id="28" name="文字方塊 27"/>
            <p:cNvSpPr txBox="1">
              <a:spLocks noChangeAspect="1"/>
            </p:cNvSpPr>
            <p:nvPr/>
          </p:nvSpPr>
          <p:spPr>
            <a:xfrm>
              <a:off x="7727631" y="2204864"/>
              <a:ext cx="948593" cy="4801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 smtClean="0"/>
                <a:t>1/16H</a:t>
              </a:r>
              <a:endParaRPr lang="zh-TW" altLang="en-US" dirty="0"/>
            </a:p>
          </p:txBody>
        </p:sp>
        <p:grpSp>
          <p:nvGrpSpPr>
            <p:cNvPr id="29" name="群組 28"/>
            <p:cNvGrpSpPr>
              <a:grpSpLocks noChangeAspect="1"/>
            </p:cNvGrpSpPr>
            <p:nvPr/>
          </p:nvGrpSpPr>
          <p:grpSpPr>
            <a:xfrm>
              <a:off x="5894094" y="2282240"/>
              <a:ext cx="1872208" cy="1036313"/>
              <a:chOff x="5076056" y="5742440"/>
              <a:chExt cx="1440160" cy="797164"/>
            </a:xfrm>
          </p:grpSpPr>
          <p:pic>
            <p:nvPicPr>
              <p:cNvPr id="30" name="圖片 29"/>
              <p:cNvPicPr preferRelativeResize="0">
                <a:picLocks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076056" y="5795444"/>
                <a:ext cx="1440160" cy="709200"/>
              </a:xfrm>
              <a:prstGeom prst="rect">
                <a:avLst/>
              </a:prstGeom>
            </p:spPr>
          </p:pic>
          <p:pic>
            <p:nvPicPr>
              <p:cNvPr id="31" name="圖片 30"/>
              <p:cNvPicPr preferRelativeResize="0">
                <a:picLocks/>
              </p:cNvPicPr>
              <p:nvPr/>
            </p:nvPicPr>
            <p:blipFill rotWithShape="1">
              <a:blip r:embed="rId6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5076216" y="6485604"/>
                <a:ext cx="1440000" cy="54000"/>
              </a:xfrm>
              <a:prstGeom prst="rect">
                <a:avLst/>
              </a:prstGeom>
            </p:spPr>
          </p:pic>
          <p:pic>
            <p:nvPicPr>
              <p:cNvPr id="32" name="圖片 31"/>
              <p:cNvPicPr preferRelativeResize="0">
                <a:picLocks/>
              </p:cNvPicPr>
              <p:nvPr/>
            </p:nvPicPr>
            <p:blipFill rotWithShape="1">
              <a:blip r:embed="rId7" cstate="screen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 flipV="1">
                <a:off x="5076216" y="5742440"/>
                <a:ext cx="1440000" cy="54000"/>
              </a:xfrm>
              <a:prstGeom prst="rect">
                <a:avLst/>
              </a:prstGeom>
            </p:spPr>
          </p:pic>
        </p:grpSp>
        <p:sp>
          <p:nvSpPr>
            <p:cNvPr id="55" name="矩形 54"/>
            <p:cNvSpPr>
              <a:spLocks noChangeAspect="1"/>
            </p:cNvSpPr>
            <p:nvPr/>
          </p:nvSpPr>
          <p:spPr>
            <a:xfrm>
              <a:off x="6087437" y="3279841"/>
              <a:ext cx="1397794" cy="262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TW" dirty="0" smtClean="0">
                  <a:latin typeface="Calibri" pitchFamily="34" charset="0"/>
                </a:rPr>
                <a:t>Color-7/8 CCDP</a:t>
              </a:r>
              <a:endParaRPr lang="zh-TW" altLang="en-US" dirty="0"/>
            </a:p>
          </p:txBody>
        </p:sp>
      </p:grpSp>
      <p:sp>
        <p:nvSpPr>
          <p:cNvPr id="39" name="矩形 38"/>
          <p:cNvSpPr>
            <a:spLocks noChangeAspect="1"/>
          </p:cNvSpPr>
          <p:nvPr/>
        </p:nvSpPr>
        <p:spPr>
          <a:xfrm>
            <a:off x="725462" y="3356992"/>
            <a:ext cx="1470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Color</a:t>
            </a:r>
            <a:endParaRPr lang="zh-TW" altLang="en-US" dirty="0"/>
          </a:p>
        </p:txBody>
      </p:sp>
      <p:sp>
        <p:nvSpPr>
          <p:cNvPr id="40" name="矩形 39"/>
          <p:cNvSpPr>
            <a:spLocks noChangeAspect="1"/>
          </p:cNvSpPr>
          <p:nvPr/>
        </p:nvSpPr>
        <p:spPr>
          <a:xfrm>
            <a:off x="2880188" y="3341510"/>
            <a:ext cx="1547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Original Depth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86859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792088"/>
          </a:xfrm>
        </p:spPr>
        <p:txBody>
          <a:bodyPr>
            <a:normAutofit/>
          </a:bodyPr>
          <a:lstStyle/>
          <a:p>
            <a:r>
              <a:rPr lang="en-US" altLang="zh-TW" sz="3200" dirty="0" smtClean="0">
                <a:latin typeface="Calibri" panose="020F0502020204030204" pitchFamily="34" charset="0"/>
              </a:rPr>
              <a:t>CCDP SEI Syntax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6292671"/>
              </p:ext>
            </p:extLst>
          </p:nvPr>
        </p:nvGraphicFramePr>
        <p:xfrm>
          <a:off x="611560" y="1700808"/>
          <a:ext cx="7848872" cy="4506391"/>
        </p:xfrm>
        <a:graphic>
          <a:graphicData uri="http://schemas.openxmlformats.org/drawingml/2006/table">
            <a:tbl>
              <a:tblPr/>
              <a:tblGrid>
                <a:gridCol w="6696744"/>
                <a:gridCol w="1152128"/>
              </a:tblGrid>
              <a:tr h="40290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160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payloadSize</a:t>
                      </a:r>
                      <a:r>
                        <a:rPr lang="en-GB" sz="16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Descriptor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_id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ue(v)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cancel_flag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746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if( !</a:t>
                      </a:r>
                      <a:r>
                        <a:rPr lang="en-GB" altLang="zh-TW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altLang="zh-TW" sz="1600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centralized_color-depth_packing_cancel_flag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) {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u(7)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content_interpretation_type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u(6)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it-IT" sz="1600" b="1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it-IT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depth_spatial_flipping_flag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depth_subpixel_arrangement_type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u(4)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           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 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color_samping_type</a:t>
                      </a:r>
                      <a:r>
                        <a:rPr kumimoji="0" lang="en-US" altLang="ko-KR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lang="ko-KR" altLang="zh-TW" sz="16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36525" algn="l"/>
                          <a:tab pos="228600" algn="l"/>
                          <a:tab pos="273685" algn="l"/>
                          <a:tab pos="410210" algn="l"/>
                          <a:tab pos="457200" algn="l"/>
                          <a:tab pos="547370" algn="l"/>
                          <a:tab pos="683895" algn="l"/>
                          <a:tab pos="824230" algn="l"/>
                          <a:tab pos="914400" algn="l"/>
                          <a:tab pos="961390" algn="l"/>
                          <a:tab pos="1097915" algn="l"/>
                          <a:tab pos="1235075" algn="l"/>
                          <a:tab pos="1371600" algn="l"/>
                        </a:tabLst>
                        <a:defRPr/>
                      </a:pP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          </a:t>
                      </a:r>
                      <a:r>
                        <a:rPr lang="en-US" altLang="ko-KR" sz="16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 </a:t>
                      </a:r>
                      <a:r>
                        <a:rPr kumimoji="0" lang="en-US" altLang="ko-KR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depth</a:t>
                      </a:r>
                      <a:r>
                        <a:rPr kumimoji="0" lang="en-US" altLang="zh-TW" sz="1600" b="1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_samping_type</a:t>
                      </a:r>
                      <a:r>
                        <a:rPr kumimoji="0" lang="en-US" altLang="zh-TW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맑은 고딕"/>
                          <a:cs typeface=""/>
                        </a:rPr>
                        <a:t> </a:t>
                      </a:r>
                      <a:endParaRPr kumimoji="0" lang="ko-KR" altLang="zh-TW" sz="1600" b="0" kern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  <a:cs typeface=""/>
                      </a:endParaRPr>
                    </a:p>
                  </a:txBody>
                  <a:tcPr marL="65652" marR="6565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  <a:defRPr/>
                      </a:pPr>
                      <a:r>
                        <a:rPr lang="en-GB" altLang="zh-TW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altLang="zh-TW" sz="18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it-IT" altLang="zh-TW" sz="1600" b="1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reserved_byte</a:t>
                      </a:r>
                      <a:endParaRPr lang="zh-TW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b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u(8)</a:t>
                      </a:r>
                      <a:endParaRPr lang="zh-TW" sz="1800" b="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978">
                <a:tc>
                  <a:txBody>
                    <a:bodyPr/>
                    <a:lstStyle/>
                    <a:p>
                      <a:pPr algn="l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altLang="zh-TW" sz="1600" b="1" dirty="0" err="1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centralized_color-depth_packing</a:t>
                      </a:r>
                      <a:r>
                        <a:rPr lang="en-US" sz="16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_</a:t>
                      </a:r>
                      <a:r>
                        <a:rPr lang="en-US" sz="1600" b="1" dirty="0" err="1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persistence_flag</a:t>
                      </a:r>
                      <a:endParaRPr lang="zh-TW" sz="16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u(1)</a:t>
                      </a:r>
                      <a:endParaRPr lang="zh-TW" sz="18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243">
                <a:tc>
                  <a:txBody>
                    <a:bodyPr/>
                    <a:lstStyle/>
                    <a:p>
                      <a:pPr algn="l" hangingPunct="0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lnSpc>
                          <a:spcPct val="90000"/>
                        </a:lnSpc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383">
                <a:tc>
                  <a:txBody>
                    <a:bodyPr/>
                    <a:lstStyle/>
                    <a:p>
                      <a:pPr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6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zh-TW" sz="16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  <a:tab pos="304800" algn="l"/>
                        </a:tabLst>
                      </a:pPr>
                      <a:r>
                        <a:rPr lang="en-GB" sz="1800" dirty="0" smtClean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endParaRPr lang="zh-TW" sz="1800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69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centralized_color-depth_packing_id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b="1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contains an identifying number that may be used to identify the usage of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 color-depth 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SEI message. The value of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centralized_color-depth_packing_id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shall be in the range of 0 to 2</a:t>
            </a:r>
            <a:r>
              <a:rPr lang="en-US" altLang="zh-TW" sz="1600" baseline="300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32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 − 2,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inclusive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5576" y="2828836"/>
            <a:ext cx="76328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dirty="0"/>
              <a:t>Values of </a:t>
            </a:r>
            <a:r>
              <a:rPr lang="en-US" altLang="zh-TW" sz="1600" dirty="0" err="1" smtClean="0"/>
              <a:t>centralized_color-depth_packing_id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0 to 255 and from 512 to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 − 1 may be used as determined by the application. Values of </a:t>
            </a:r>
            <a:r>
              <a:rPr lang="en-US" altLang="zh-TW" sz="1600" dirty="0" err="1" smtClean="0"/>
              <a:t>centralized_color-depth_packing_id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from 256 to 511 and from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 are reserved for future use by ITU-T | ISO/IEC. Decoders shall ignore all centralized </a:t>
            </a:r>
            <a:r>
              <a:rPr lang="en-US" altLang="zh-TW" sz="1600" dirty="0" smtClean="0"/>
              <a:t>color-depth </a:t>
            </a:r>
            <a:r>
              <a:rPr lang="en-US" altLang="zh-TW" sz="1600" dirty="0"/>
              <a:t>packing arrangement SEI messages containing a value of </a:t>
            </a:r>
            <a:r>
              <a:rPr lang="en-US" altLang="zh-TW" sz="1600" dirty="0" err="1" smtClean="0"/>
              <a:t>centralized_color-depth_packing_id</a:t>
            </a:r>
            <a:r>
              <a:rPr lang="en-US" altLang="zh-TW" sz="1600" dirty="0" smtClean="0"/>
              <a:t> </a:t>
            </a:r>
            <a:r>
              <a:rPr lang="en-US" altLang="zh-TW" sz="1600" dirty="0"/>
              <a:t>in the range of 256 to 511, inclusive, or in the range of 2</a:t>
            </a:r>
            <a:r>
              <a:rPr lang="en-US" altLang="zh-TW" sz="1600" baseline="30000" dirty="0"/>
              <a:t>31</a:t>
            </a:r>
            <a:r>
              <a:rPr lang="en-US" altLang="zh-TW" sz="1600" dirty="0"/>
              <a:t> to 2</a:t>
            </a:r>
            <a:r>
              <a:rPr lang="en-US" altLang="zh-TW" sz="1600" baseline="30000" dirty="0"/>
              <a:t>32</a:t>
            </a:r>
            <a:r>
              <a:rPr lang="en-US" altLang="zh-TW" sz="1600" dirty="0"/>
              <a:t> − 2, inclusive, and </a:t>
            </a:r>
            <a:r>
              <a:rPr lang="en-US" altLang="zh-TW" sz="1600" dirty="0" err="1"/>
              <a:t>bitstreams</a:t>
            </a:r>
            <a:r>
              <a:rPr lang="en-US" altLang="zh-TW" sz="1600" dirty="0"/>
              <a:t> shall not contain such </a:t>
            </a:r>
            <a:r>
              <a:rPr lang="en-US" altLang="zh-TW" sz="1600" dirty="0" smtClean="0"/>
              <a:t>values.</a:t>
            </a:r>
            <a:endParaRPr lang="zh-TW" altLang="en-US" sz="1600" dirty="0"/>
          </a:p>
        </p:txBody>
      </p:sp>
    </p:spTree>
    <p:extLst>
      <p:ext uri="{BB962C8B-B14F-4D97-AF65-F5344CB8AC3E}">
        <p14:creationId xmlns:p14="http://schemas.microsoft.com/office/powerpoint/2010/main" val="763471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CA" altLang="zh-TW" sz="3200" dirty="0" err="1" smtClean="0">
                <a:latin typeface="Calibri" panose="020F0502020204030204" pitchFamily="34" charset="0"/>
              </a:rPr>
              <a:t>centralized_color-depth_packing_cancel_flag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39816"/>
          </a:xfrm>
        </p:spPr>
        <p:txBody>
          <a:bodyPr/>
          <a:lstStyle/>
          <a:p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centralized_color-depth_packing_cancel_flag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1 indicates that the centralized color-depth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arrangement SEI message cancels the persistence of any previous the centralized color-depth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 output order.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centralized_color-depth_packing_cancel_flag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indicates that centralized color-depth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packing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follows.</a:t>
            </a:r>
            <a:endParaRPr lang="zh-TW" altLang="en-US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006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926976"/>
          </a:xfrm>
        </p:spPr>
        <p:txBody>
          <a:bodyPr>
            <a:normAutofit/>
          </a:bodyPr>
          <a:lstStyle/>
          <a:p>
            <a:r>
              <a:rPr lang="en-US" altLang="zh-TW" sz="3200" dirty="0" err="1" smtClean="0">
                <a:latin typeface="Calibri" panose="020F0502020204030204" pitchFamily="34" charset="0"/>
              </a:rPr>
              <a:t>centralized_color-depth_packing_type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441362"/>
              </p:ext>
            </p:extLst>
          </p:nvPr>
        </p:nvGraphicFramePr>
        <p:xfrm>
          <a:off x="503548" y="1436904"/>
          <a:ext cx="8136904" cy="318528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668728"/>
                <a:gridCol w="7468176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2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6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6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4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color-3/4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x1.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color-5/6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x2.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8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color-7/8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x3.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12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color-11/12 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x4.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21845">
                <a:tc>
                  <a:txBody>
                    <a:bodyPr/>
                    <a:lstStyle/>
                    <a:p>
                      <a:pPr marL="0" algn="ctr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16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kumimoji="0" lang="en-US" altLang="zh-TW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and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depth plane of the decoded frames contains a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color-15/16</a:t>
                      </a:r>
                      <a:r>
                        <a:rPr kumimoji="0" lang="en-US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CCDP </a:t>
                      </a: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arrangement of corresponding planes of 2D and depth frames as illustrated in Figure </a:t>
                      </a:r>
                      <a:r>
                        <a:rPr kumimoji="0"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0"/>
                          <a:cs typeface="Arial" panose="020B0604020202020204" pitchFamily="34" charset="0"/>
                        </a:rPr>
                        <a:t>x5.</a:t>
                      </a:r>
                      <a:endParaRPr kumimoji="0" lang="zh-TW" sz="14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Arial Unicode MS" panose="020B0604020202020204" pitchFamily="34" charset="-12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383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8112"/>
          </a:xfrm>
        </p:spPr>
        <p:txBody>
          <a:bodyPr>
            <a:normAutofit fontScale="90000"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centralized_color-depth_packing_content_interpretation_type</a:t>
            </a:r>
            <a:endParaRPr lang="en-US" altLang="zh-TW" sz="3200" dirty="0">
              <a:latin typeface="Calibri" panose="020F050202020403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100597"/>
              </p:ext>
            </p:extLst>
          </p:nvPr>
        </p:nvGraphicFramePr>
        <p:xfrm>
          <a:off x="611560" y="1628800"/>
          <a:ext cx="7848872" cy="277062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58987"/>
                <a:gridCol w="7089885"/>
              </a:tblGrid>
              <a:tr h="576064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Value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b="1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Interpretation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">
                <a:tc>
                  <a:txBody>
                    <a:bodyPr/>
                    <a:lstStyle/>
                    <a:p>
                      <a:pPr algn="ctr" hangingPunct="0">
                        <a:lnSpc>
                          <a:spcPct val="15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0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Unspecified relationship between the 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centralized </a:t>
                      </a:r>
                      <a:r>
                        <a:rPr lang="en-GB" sz="1800" dirty="0" err="1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color</a:t>
                      </a:r>
                      <a:r>
                        <a:rPr lang="en-GB" sz="1800" dirty="0" smtClean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-depth packed 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constituent frames</a:t>
                      </a:r>
                      <a:endParaRPr lang="zh-TW" sz="1800" dirty="0"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544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1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top to bottom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2406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2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Indicates that the packed frame is arranged in order of reduced_depth_1, </a:t>
                      </a:r>
                      <a:r>
                        <a:rPr kumimoji="0" lang="en-US" sz="1800" kern="1200" dirty="0" err="1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resized_color</a:t>
                      </a:r>
                      <a:r>
                        <a:rPr kumimoji="0" lang="en-US" sz="18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/>
                          <a:cs typeface="Arial" panose="020B0604020202020204" pitchFamily="34" charset="0"/>
                        </a:rPr>
                        <a:t>, and reduced_depth_2 from left to right</a:t>
                      </a:r>
                      <a:endParaRPr kumimoji="0" lang="zh-TW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534440" y="6063679"/>
            <a:ext cx="8142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15963" indent="-715963"/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NOTE X: When value is 1 or 2 in </a:t>
            </a:r>
            <a:r>
              <a:rPr lang="en-US" altLang="zh-TW" sz="1200" dirty="0" err="1" smtClean="0">
                <a:solidFill>
                  <a:srgbClr val="FF0000"/>
                </a:solidFill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,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and   </a:t>
            </a:r>
          </a:p>
          <a:p>
            <a:pPr marL="715963" indent="-715963"/>
            <a:r>
              <a:rPr lang="en-US" altLang="zh-TW" sz="1200" dirty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              </a:t>
            </a:r>
            <a:r>
              <a:rPr lang="en-US" altLang="zh-TW" sz="1200" dirty="0" err="1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centralized_color_depth_packing_type</a:t>
            </a:r>
            <a:r>
              <a:rPr lang="en-US" altLang="zh-TW" sz="1200" b="1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 </a:t>
            </a:r>
            <a:r>
              <a:rPr lang="en-US" altLang="zh-TW" sz="1200" dirty="0" smtClean="0">
                <a:solidFill>
                  <a:srgbClr val="FF0000"/>
                </a:solidFill>
                <a:ea typeface="맑은 고딕"/>
                <a:cs typeface="Arial" panose="020B0604020202020204" pitchFamily="34" charset="0"/>
              </a:rPr>
              <a:t>should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be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equal to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4, 6, 8, 12, </a:t>
            </a:r>
            <a:r>
              <a:rPr lang="en-US" altLang="zh-TW" sz="1200" dirty="0">
                <a:solidFill>
                  <a:srgbClr val="FF0000"/>
                </a:solidFill>
                <a:cs typeface="Arial" panose="020B0604020202020204" pitchFamily="34" charset="0"/>
              </a:rPr>
              <a:t>or </a:t>
            </a:r>
            <a:r>
              <a:rPr lang="en-US" altLang="zh-TW" sz="1200" dirty="0" smtClean="0">
                <a:solidFill>
                  <a:srgbClr val="FF0000"/>
                </a:solidFill>
                <a:cs typeface="Arial" panose="020B0604020202020204" pitchFamily="34" charset="0"/>
              </a:rPr>
              <a:t>16.</a:t>
            </a:r>
            <a:endParaRPr lang="en-US" altLang="zh-TW" sz="1200" dirty="0" smtClean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pic>
        <p:nvPicPr>
          <p:cNvPr id="5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03856" y="4437112"/>
            <a:ext cx="1872000" cy="10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755784" y="4752540"/>
            <a:ext cx="623503" cy="4801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1235401" y="4475304"/>
            <a:ext cx="156300" cy="10346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4" name="圖片 13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>
          <a:xfrm flipH="1">
            <a:off x="5580115" y="4438114"/>
            <a:ext cx="234000" cy="1053000"/>
          </a:xfrm>
          <a:prstGeom prst="rect">
            <a:avLst/>
          </a:prstGeom>
        </p:spPr>
      </p:pic>
      <p:pic>
        <p:nvPicPr>
          <p:cNvPr id="15" name="圖片 14"/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4115" y="4438114"/>
            <a:ext cx="1404000" cy="1053000"/>
          </a:xfrm>
          <a:prstGeom prst="rect">
            <a:avLst/>
          </a:prstGeom>
        </p:spPr>
      </p:pic>
      <p:pic>
        <p:nvPicPr>
          <p:cNvPr id="16" name="圖片 15"/>
          <p:cNvPicPr>
            <a:picLocks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 flipH="1">
            <a:off x="7218115" y="4438114"/>
            <a:ext cx="234000" cy="1053000"/>
          </a:xfrm>
          <a:prstGeom prst="rect">
            <a:avLst/>
          </a:prstGeom>
        </p:spPr>
      </p:pic>
      <p:sp>
        <p:nvSpPr>
          <p:cNvPr id="18" name="文字方塊 17"/>
          <p:cNvSpPr txBox="1">
            <a:spLocks noChangeAspect="1"/>
          </p:cNvSpPr>
          <p:nvPr/>
        </p:nvSpPr>
        <p:spPr>
          <a:xfrm>
            <a:off x="5602584" y="4057883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1W</a:t>
            </a:r>
            <a:endParaRPr lang="zh-TW" altLang="en-US" dirty="0"/>
          </a:p>
        </p:txBody>
      </p:sp>
      <p:sp>
        <p:nvSpPr>
          <p:cNvPr id="19" name="左大括弧 18"/>
          <p:cNvSpPr>
            <a:spLocks/>
          </p:cNvSpPr>
          <p:nvPr/>
        </p:nvSpPr>
        <p:spPr>
          <a:xfrm rot="5400000">
            <a:off x="6402990" y="3459996"/>
            <a:ext cx="226246" cy="1872001"/>
          </a:xfrm>
          <a:prstGeom prst="leftBrace">
            <a:avLst>
              <a:gd name="adj1" fmla="val 8333"/>
              <a:gd name="adj2" fmla="val 4866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35496" y="5445224"/>
            <a:ext cx="47139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4644008" y="5445224"/>
            <a:ext cx="37444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err="1"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=2</a:t>
            </a:r>
            <a:endParaRPr lang="zh-TW" altLang="en-US" sz="1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863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depth_spatial_flipping_flag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908720"/>
            <a:ext cx="8496944" cy="4839816"/>
          </a:xfrm>
        </p:spPr>
        <p:txBody>
          <a:bodyPr/>
          <a:lstStyle/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GB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1, when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centralized_color-depth_packing_arrangement_type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 or 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indicates that depth frame is spatially flipped relative to its intended orientation for display or other such purposes.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When </a:t>
            </a:r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centralized_color-depth_packing_type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4, 6, 8, 12,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16,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1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1, the type of spatial flipping that is indicated is as follows:</a:t>
            </a:r>
            <a:endParaRPr lang="zh-TW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1,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spatial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 is vertical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flipping.</a:t>
            </a:r>
          </a:p>
          <a:p>
            <a:pPr lvl="1"/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If </a:t>
            </a:r>
            <a:r>
              <a:rPr lang="en-GB" altLang="zh-TW" sz="14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centralized_color-depth_packing_content_interpretation_type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2,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indicated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 spatial 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 is horizontal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flipping</a:t>
            </a:r>
            <a:r>
              <a:rPr lang="en-GB" altLang="zh-TW" sz="14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zh-TW" sz="14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pPr lvl="1"/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Otherwise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(</a:t>
            </a:r>
            <a:r>
              <a:rPr lang="en-US" altLang="zh-TW" sz="1400" dirty="0" err="1">
                <a:latin typeface="Arial" panose="020B0604020202020204" pitchFamily="34" charset="0"/>
                <a:cs typeface="Arial" panose="020B0604020202020204" pitchFamily="34" charset="0"/>
              </a:rPr>
              <a:t>depth_</a:t>
            </a:r>
            <a:r>
              <a:rPr lang="en-US" altLang="zh-TW" sz="14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spatial_flipping_flag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GB" altLang="zh-TW" sz="14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equal to 0), the indicated spatial flipping is not necessary.</a:t>
            </a:r>
            <a:endParaRPr lang="zh-TW" altLang="zh-TW" sz="1400" dirty="0" smtClean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  <a:p>
            <a:endParaRPr lang="en-US" altLang="zh-TW" sz="1600" dirty="0">
              <a:latin typeface="Arial" panose="020B0604020202020204" pitchFamily="34" charset="0"/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 preferRelativeResize="0"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26563" y="4661218"/>
            <a:ext cx="2608481" cy="191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4"/>
          <p:cNvSpPr txBox="1">
            <a:spLocks noChangeAspect="1"/>
          </p:cNvSpPr>
          <p:nvPr/>
        </p:nvSpPr>
        <p:spPr>
          <a:xfrm>
            <a:off x="467543" y="5433574"/>
            <a:ext cx="868801" cy="8727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6" name="左大括弧 5"/>
          <p:cNvSpPr>
            <a:spLocks noChangeAspect="1"/>
          </p:cNvSpPr>
          <p:nvPr/>
        </p:nvSpPr>
        <p:spPr>
          <a:xfrm>
            <a:off x="983795" y="4661220"/>
            <a:ext cx="225831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8" name="圖片 7"/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805" y="4931425"/>
            <a:ext cx="2651591" cy="1427648"/>
          </a:xfrm>
          <a:prstGeom prst="rect">
            <a:avLst/>
          </a:prstGeom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448805" y="6336470"/>
            <a:ext cx="2651591" cy="259358"/>
          </a:xfrm>
          <a:prstGeom prst="rect">
            <a:avLst/>
          </a:prstGeom>
        </p:spPr>
      </p:pic>
      <p:pic>
        <p:nvPicPr>
          <p:cNvPr id="10" name="圖片 9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 flipV="1">
            <a:off x="5448802" y="4658839"/>
            <a:ext cx="2651591" cy="259358"/>
          </a:xfrm>
          <a:prstGeom prst="rect">
            <a:avLst/>
          </a:prstGeom>
        </p:spPr>
      </p:pic>
      <p:sp>
        <p:nvSpPr>
          <p:cNvPr id="11" name="文字方塊 10"/>
          <p:cNvSpPr txBox="1">
            <a:spLocks noChangeAspect="1"/>
          </p:cNvSpPr>
          <p:nvPr/>
        </p:nvSpPr>
        <p:spPr>
          <a:xfrm>
            <a:off x="4731383" y="5433574"/>
            <a:ext cx="595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1H</a:t>
            </a:r>
            <a:endParaRPr lang="zh-TW" altLang="en-US" dirty="0"/>
          </a:p>
        </p:txBody>
      </p:sp>
      <p:sp>
        <p:nvSpPr>
          <p:cNvPr id="12" name="左大括弧 11"/>
          <p:cNvSpPr>
            <a:spLocks noChangeAspect="1"/>
          </p:cNvSpPr>
          <p:nvPr/>
        </p:nvSpPr>
        <p:spPr>
          <a:xfrm>
            <a:off x="5214519" y="4661217"/>
            <a:ext cx="225478" cy="19140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15616" y="6577606"/>
            <a:ext cx="2507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en-US" altLang="zh-TW" sz="1400" dirty="0" smtClean="0"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779559" y="6577607"/>
            <a:ext cx="25378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depth_spatial_flipping_flag</a:t>
            </a:r>
            <a:r>
              <a:rPr lang="en-US" altLang="zh-TW" sz="14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en-US" altLang="zh-TW" sz="1400" dirty="0" smtClean="0">
              <a:ea typeface="Arial Unicode MS" panose="020B0604020202020204" pitchFamily="34" charset="-120"/>
              <a:cs typeface="Arial" panose="020B0604020202020204" pitchFamily="34" charset="0"/>
            </a:endParaRPr>
          </a:p>
        </p:txBody>
      </p:sp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0800000" flipH="1">
            <a:off x="1226563" y="4681809"/>
            <a:ext cx="2612653" cy="259358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V="1">
            <a:off x="1209626" y="6265986"/>
            <a:ext cx="2629589" cy="30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539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TW" sz="3200" dirty="0" err="1">
                <a:latin typeface="Calibri" panose="020F0502020204030204" pitchFamily="34" charset="0"/>
              </a:rPr>
              <a:t>depth_subpixel_rotation_flag</a:t>
            </a:r>
            <a:endParaRPr lang="zh-TW" altLang="en-US" sz="3200" dirty="0">
              <a:latin typeface="Calibri" panose="020F0502020204030204" pitchFamily="34" charset="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1600" dirty="0" err="1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equal to 1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into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R, G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and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to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colored-depth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frame 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rotation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method. </a:t>
            </a:r>
            <a:r>
              <a:rPr lang="en-US" altLang="zh-TW" sz="1600" dirty="0" err="1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depth_subpixel_arrangement_flag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 equal to 0 indicates that embedding the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3 depth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values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into R, G, and B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channels in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colored-depth frame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is used 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the sequence </a:t>
            </a:r>
            <a:r>
              <a:rPr lang="en-US" altLang="zh-TW" sz="1600" dirty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order</a:t>
            </a:r>
            <a:r>
              <a:rPr lang="en-US" altLang="zh-TW" sz="1600" dirty="0" smtClean="0">
                <a:latin typeface="Arial" panose="020B0604020202020204" pitchFamily="34" charset="0"/>
                <a:ea typeface="Arial Unicode MS" panose="020B0604020202020204" pitchFamily="34" charset="-120"/>
                <a:cs typeface="Arial" panose="020B0604020202020204" pitchFamily="34" charset="0"/>
              </a:rPr>
              <a:t>.</a:t>
            </a:r>
            <a:endParaRPr lang="zh-TW" altLang="en-US" dirty="0"/>
          </a:p>
        </p:txBody>
      </p:sp>
      <p:sp>
        <p:nvSpPr>
          <p:cNvPr id="4" name="文字方塊 3"/>
          <p:cNvSpPr txBox="1"/>
          <p:nvPr/>
        </p:nvSpPr>
        <p:spPr>
          <a:xfrm>
            <a:off x="533834" y="5076562"/>
            <a:ext cx="3960440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/>
              <a:t>) </a:t>
            </a:r>
            <a:r>
              <a:rPr lang="en-US" altLang="zh-TW" sz="1400" dirty="0" smtClean="0"/>
              <a:t> (Y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)  (Y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/>
              <a:t>, 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), 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….</a:t>
            </a:r>
            <a:endParaRPr lang="en-US" altLang="zh-TW" sz="1400" dirty="0"/>
          </a:p>
          <a:p>
            <a:r>
              <a:rPr lang="en-US" altLang="zh-TW" sz="1400" dirty="0" smtClean="0"/>
              <a:t>  </a:t>
            </a:r>
          </a:p>
        </p:txBody>
      </p:sp>
      <p:sp>
        <p:nvSpPr>
          <p:cNvPr id="5" name="矩形 4"/>
          <p:cNvSpPr/>
          <p:nvPr/>
        </p:nvSpPr>
        <p:spPr>
          <a:xfrm>
            <a:off x="288754" y="4591000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=1</a:t>
            </a:r>
            <a:endParaRPr lang="zh-TW" altLang="en-US" sz="1600" dirty="0"/>
          </a:p>
        </p:txBody>
      </p:sp>
      <p:sp>
        <p:nvSpPr>
          <p:cNvPr id="7" name="文字方塊 6"/>
          <p:cNvSpPr txBox="1"/>
          <p:nvPr/>
        </p:nvSpPr>
        <p:spPr>
          <a:xfrm>
            <a:off x="4857908" y="5086431"/>
            <a:ext cx="4178587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/>
              <a:t>(Y</a:t>
            </a:r>
            <a:r>
              <a:rPr lang="en-US" altLang="zh-TW" sz="1400" baseline="-25000" dirty="0"/>
              <a:t>11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21</a:t>
            </a:r>
            <a:r>
              <a:rPr lang="en-US" altLang="zh-TW" sz="1400" dirty="0"/>
              <a:t>, Y</a:t>
            </a:r>
            <a:r>
              <a:rPr lang="en-US" altLang="zh-TW" sz="1400" baseline="-25000" dirty="0"/>
              <a:t>31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)  </a:t>
            </a:r>
            <a:r>
              <a:rPr lang="en-US" altLang="zh-TW" sz="1400" dirty="0"/>
              <a:t>(</a:t>
            </a:r>
            <a:r>
              <a:rPr lang="en-US" altLang="zh-TW" sz="1400" dirty="0" smtClean="0"/>
              <a:t>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,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), 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….</a:t>
            </a:r>
            <a:endParaRPr lang="en-US" altLang="zh-TW" sz="1400" dirty="0"/>
          </a:p>
          <a:p>
            <a:endParaRPr lang="en-US" altLang="zh-TW" sz="1400" dirty="0"/>
          </a:p>
        </p:txBody>
      </p:sp>
      <p:sp>
        <p:nvSpPr>
          <p:cNvPr id="8" name="矩形 7"/>
          <p:cNvSpPr/>
          <p:nvPr/>
        </p:nvSpPr>
        <p:spPr>
          <a:xfrm>
            <a:off x="4716016" y="4600926"/>
            <a:ext cx="30380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dirty="0" err="1" smtClean="0">
                <a:ea typeface="Arial Unicode MS" panose="020B0604020202020204" pitchFamily="34" charset="-120"/>
                <a:cs typeface="Arial" panose="020B0604020202020204" pitchFamily="34" charset="0"/>
              </a:rPr>
              <a:t>depth_subpixel_rotation_flag</a:t>
            </a:r>
            <a:r>
              <a:rPr lang="en-US" altLang="zh-TW" sz="1600" dirty="0" smtClean="0">
                <a:ea typeface="Arial Unicode MS" panose="020B0604020202020204" pitchFamily="34" charset="-120"/>
                <a:cs typeface="Arial" panose="020B0604020202020204" pitchFamily="34" charset="0"/>
              </a:rPr>
              <a:t>=0</a:t>
            </a:r>
            <a:endParaRPr lang="zh-TW" altLang="en-US" sz="16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533833" y="2907604"/>
            <a:ext cx="396044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11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13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Y</a:t>
            </a:r>
            <a:r>
              <a:rPr lang="en-US" altLang="zh-TW" sz="1400" baseline="-25000" dirty="0" smtClean="0"/>
              <a:t>21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23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 smtClean="0"/>
              <a:t>       Y</a:t>
            </a:r>
            <a:r>
              <a:rPr lang="en-US" altLang="zh-TW" sz="1400" baseline="-25000" dirty="0" smtClean="0"/>
              <a:t>31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32</a:t>
            </a:r>
            <a:r>
              <a:rPr lang="en-US" altLang="zh-TW" sz="1400" dirty="0" smtClean="0"/>
              <a:t>                 Y</a:t>
            </a:r>
            <a:r>
              <a:rPr lang="en-US" altLang="zh-TW" sz="1400" baseline="-25000" dirty="0" smtClean="0"/>
              <a:t>33</a:t>
            </a:r>
            <a:r>
              <a:rPr lang="en-US" altLang="zh-TW" sz="1400" dirty="0" smtClean="0"/>
              <a:t>…</a:t>
            </a:r>
          </a:p>
          <a:p>
            <a:r>
              <a:rPr lang="en-US" altLang="zh-TW" sz="1400" dirty="0"/>
              <a:t> </a:t>
            </a:r>
            <a:r>
              <a:rPr lang="en-US" altLang="zh-TW" sz="1400" dirty="0" smtClean="0"/>
              <a:t>       …</a:t>
            </a:r>
          </a:p>
          <a:p>
            <a:endParaRPr lang="en-US" altLang="zh-TW" sz="1400" dirty="0"/>
          </a:p>
          <a:p>
            <a:endParaRPr lang="en-US" altLang="zh-TW" sz="1400" dirty="0" smtClean="0"/>
          </a:p>
        </p:txBody>
      </p:sp>
      <p:sp>
        <p:nvSpPr>
          <p:cNvPr id="6" name="文字方塊 5"/>
          <p:cNvSpPr txBox="1"/>
          <p:nvPr/>
        </p:nvSpPr>
        <p:spPr>
          <a:xfrm>
            <a:off x="988636" y="5815226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4494274" y="3378478"/>
            <a:ext cx="1109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 Depth map</a:t>
            </a:r>
            <a:endParaRPr lang="zh-TW" altLang="en-US" sz="1400" dirty="0"/>
          </a:p>
        </p:txBody>
      </p:sp>
      <p:sp>
        <p:nvSpPr>
          <p:cNvPr id="13" name="文字方塊 12"/>
          <p:cNvSpPr txBox="1"/>
          <p:nvPr/>
        </p:nvSpPr>
        <p:spPr>
          <a:xfrm>
            <a:off x="5409597" y="5826750"/>
            <a:ext cx="3050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 smtClean="0"/>
              <a:t>Colored depth in </a:t>
            </a:r>
            <a:r>
              <a:rPr lang="en-US" altLang="zh-TW" sz="1400" dirty="0" err="1" smtClean="0"/>
              <a:t>subpixels</a:t>
            </a:r>
            <a:r>
              <a:rPr lang="en-US" altLang="zh-TW" sz="1400" dirty="0" smtClean="0"/>
              <a:t> (R, G, B)</a:t>
            </a:r>
            <a:endParaRPr lang="zh-TW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68242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62065</TotalTime>
  <Words>1234</Words>
  <Application>Microsoft Office PowerPoint</Application>
  <PresentationFormat>如螢幕大小 (4:3)</PresentationFormat>
  <Paragraphs>148</Paragraphs>
  <Slides>15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15</vt:i4>
      </vt:variant>
    </vt:vector>
  </HeadingPairs>
  <TitlesOfParts>
    <vt:vector size="16" baseType="lpstr">
      <vt:lpstr>流線</vt:lpstr>
      <vt:lpstr> Centralized Color-Depth Packing (CCDP) SEI Message Syntax (A Revision of JCT-S0031)</vt:lpstr>
      <vt:lpstr>Outlooks of CCDPs (color 3/4, 7/8, 15/16)</vt:lpstr>
      <vt:lpstr>CCDP SEI Syntax</vt:lpstr>
      <vt:lpstr>centralized_color-depth_packing_id</vt:lpstr>
      <vt:lpstr>centralized_color-depth_packing_cancel_flag</vt:lpstr>
      <vt:lpstr>centralized_color-depth_packing_type</vt:lpstr>
      <vt:lpstr>centralized_color-depth_packing_content_interpretation_type</vt:lpstr>
      <vt:lpstr>depth_spatial_flipping_flag</vt:lpstr>
      <vt:lpstr>depth_subpixel_rotation_flag</vt:lpstr>
      <vt:lpstr> color_samping_type</vt:lpstr>
      <vt:lpstr> depth_samping_type</vt:lpstr>
      <vt:lpstr>centralized_color-depth_packing_reserved_byte</vt:lpstr>
      <vt:lpstr>centralized_color-depth_packing_persistence_flag</vt:lpstr>
      <vt:lpstr>Conclusions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keying</cp:lastModifiedBy>
  <cp:revision>2559</cp:revision>
  <cp:lastPrinted>2013-01-07T09:47:44Z</cp:lastPrinted>
  <dcterms:created xsi:type="dcterms:W3CDTF">2010-07-18T05:58:14Z</dcterms:created>
  <dcterms:modified xsi:type="dcterms:W3CDTF">2014-10-20T02:06:36Z</dcterms:modified>
</cp:coreProperties>
</file>