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69.xml" ContentType="application/vnd.openxmlformats-officedocument.presentationml.slideLayout+xml"/>
  <Override PartName="/ppt/theme/theme6.xml" ContentType="application/vnd.openxmlformats-officedocument.theme+xml"/>
  <Override PartName="/ppt/slideLayouts/slideLayout87.xml" ContentType="application/vnd.openxmlformats-officedocument.presentationml.slideLayout+xml"/>
  <Override PartName="/ppt/theme/theme10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85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2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  <p:sldMasterId id="2147483726" r:id="rId6"/>
    <p:sldMasterId id="2147483739" r:id="rId7"/>
    <p:sldMasterId id="2147483752" r:id="rId8"/>
  </p:sldMasterIdLst>
  <p:notesMasterIdLst>
    <p:notesMasterId r:id="rId18"/>
  </p:notesMasterIdLst>
  <p:handoutMasterIdLst>
    <p:handoutMasterId r:id="rId19"/>
  </p:handoutMasterIdLst>
  <p:sldIdLst>
    <p:sldId id="267" r:id="rId9"/>
    <p:sldId id="284" r:id="rId10"/>
    <p:sldId id="286" r:id="rId11"/>
    <p:sldId id="287" r:id="rId12"/>
    <p:sldId id="288" r:id="rId13"/>
    <p:sldId id="289" r:id="rId14"/>
    <p:sldId id="290" r:id="rId15"/>
    <p:sldId id="291" r:id="rId16"/>
    <p:sldId id="293" r:id="rId17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tableStyles" Target="tableStyles.xml"/><Relationship Id="rId10" Type="http://schemas.openxmlformats.org/officeDocument/2006/relationships/slide" Target="slides/slide2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9CC2A-CD3F-4BEC-9FC6-720DE53A1EC0}" type="datetimeFigureOut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7D5CC2D-AB4E-463B-B5D8-284C94EE19B1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20A7F2-352B-465D-A626-4CFD4F9921EA}" type="datetimeFigureOut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4" name="投影片圖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2FF867-5013-4724-9852-CBE4FC2DAEAF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E7A76B8-AAEC-4E39-AB0B-9049C1A461CB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FE6992-D5CA-4F2D-A507-864979BBA65A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FE6992-D5CA-4F2D-A507-864979BBA65A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FE6992-D5CA-4F2D-A507-864979BBA65A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Footer Placeholder 4"/>
          <p:cNvSpPr txBox="1">
            <a:spLocks/>
          </p:cNvSpPr>
          <p:nvPr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780A71EF-C16F-4F70-B8E5-09AECD6F853A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4440472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2859A571-EA56-4605-B452-E0217566CD04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9465554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zh-TW" altLang="en-US" dirty="0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87FFE8-89AD-49A5-A7DC-43EBAD9DDB71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6" name="Picture 5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  <p:sp>
        <p:nvSpPr>
          <p:cNvPr id="7" name="Footer Placeholder 4"/>
          <p:cNvSpPr txBox="1">
            <a:spLocks/>
          </p:cNvSpPr>
          <p:nvPr userDrawn="1"/>
        </p:nvSpPr>
        <p:spPr>
          <a:xfrm>
            <a:off x="3594100" y="1089474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DCBE830-67E0-41E1-9F7C-ADB91374D00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993595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6BE683C-EFD2-4074-AAC5-7DA3DB92449E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1513713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E2300D3-29B0-4F19-9067-A05602A2E2B1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98793119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D63CF2-02F8-4D9F-9CA9-04FD14BF9064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30221397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FE7C721-A938-4AF1-A80B-6639366CA36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315976821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4F2F7C-2C5A-4DBC-AEEA-C9B6A849F82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8013617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3C7409F-DACC-4F44-ACDC-A9E157341EF3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E28B99F-22DD-4F1A-81F8-B13A64C45318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59177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CD876883-DCD7-42F9-90A3-38A5F436FDE0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376381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C6A7EFD-0C02-4099-8B2B-4F9B62EC2E96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1559520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715B196-64C8-45EB-9418-8608687DCC3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404393842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2"/>
          </p:nvPr>
        </p:nvSpPr>
        <p:spPr>
          <a:xfrm>
            <a:off x="5575635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0E20DFC-0F2F-4D5D-9F11-720BB968C0E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40335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5356992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19F32E-D81A-4055-A0DC-0803F40980DA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B85EE-231A-4B99-856A-B983CBC39F4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259119446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  <a:p>
            <a:pPr lvl="1"/>
            <a:r>
              <a:rPr lang="zh-TW" altLang="en-US" dirty="0" smtClean="0"/>
              <a:t>第二層</a:t>
            </a:r>
          </a:p>
          <a:p>
            <a:pPr lvl="2"/>
            <a:r>
              <a:rPr lang="zh-TW" altLang="en-US" dirty="0" smtClean="0"/>
              <a:t>第三層</a:t>
            </a:r>
          </a:p>
          <a:p>
            <a:pPr lvl="3"/>
            <a:r>
              <a:rPr lang="zh-TW" altLang="en-US" dirty="0" smtClean="0"/>
              <a:t>第四層</a:t>
            </a:r>
          </a:p>
          <a:p>
            <a:pPr lvl="4"/>
            <a:r>
              <a:rPr lang="zh-TW" altLang="en-US" dirty="0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DA34D4-5C1C-4334-A4E8-FE8F7AC73820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17151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B330AC-8F94-43D8-906B-B24FE7DA780B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50412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44EC1DA4-13ED-4B4A-8E35-A4A203CFAB74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25911944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7F76E6-AF86-48DE-AD55-93EE82680CAE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7322582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BA7820-3C79-4A0A-8112-3A169CE28C2D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955667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5D7AC6-A387-4C93-B98D-C6B927814ADC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68992082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27BEF9-C4E3-411D-8D42-88873B29921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04534829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7CDE4-3797-4B02-88CA-908EB8CBABE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4404729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78B5FA-AA69-4E99-9D09-ABD34074E994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9465554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E10D1AD-E29B-41D2-85EB-4568BC8EFB3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09284EB-1F05-4B4C-9CFD-5F592947C481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115137133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96A9549-237D-4828-A5F0-40F5048E5DB8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987931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8B9C4A62-93C8-4909-8890-BB0F105C3CA9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1715173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8ECFFBA-EE49-44B8-B071-05535A8F0F1A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30221397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D27B543-FE87-43B3-AB54-D86814059445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15976821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7A987A0-45B2-4CFC-92D1-1F827420E9A2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013617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FD9E0DC-ADAB-4E09-9CE4-7BEA7BF0B068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65917705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8346990-CB6A-404C-9A76-E78DCABD500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37638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64DCA1B-0938-4FEF-A23D-006CBBEEA6CA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21559520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AAEAD318-0C60-4622-A8A8-F3668F52B901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404393842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16192AC7-9057-43B8-9D73-A90F0FC20E5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75356992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FE4BF-7341-4D0B-B52B-623FE816841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94941DD0-8454-4652-9AF2-95CE7622CA5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5041243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543BFB-9B42-4328-BA92-AB859B56291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C86BDC-3C9A-4B72-9D7C-D3CADEF6DC08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37EA8-832A-48EE-B11B-57A822843B66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15954A-5CEF-4BA0-AF0A-EC678C67C64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C0BBFF-E0FC-4A5C-B107-5E71CFF37E13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792ACC-9153-441F-BABB-4EEF052C53E2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A0A794-AF62-4E21-B56C-D0FC8213F45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9CE68-A4CF-4238-BFEB-3CE5D50E69B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21EFDB-5DCB-483C-BCFA-B4A7EBBAD7D5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F596494-DF14-4C0C-8C76-3AEFA555C0E2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BC72A0CA-0C6C-4990-816F-3EE8B884A3C4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27322582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9D782BE7-A74C-433F-B35B-C8A307211D2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C810577-89E4-4F8B-BC00-D2552ACAD8A6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22897155-A801-4DA2-A0DF-4BD5F793702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D3685B7-93A2-4413-8409-A9AFB06D70D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DFF2B869-F84A-476D-B8F7-2FA77BB3AF9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4BE11AE-FF6A-4964-909F-FA51149CD36A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3365253-41A1-4F75-A203-30C6D53DD12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03AE47E6-39F2-4D0D-9124-7FA17D542FD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3C900DD9-A9CB-403F-B4E3-E7552D63B41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3D198EC6-F71C-4F9D-ACAD-C60898B3BC09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79556672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38AA753-CAB5-418B-97A2-0F1C20047D03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38C2ECD-FB33-4F39-A5C3-78F0B92EC93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_Title Slide">
    <p:bg>
      <p:bgPr>
        <a:gradFill flip="none" rotWithShape="1">
          <a:gsLst>
            <a:gs pos="40000">
              <a:schemeClr val="bg1"/>
            </a:gs>
            <a:gs pos="0">
              <a:schemeClr val="bg1">
                <a:lumMod val="9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tx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5"/>
            <a:ext cx="2370836" cy="584454"/>
          </a:xfrm>
          <a:prstGeom prst="rect">
            <a:avLst/>
          </a:prstGeom>
          <a:effectLst/>
        </p:spPr>
      </p:pic>
      <p:sp>
        <p:nvSpPr>
          <p:cNvPr id="6" name="Rectangle 35"/>
          <p:cNvSpPr>
            <a:spLocks noChangeArrowheads="1"/>
          </p:cNvSpPr>
          <p:nvPr userDrawn="1"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JCT3V-H0085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0702152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/>
            </a:lvl1pPr>
            <a:lvl3pPr marL="1143000" indent="-228600">
              <a:buClr>
                <a:schemeClr val="accent1"/>
              </a:buClr>
              <a:buFont typeface="Wingdings" charset="2"/>
              <a:buChar char="§"/>
              <a:defRPr/>
            </a:lvl3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50D9E7-5FA8-4009-97A5-D7CDB11745B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4539365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129817"/>
            <a:ext cx="7772400" cy="1362075"/>
          </a:xfrm>
        </p:spPr>
        <p:txBody>
          <a:bodyPr anchor="t">
            <a:normAutofit/>
          </a:bodyPr>
          <a:lstStyle>
            <a:lvl1pPr algn="l">
              <a:defRPr sz="4400" b="1" cap="all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3233" y="2619305"/>
            <a:ext cx="7772400" cy="1500187"/>
          </a:xfrm>
        </p:spPr>
        <p:txBody>
          <a:bodyPr anchor="b">
            <a:normAutofit/>
          </a:bodyPr>
          <a:lstStyle>
            <a:lvl1pPr marL="0" indent="0">
              <a:buNone/>
              <a:defRPr sz="3200" b="1" i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 dirty="0" smtClean="0"/>
              <a:t>按一下以編輯母片文字樣式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A7C8D-68F4-49E7-8565-7E6AEE89815E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259119446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44133"/>
            <a:ext cx="4038600" cy="4203367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44132"/>
            <a:ext cx="4038600" cy="4203368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800"/>
            </a:lvl1pPr>
            <a:lvl2pPr>
              <a:defRPr sz="24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C6084A-0F41-4E5B-AE7E-CEA58EBB13D2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17151732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400">
                <a:solidFill>
                  <a:schemeClr val="tx2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4040188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260600"/>
            <a:ext cx="4040188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744133"/>
            <a:ext cx="4041775" cy="516468"/>
          </a:xfrm>
        </p:spPr>
        <p:txBody>
          <a:bodyPr anchor="b">
            <a:normAutofit/>
          </a:bodyPr>
          <a:lstStyle>
            <a:lvl1pPr marL="0" indent="0">
              <a:buNone/>
              <a:defRPr sz="18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260600"/>
            <a:ext cx="4041775" cy="375681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2400"/>
            </a:lvl1pPr>
            <a:lvl2pPr>
              <a:defRPr sz="20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0773C9-57CE-42F7-91C8-E6A3B32799E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50412438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907774-2282-41F1-B7B3-F171EFCF139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7322582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F7877B-730E-4E9B-A3A8-7F8800A27CBB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955667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3AE9AE-47D3-497D-9915-71301790BA63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689920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700391"/>
          </a:xfrm>
        </p:spPr>
        <p:txBody>
          <a:bodyPr/>
          <a:lstStyle>
            <a:lvl1pPr marL="342900" indent="-342900">
              <a:buClr>
                <a:schemeClr val="accent1"/>
              </a:buClr>
              <a:buFont typeface="Wingdings" charset="2"/>
              <a:buChar char="§"/>
              <a:defRPr sz="3200"/>
            </a:lvl1pPr>
            <a:lvl2pPr>
              <a:defRPr sz="2800"/>
            </a:lvl2pPr>
            <a:lvl3pPr marL="1143000" indent="-228600">
              <a:buClr>
                <a:schemeClr val="accent1"/>
              </a:buClr>
              <a:buFont typeface="Wingdings" charset="2"/>
              <a:buChar char="§"/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53834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3CF27EF-9C1D-41E1-AD84-33DA77D6517E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3689920820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FAC65-D49D-405A-9A0D-5B16205C2668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04534829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BBB2B-AFC4-46C3-B54B-82DF0F43BDEA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4404729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69880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69880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104B1-9A49-401B-8FAD-471EE9261004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94655541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5C164C1-8F7F-44DA-AC6D-3389D0793FE6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89935957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itle Slide">
    <p:bg>
      <p:bgPr>
        <a:gradFill flip="none" rotWithShape="1">
          <a:gsLst>
            <a:gs pos="40000">
              <a:schemeClr val="tx1"/>
            </a:gs>
            <a:gs pos="0">
              <a:schemeClr val="bg2">
                <a:lumMod val="25000"/>
              </a:schemeClr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94100" y="4233563"/>
            <a:ext cx="5092700" cy="2329101"/>
          </a:xfrm>
        </p:spPr>
        <p:txBody>
          <a:bodyPr/>
          <a:lstStyle>
            <a:lvl1pPr marL="0" indent="0" algn="l">
              <a:lnSpc>
                <a:spcPct val="80000"/>
              </a:lnSpc>
              <a:buNone/>
              <a:defRPr spc="-150">
                <a:solidFill>
                  <a:schemeClr val="accent6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3594100" y="1463066"/>
            <a:ext cx="5092700" cy="2770497"/>
          </a:xfrm>
        </p:spPr>
        <p:txBody>
          <a:bodyPr anchor="t"/>
          <a:lstStyle>
            <a:lvl1pPr algn="l">
              <a:lnSpc>
                <a:spcPct val="80000"/>
              </a:lnSpc>
              <a:defRPr b="1" spc="-150">
                <a:solidFill>
                  <a:schemeClr val="bg1"/>
                </a:solidFill>
              </a:defRPr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pic>
        <p:nvPicPr>
          <p:cNvPr id="5" name="Picture 4" descr="Logotype.pn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941012" y="1539268"/>
            <a:ext cx="2370836" cy="584454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860299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1485"/>
            <a:ext cx="7772400" cy="1468967"/>
          </a:xfrm>
        </p:spPr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TW" altLang="en-US" dirty="0" smtClean="0"/>
              <a:t>按一下以編輯母片副標題樣式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64E490B-25CB-4AD0-96D5-57EDABFCC020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99359577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A6523E2-EA9C-4F0D-A8EF-7D0160313547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115137133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3133"/>
          </a:xfrm>
        </p:spPr>
        <p:txBody>
          <a:bodyPr anchor="t">
            <a:normAutofit/>
          </a:bodyPr>
          <a:lstStyle>
            <a:lvl1pPr algn="l">
              <a:defRPr sz="4400" b="1" cap="all"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185"/>
            <a:ext cx="7772400" cy="1500716"/>
          </a:xfrm>
        </p:spPr>
        <p:txBody>
          <a:bodyPr anchor="b">
            <a:normAutofit/>
          </a:bodyPr>
          <a:lstStyle>
            <a:lvl1pPr marL="0" indent="0">
              <a:buNone/>
              <a:defRPr sz="3200" b="1" spc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v-SE" dirty="0" smtClean="0"/>
              <a:t>CLICK TO EDIT MASTER TEXT STYLES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672AE10-4BAD-4942-A6E2-2DBD7207D7CC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98793119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43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876D07D1-D66C-412F-A080-52B540D2094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302213973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4584"/>
            <a:ext cx="4040188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5934"/>
            <a:ext cx="4040188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4584"/>
            <a:ext cx="4041775" cy="641349"/>
          </a:xfrm>
        </p:spPr>
        <p:txBody>
          <a:bodyPr anchor="b"/>
          <a:lstStyle>
            <a:lvl1pPr marL="0" indent="0">
              <a:buNone/>
              <a:defRPr sz="2400" b="1" spc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5934"/>
            <a:ext cx="4041775" cy="39497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3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5E80D8B4-1F39-4B67-B0E1-2CC53000F7D9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159768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497343"/>
            <a:ext cx="5486400" cy="566739"/>
          </a:xfrm>
        </p:spPr>
        <p:txBody>
          <a:bodyPr anchor="b"/>
          <a:lstStyle>
            <a:lvl1pPr algn="l">
              <a:defRPr sz="2000" b="1" spc="0">
                <a:solidFill>
                  <a:schemeClr val="accent1"/>
                </a:solidFill>
              </a:defRPr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8692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064081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/>
          <a:lstStyle/>
          <a:p>
            <a:fld id="{C20CFE01-D1C3-4D66-995E-568A918CEA3C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/>
          <a:lstStyle/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/>
          <a:lstStyle/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="" xmlns:p14="http://schemas.microsoft.com/office/powerpoint/2010/main" val="1045348290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0739C4A-2524-4567-9499-C8F50F5ED16C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801361779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461FEBDE-C918-458F-ABB6-83F2E25170FF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659177059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2"/>
            <a:ext cx="3008313" cy="1162049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258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0"/>
            <a:ext cx="3008313" cy="46905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FB2C8AF-A2F0-4AA5-A3F8-B1197CDC608D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37638198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792288" y="4800600"/>
            <a:ext cx="5486400" cy="567267"/>
          </a:xfrm>
        </p:spPr>
        <p:txBody>
          <a:bodyPr anchor="b"/>
          <a:lstStyle>
            <a:lvl1pPr algn="l">
              <a:defRPr sz="2000" b="1" spc="0"/>
            </a:lvl1pPr>
          </a:lstStyle>
          <a:p>
            <a:r>
              <a:rPr lang="sv-SE" dirty="0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3833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TW" altLang="en-US" smtClean="0"/>
              <a:t>按一下圖示以新增圖片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867"/>
            <a:ext cx="5486400" cy="804333"/>
          </a:xfrm>
        </p:spPr>
        <p:txBody>
          <a:bodyPr/>
          <a:lstStyle>
            <a:lvl1pPr marL="0" indent="0">
              <a:buNone/>
              <a:defRPr sz="1400" spc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74B9121B-5B85-4D60-B9FB-9E331C50AA84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215595204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690854A4-E14E-4563-A6DE-20632667620E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4043938427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5167"/>
            <a:ext cx="2057400" cy="5850467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5167"/>
            <a:ext cx="6019800" cy="5850467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E73BAE07-431A-4A59-89B4-6F4680360F25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7535699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image" Target="../media/image3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5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0.xml"/><Relationship Id="rId7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9.xml"/><Relationship Id="rId2" Type="http://schemas.openxmlformats.org/officeDocument/2006/relationships/slideLayout" Target="../slideLayouts/slideLayout49.xml"/><Relationship Id="rId1" Type="http://schemas.openxmlformats.org/officeDocument/2006/relationships/slideLayout" Target="../slideLayouts/slideLayout48.xml"/><Relationship Id="rId6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7.xml"/><Relationship Id="rId4" Type="http://schemas.openxmlformats.org/officeDocument/2006/relationships/slideLayout" Target="../slideLayouts/slideLayout51.xml"/><Relationship Id="rId9" Type="http://schemas.openxmlformats.org/officeDocument/2006/relationships/slideLayout" Target="../slideLayouts/slideLayout56.xml"/><Relationship Id="rId14" Type="http://schemas.openxmlformats.org/officeDocument/2006/relationships/image" Target="../media/image1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3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9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4.xml"/><Relationship Id="rId7" Type="http://schemas.openxmlformats.org/officeDocument/2006/relationships/slideLayout" Target="../slideLayouts/slideLayout78.xml"/><Relationship Id="rId12" Type="http://schemas.openxmlformats.org/officeDocument/2006/relationships/slideLayout" Target="../slideLayouts/slideLayout83.xml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slideLayout" Target="../slideLayouts/slideLayout77.xml"/><Relationship Id="rId11" Type="http://schemas.openxmlformats.org/officeDocument/2006/relationships/slideLayout" Target="../slideLayouts/slideLayout82.xml"/><Relationship Id="rId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81.xml"/><Relationship Id="rId4" Type="http://schemas.openxmlformats.org/officeDocument/2006/relationships/slideLayout" Target="../slideLayouts/slideLayout75.xml"/><Relationship Id="rId9" Type="http://schemas.openxmlformats.org/officeDocument/2006/relationships/slideLayout" Target="../slideLayouts/slideLayout80.xml"/><Relationship Id="rId14" Type="http://schemas.openxmlformats.org/officeDocument/2006/relationships/image" Target="../media/image1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1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6.xml"/><Relationship Id="rId7" Type="http://schemas.openxmlformats.org/officeDocument/2006/relationships/slideLayout" Target="../slideLayouts/slideLayout90.xml"/><Relationship Id="rId12" Type="http://schemas.openxmlformats.org/officeDocument/2006/relationships/slideLayout" Target="../slideLayouts/slideLayout95.xml"/><Relationship Id="rId2" Type="http://schemas.openxmlformats.org/officeDocument/2006/relationships/slideLayout" Target="../slideLayouts/slideLayout85.xml"/><Relationship Id="rId1" Type="http://schemas.openxmlformats.org/officeDocument/2006/relationships/slideLayout" Target="../slideLayouts/slideLayout84.xml"/><Relationship Id="rId6" Type="http://schemas.openxmlformats.org/officeDocument/2006/relationships/slideLayout" Target="../slideLayouts/slideLayout89.xml"/><Relationship Id="rId11" Type="http://schemas.openxmlformats.org/officeDocument/2006/relationships/slideLayout" Target="../slideLayouts/slideLayout94.xml"/><Relationship Id="rId5" Type="http://schemas.openxmlformats.org/officeDocument/2006/relationships/slideLayout" Target="../slideLayouts/slideLayout88.xml"/><Relationship Id="rId10" Type="http://schemas.openxmlformats.org/officeDocument/2006/relationships/slideLayout" Target="../slideLayouts/slideLayout93.xml"/><Relationship Id="rId4" Type="http://schemas.openxmlformats.org/officeDocument/2006/relationships/slideLayout" Target="../slideLayouts/slideLayout87.xml"/><Relationship Id="rId9" Type="http://schemas.openxmlformats.org/officeDocument/2006/relationships/slideLayout" Target="../slideLayouts/slideLayout9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DCF3A45E-9351-4C32-ABBF-6FABFAF26B29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13" name="Picture 12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2"/>
                </a:solidFill>
              </a:rPr>
              <a:t>CONFIDENTIAL B</a:t>
            </a:r>
            <a:endParaRPr lang="en-US" altLang="zh-TW" sz="800" b="1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250EFF7A-9CA4-4DD4-8F4A-D9EC1C64F3BA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rgbClr val="00A1DE"/>
                </a:solidFill>
              </a:rPr>
              <a:t>CONFIDENTIAL B</a:t>
            </a:r>
            <a:endParaRPr lang="en-US" altLang="zh-TW" sz="800" b="1" dirty="0">
              <a:solidFill>
                <a:srgbClr val="00A1DE"/>
              </a:solidFill>
            </a:endParaRPr>
          </a:p>
        </p:txBody>
      </p:sp>
      <p:pic>
        <p:nvPicPr>
          <p:cNvPr id="15" name="Picture 14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6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283A471-A6CB-45CD-BFF9-FE4FF013854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mc="http://schemas.openxmlformats.org/markup-compatibility/2006" xmlns:mv="urn:schemas-microsoft-com:mac:vml"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0F7243FA-8492-42FC-B6AE-EA764F5C837E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:mc="http://schemas.openxmlformats.org/markup-compatibility/2006" xmlns:mv="urn:schemas-microsoft-com:mac:vml" xmlns:p14="http://schemas.microsoft.com/office/powerpoint/2010/main" xmlns="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10308448-41C5-4BBB-B4D6-8DF160A42958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  <p:sldLayoutId id="2147483725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8A69FEA4-4FF4-4736-9769-9AF2F97F68B0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6" name="Footer Placeholder 4"/>
          <p:cNvSpPr txBox="1">
            <a:spLocks/>
          </p:cNvSpPr>
          <p:nvPr/>
        </p:nvSpPr>
        <p:spPr>
          <a:xfrm>
            <a:off x="1441450" y="6273800"/>
            <a:ext cx="16129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1" latinLnBrk="0" hangingPunct="1"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TW" sz="800" b="1" dirty="0" smtClean="0">
                <a:solidFill>
                  <a:schemeClr val="accent1"/>
                </a:solidFill>
              </a:rPr>
              <a:t>CONFIDENTIAL A</a:t>
            </a:r>
            <a:endParaRPr lang="en-US" altLang="zh-TW" sz="800" b="1" dirty="0">
              <a:solidFill>
                <a:schemeClr val="accent1"/>
              </a:solidFill>
            </a:endParaRPr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609599"/>
            <a:ext cx="8229600" cy="113453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44133"/>
            <a:ext cx="8229600" cy="4289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56FC7322-582D-4372-BF89-32A3DC2DEA17}" type="datetime1">
              <a:rPr lang="zh-TW" altLang="en-US" smtClean="0"/>
              <a:pPr/>
              <a:t>2014/3/28</a:t>
            </a:fld>
            <a:endParaRPr lang="zh-TW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smtClean="0"/>
              <a:t>Copyright © MediaTek Inc. All rights reserved.</a:t>
            </a:r>
            <a:endParaRPr lang="zh-TW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FFB793C6-5198-443E-B716-099788FC84AE}" type="slidenum">
              <a:rPr lang="zh-TW" altLang="en-US" smtClean="0"/>
              <a:pPr/>
              <a:t>‹#›</a:t>
            </a:fld>
            <a:endParaRPr lang="zh-TW" altLang="en-US"/>
          </a:p>
        </p:txBody>
      </p:sp>
      <p:pic>
        <p:nvPicPr>
          <p:cNvPr id="8" name="Picture 7" descr="Logotype.png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xmlns:mv="urn:schemas-microsoft-com:mac:vml" xmlns:mc="http://schemas.openxmlformats.org/markup-compatibility/2006" val="0"/>
              </a:ext>
            </a:extLst>
          </a:blip>
          <a:stretch>
            <a:fillRect/>
          </a:stretch>
        </p:blipFill>
        <p:spPr>
          <a:xfrm>
            <a:off x="450852" y="6361222"/>
            <a:ext cx="760781" cy="190561"/>
          </a:xfrm>
          <a:prstGeom prst="rect">
            <a:avLst/>
          </a:prstGeom>
        </p:spPr>
      </p:pic>
      <p:sp>
        <p:nvSpPr>
          <p:cNvPr id="9" name="Rectangle 35"/>
          <p:cNvSpPr>
            <a:spLocks noChangeArrowheads="1"/>
          </p:cNvSpPr>
          <p:nvPr userDrawn="1"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JCT3V-H0085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309785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457200" rtl="0" eaLnBrk="1" latinLnBrk="0" hangingPunct="1">
        <a:lnSpc>
          <a:spcPct val="80000"/>
        </a:lnSpc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2"/>
        </a:buClr>
        <a:buFont typeface="Wingdings" charset="2"/>
        <a:buChar char="§"/>
        <a:defRPr sz="32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5167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 dirty="0" smtClean="0"/>
              <a:t>按一下以編輯母片標題樣式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4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en-US" dirty="0"/>
          </a:p>
        </p:txBody>
      </p:sp>
      <p:sp>
        <p:nvSpPr>
          <p:cNvPr id="12" name="Date Placeholder 3"/>
          <p:cNvSpPr>
            <a:spLocks noGrp="1"/>
          </p:cNvSpPr>
          <p:nvPr>
            <p:ph type="dt" sz="half" idx="2"/>
          </p:nvPr>
        </p:nvSpPr>
        <p:spPr>
          <a:xfrm>
            <a:off x="6699250" y="6278671"/>
            <a:ext cx="92743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fld id="{3E3BB937-EAD1-4D87-8D0B-86AFC1E27A01}" type="datetime1">
              <a:rPr lang="zh-TW" altLang="en-US" smtClean="0"/>
              <a:pPr/>
              <a:t>2014/3/28</a:t>
            </a:fld>
            <a:endParaRPr lang="en-US" dirty="0"/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63950" y="6278671"/>
            <a:ext cx="30353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US" altLang="zh-TW" dirty="0" smtClean="0"/>
              <a:t>Copyright © MediaTek Inc. All rights reserved.</a:t>
            </a:r>
            <a:endParaRPr lang="en-US" altLang="zh-TW" dirty="0"/>
          </a:p>
        </p:txBody>
      </p:sp>
      <p:sp>
        <p:nvSpPr>
          <p:cNvPr id="14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6684" y="6278671"/>
            <a:ext cx="106011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 b="1">
                <a:solidFill>
                  <a:schemeClr val="accent1"/>
                </a:solidFill>
              </a:defRPr>
            </a:lvl1pPr>
          </a:lstStyle>
          <a:p>
            <a:fld id="{3E54FAAE-D303-1440-B1E5-D1AB6CEFDBF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18" name="Picture 17" descr="Logotype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438623" y="6361221"/>
            <a:ext cx="773010" cy="19056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xmlns:mv="urn:schemas-microsoft-com:mac:vml" xmlns:mc="http://schemas.openxmlformats.org/markup-compatibility/2006" val="2693870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b="1" kern="1200" spc="-15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1"/>
        </a:buClr>
        <a:buSzPct val="100000"/>
        <a:buFont typeface="Wingdings" charset="2"/>
        <a:buChar char="§"/>
        <a:defRPr sz="3200" kern="1200" spc="-15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 spc="-15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 spc="-15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 spc="-15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CA" dirty="0" smtClean="0"/>
              <a:t>3D-AHG5: On complexity reduction of bi-prediction for advanced residual prediction</a:t>
            </a:r>
            <a:endParaRPr lang="zh-TW" altLang="en-US" dirty="0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Yi-</a:t>
            </a:r>
            <a:r>
              <a:rPr lang="en-US" sz="2400" dirty="0" err="1" smtClean="0"/>
              <a:t>Wen</a:t>
            </a:r>
            <a:r>
              <a:rPr lang="en-US" sz="2400" dirty="0" smtClean="0"/>
              <a:t> Chen</a:t>
            </a:r>
            <a:r>
              <a:rPr lang="en-CA" sz="2400" dirty="0" smtClean="0"/>
              <a:t>, </a:t>
            </a:r>
            <a:r>
              <a:rPr lang="en-US" sz="2400" dirty="0" err="1" smtClean="0"/>
              <a:t>Jian</a:t>
            </a:r>
            <a:r>
              <a:rPr lang="en-US" sz="2400" dirty="0" smtClean="0"/>
              <a:t>-Liang Lin, Yu-</a:t>
            </a:r>
            <a:r>
              <a:rPr lang="en-US" sz="2400" dirty="0" err="1" smtClean="0"/>
              <a:t>Wen</a:t>
            </a:r>
            <a:r>
              <a:rPr lang="en-US" sz="2400" dirty="0" smtClean="0"/>
              <a:t> Huang, Shawmin Lei</a:t>
            </a:r>
            <a:endParaRPr lang="en-US" sz="2400" dirty="0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3E54FAAE-D303-1440-B1E5-D1AB6CEFDBFD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800601" y="5621338"/>
            <a:ext cx="4033838" cy="824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Presented by </a:t>
            </a:r>
            <a:r>
              <a:rPr lang="en-US" altLang="zh-TW" sz="1400" dirty="0" smtClean="0"/>
              <a:t>Yi-</a:t>
            </a:r>
            <a:r>
              <a:rPr lang="en-US" altLang="zh-TW" sz="1400" dirty="0" err="1" smtClean="0"/>
              <a:t>Wen</a:t>
            </a:r>
            <a:r>
              <a:rPr lang="en-US" altLang="zh-TW" sz="1400" dirty="0" smtClean="0"/>
              <a:t> Chen</a:t>
            </a:r>
            <a:endParaRPr lang="en-US" altLang="zh-TW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8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in </a:t>
            </a:r>
            <a:r>
              <a:rPr lang="en-CA" altLang="zh-TW" sz="1400" dirty="0" smtClean="0"/>
              <a:t>Valencia</a:t>
            </a:r>
            <a:endParaRPr lang="en-US" altLang="zh-TW" sz="1400" dirty="0" smtClean="0">
              <a:ea typeface="SimHei" pitchFamily="2" charset="-122"/>
            </a:endParaRPr>
          </a:p>
          <a:p>
            <a:pPr algn="r" fontAlgn="ctr">
              <a:spcBef>
                <a:spcPct val="20000"/>
              </a:spcBef>
            </a:pPr>
            <a:r>
              <a:rPr lang="en-CA" sz="1400" dirty="0" smtClean="0"/>
              <a:t>29 Mar.–4 Apr. 2014</a:t>
            </a:r>
            <a:endParaRPr lang="en-US" altLang="zh-TW" sz="1400" dirty="0">
              <a:ea typeface="SimHei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7"/>
            <a:ext cx="8059738" cy="931863"/>
          </a:xfrm>
        </p:spPr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>
            <a:normAutofit fontScale="77500" lnSpcReduction="20000"/>
          </a:bodyPr>
          <a:lstStyle/>
          <a:p>
            <a:r>
              <a:rPr lang="en-US" dirty="0" smtClean="0"/>
              <a:t>Current HTM encoder generates non-confirming </a:t>
            </a:r>
            <a:r>
              <a:rPr lang="en-US" dirty="0" err="1" smtClean="0"/>
              <a:t>bitstreams</a:t>
            </a:r>
            <a:r>
              <a:rPr lang="en-US" dirty="0" smtClean="0"/>
              <a:t> due to the </a:t>
            </a:r>
            <a:r>
              <a:rPr lang="en-US" altLang="zh-TW" dirty="0" smtClean="0">
                <a:solidFill>
                  <a:srgbClr val="0070C0"/>
                </a:solidFill>
              </a:rPr>
              <a:t>non-normative fast bi-prediction of identical motion</a:t>
            </a:r>
            <a:r>
              <a:rPr lang="en-US" altLang="zh-TW" dirty="0" smtClean="0"/>
              <a:t> for ARP enabled PUs</a:t>
            </a:r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Non-normative fast bi-prediction of identical motion</a:t>
            </a:r>
          </a:p>
          <a:p>
            <a:pPr lvl="1"/>
            <a:r>
              <a:rPr lang="en-CA" dirty="0" smtClean="0"/>
              <a:t>Change Bi-prediction with identical motion to </a:t>
            </a:r>
            <a:r>
              <a:rPr lang="en-CA" dirty="0" err="1" smtClean="0"/>
              <a:t>uni</a:t>
            </a:r>
            <a:r>
              <a:rPr lang="en-CA" dirty="0" smtClean="0"/>
              <a:t>-prediction</a:t>
            </a:r>
            <a:endParaRPr lang="en-US" dirty="0" smtClean="0"/>
          </a:p>
          <a:p>
            <a:pPr lvl="1"/>
            <a:r>
              <a:rPr lang="en-US" altLang="zh-TW" dirty="0" smtClean="0"/>
              <a:t>Result in non-</a:t>
            </a:r>
            <a:r>
              <a:rPr lang="en-US" altLang="zh-TW" dirty="0" err="1" smtClean="0"/>
              <a:t>cofirming</a:t>
            </a:r>
            <a:r>
              <a:rPr lang="en-US" altLang="zh-TW" dirty="0" smtClean="0"/>
              <a:t> </a:t>
            </a:r>
            <a:r>
              <a:rPr lang="en-US" altLang="zh-TW" dirty="0" err="1" smtClean="0"/>
              <a:t>bitstreams</a:t>
            </a:r>
            <a:r>
              <a:rPr lang="en-US" altLang="zh-TW" dirty="0" smtClean="0"/>
              <a:t> due to the misalignment between the </a:t>
            </a:r>
            <a:r>
              <a:rPr lang="en-US" altLang="zh-TW" dirty="0" err="1" smtClean="0"/>
              <a:t>uni</a:t>
            </a:r>
            <a:r>
              <a:rPr lang="en-US" altLang="zh-TW" dirty="0" smtClean="0"/>
              <a:t>-prediction and bi-prediction of ARP</a:t>
            </a:r>
          </a:p>
          <a:p>
            <a:pPr lvl="1"/>
            <a:r>
              <a:rPr lang="en-US" altLang="zh-TW" dirty="0" smtClean="0"/>
              <a:t>The same issue has been resolved in Illumination Compensation</a:t>
            </a:r>
            <a:endParaRPr lang="en-CA" dirty="0" smtClean="0"/>
          </a:p>
          <a:p>
            <a:r>
              <a:rPr lang="en-CA" dirty="0" smtClean="0"/>
              <a:t>Propose to align the operations between </a:t>
            </a:r>
            <a:r>
              <a:rPr lang="en-CA" dirty="0" err="1" smtClean="0"/>
              <a:t>uni</a:t>
            </a:r>
            <a:r>
              <a:rPr lang="en-CA" dirty="0" smtClean="0"/>
              <a:t>-prediction and bi-prediction of ARP</a:t>
            </a:r>
          </a:p>
          <a:p>
            <a:pPr lvl="1"/>
            <a:r>
              <a:rPr lang="en-CA" dirty="0" smtClean="0"/>
              <a:t>No coding loss</a:t>
            </a:r>
          </a:p>
          <a:p>
            <a:pPr lvl="1"/>
            <a:r>
              <a:rPr lang="en-CA" dirty="0" smtClean="0"/>
              <a:t>Allowing HTM to perform non-normative fast bi-prediction could save </a:t>
            </a:r>
            <a:r>
              <a:rPr lang="en-CA" dirty="0" smtClean="0">
                <a:solidFill>
                  <a:srgbClr val="FF0000"/>
                </a:solidFill>
              </a:rPr>
              <a:t>5%</a:t>
            </a:r>
            <a:r>
              <a:rPr lang="en-CA" dirty="0" smtClean="0"/>
              <a:t> decoding time and reduce unnecessary bandwidth</a:t>
            </a:r>
          </a:p>
          <a:p>
            <a:pPr lvl="1"/>
            <a:endParaRPr lang="en-CA" dirty="0" smtClean="0"/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8"/>
            <a:ext cx="8059738" cy="93186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TW" sz="3600" dirty="0" smtClean="0"/>
              <a:t>Issues of ARP with Non-normative Fast Bi-prediction</a:t>
            </a:r>
            <a:endParaRPr lang="en-US" sz="3600" dirty="0"/>
          </a:p>
        </p:txBody>
      </p:sp>
      <p:sp>
        <p:nvSpPr>
          <p:cNvPr id="11267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Issue 1: Unequal clipping operations are applied to </a:t>
            </a:r>
            <a:r>
              <a:rPr lang="en-US" sz="2800" dirty="0" err="1" smtClean="0"/>
              <a:t>uni</a:t>
            </a:r>
            <a:r>
              <a:rPr lang="en-US" sz="2800" dirty="0" smtClean="0"/>
              <a:t>-prediction and bi-prediction of a ARP enabled PU</a:t>
            </a:r>
          </a:p>
          <a:p>
            <a:r>
              <a:rPr lang="en-US" sz="2800" dirty="0" smtClean="0"/>
              <a:t>Issue 2: Different predicting residual signal for List0 and List1 when List0/List1 motion are identical</a:t>
            </a:r>
          </a:p>
          <a:p>
            <a:pPr lvl="1"/>
            <a:r>
              <a:rPr lang="en-US" sz="2400" dirty="0" smtClean="0"/>
              <a:t>Ex. When temporal prediction is used for current PU</a:t>
            </a:r>
          </a:p>
          <a:p>
            <a:pPr lvl="1"/>
            <a:r>
              <a:rPr lang="en-CA" sz="1400" dirty="0" smtClean="0"/>
              <a:t>L0: select the first temporal reference picture in List0 </a:t>
            </a:r>
          </a:p>
          <a:p>
            <a:pPr lvl="1">
              <a:buFontTx/>
              <a:buNone/>
            </a:pPr>
            <a:r>
              <a:rPr lang="en-CA" sz="1400" dirty="0" smtClean="0"/>
              <a:t>        L1: select the first temporal reference picture in List1</a:t>
            </a:r>
          </a:p>
          <a:p>
            <a:endParaRPr lang="en-US" sz="2800" dirty="0" smtClean="0"/>
          </a:p>
          <a:p>
            <a:pPr lvl="1">
              <a:buFontTx/>
              <a:buNone/>
            </a:pPr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 smtClean="0"/>
          </a:p>
        </p:txBody>
      </p:sp>
      <p:sp>
        <p:nvSpPr>
          <p:cNvPr id="12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8797" y="4092429"/>
            <a:ext cx="4603443" cy="26489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8"/>
            <a:ext cx="8059738" cy="931862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/>
              <a:t>Proposed Solution for The Issue 1</a:t>
            </a:r>
            <a:endParaRPr lang="en-US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/>
          <a:lstStyle/>
          <a:p>
            <a:r>
              <a:rPr lang="en-US" dirty="0" smtClean="0"/>
              <a:t>Unify the clipping operations for </a:t>
            </a:r>
            <a:r>
              <a:rPr lang="en-US" dirty="0" err="1" smtClean="0"/>
              <a:t>uni</a:t>
            </a:r>
            <a:r>
              <a:rPr lang="en-US" dirty="0" smtClean="0"/>
              <a:t>-prediction and bi-prediction</a:t>
            </a:r>
          </a:p>
          <a:p>
            <a:r>
              <a:rPr lang="en-CA" dirty="0" smtClean="0"/>
              <a:t>Always applying clipping after the predicting residual signal is added to the MCP/DCP signal no mater current PU is </a:t>
            </a:r>
            <a:r>
              <a:rPr lang="en-CA" dirty="0" err="1" smtClean="0"/>
              <a:t>uni</a:t>
            </a:r>
            <a:r>
              <a:rPr lang="en-CA" dirty="0" smtClean="0"/>
              <a:t>-prediction or bi-prediction</a:t>
            </a:r>
          </a:p>
          <a:p>
            <a:r>
              <a:rPr lang="en-CA" smtClean="0"/>
              <a:t>Negligible </a:t>
            </a:r>
            <a:r>
              <a:rPr lang="en-CA" dirty="0" smtClean="0"/>
              <a:t>BD-rate increase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HTM-10.0r1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HTM-10.0r1 with equal clippings for </a:t>
            </a:r>
            <a:r>
              <a:rPr lang="en-US" altLang="zh-TW" dirty="0" err="1" smtClean="0">
                <a:solidFill>
                  <a:schemeClr val="tx1"/>
                </a:solidFill>
              </a:rPr>
              <a:t>uni</a:t>
            </a:r>
            <a:r>
              <a:rPr lang="en-US" altLang="zh-TW" dirty="0" smtClean="0">
                <a:solidFill>
                  <a:schemeClr val="tx1"/>
                </a:solidFill>
              </a:rPr>
              <a:t>- and bi- prediction when ARP is enabled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3388196"/>
            <a:ext cx="7419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8"/>
            <a:ext cx="8059738" cy="931862"/>
          </a:xfrm>
        </p:spPr>
        <p:txBody>
          <a:bodyPr/>
          <a:lstStyle/>
          <a:p>
            <a:pPr>
              <a:defRPr/>
            </a:pPr>
            <a:r>
              <a:rPr lang="en-US" altLang="zh-TW" dirty="0" smtClean="0"/>
              <a:t>Proposed Solution for The Issue 2</a:t>
            </a:r>
            <a:endParaRPr lang="en-US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When temporal prediction is used by current PU</a:t>
            </a:r>
            <a:endParaRPr lang="en-CA" sz="2800" dirty="0" smtClean="0"/>
          </a:p>
          <a:p>
            <a:pPr lvl="1"/>
            <a:r>
              <a:rPr lang="en-CA" dirty="0" smtClean="0"/>
              <a:t>Original : </a:t>
            </a:r>
            <a:r>
              <a:rPr lang="en-CA" sz="1600" dirty="0" smtClean="0"/>
              <a:t>L0: select the first temporal reference picture in List0 </a:t>
            </a:r>
          </a:p>
          <a:p>
            <a:pPr lvl="1">
              <a:buFontTx/>
              <a:buNone/>
            </a:pPr>
            <a:r>
              <a:rPr lang="en-CA" sz="1600" dirty="0" smtClean="0"/>
              <a:t>                                     L1: select the first temporal reference picture  in List1</a:t>
            </a:r>
          </a:p>
          <a:p>
            <a:pPr lvl="1"/>
            <a:r>
              <a:rPr lang="en-CA" dirty="0" smtClean="0"/>
              <a:t> Modify : </a:t>
            </a:r>
            <a:r>
              <a:rPr lang="en-CA" sz="1800" dirty="0" smtClean="0">
                <a:solidFill>
                  <a:srgbClr val="0000FF"/>
                </a:solidFill>
              </a:rPr>
              <a:t>Among the two view reference pictures in the original scheme,</a:t>
            </a:r>
          </a:p>
          <a:p>
            <a:pPr lvl="1">
              <a:buNone/>
            </a:pPr>
            <a:r>
              <a:rPr lang="en-CA" sz="1600" dirty="0" smtClean="0"/>
              <a:t>                       L0: select the one which is closer to the L0 reference picture  of </a:t>
            </a:r>
          </a:p>
          <a:p>
            <a:pPr lvl="1">
              <a:buNone/>
            </a:pPr>
            <a:r>
              <a:rPr lang="en-CA" sz="1600" dirty="0" smtClean="0"/>
              <a:t>                              current CU in terms of POC distance</a:t>
            </a:r>
          </a:p>
          <a:p>
            <a:pPr lvl="1">
              <a:buNone/>
            </a:pPr>
            <a:r>
              <a:rPr lang="en-CA" sz="1600" dirty="0" smtClean="0"/>
              <a:t>                       L1: select the one which is closer to the L1 reference picture  of </a:t>
            </a:r>
          </a:p>
          <a:p>
            <a:pPr lvl="1">
              <a:buNone/>
            </a:pPr>
            <a:r>
              <a:rPr lang="en-CA" sz="1600" dirty="0" smtClean="0"/>
              <a:t>                              current CU in terms of POC distance</a:t>
            </a:r>
          </a:p>
          <a:p>
            <a:endParaRPr lang="en-CA" dirty="0" smtClean="0"/>
          </a:p>
          <a:p>
            <a:r>
              <a:rPr lang="en-CA" sz="2600" dirty="0" smtClean="0"/>
              <a:t>Achieve 0.1% BD-rate reduction</a:t>
            </a:r>
          </a:p>
          <a:p>
            <a:pPr lvl="1"/>
            <a:endParaRPr lang="en-CA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6</a:t>
            </a:fld>
            <a:endParaRPr lang="en-US" altLang="ja-JP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255529"/>
            <a:ext cx="4320000" cy="24858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HTM-10.0r1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HTM-10.0r1 with modified ref. picture selection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3388196"/>
            <a:ext cx="7419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Simulation Results</a:t>
            </a: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/>
                </a:solidFill>
              </a:rPr>
              <a:t>Anchor : HTM-10.0r1</a:t>
            </a:r>
          </a:p>
          <a:p>
            <a:r>
              <a:rPr lang="en-US" altLang="zh-TW" dirty="0" smtClean="0">
                <a:solidFill>
                  <a:schemeClr val="tx1"/>
                </a:solidFill>
              </a:rPr>
              <a:t>Test : HTM-10.0r1 with the proposed two modifications</a:t>
            </a:r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endParaRPr lang="en-US" altLang="zh-TW" dirty="0" smtClean="0"/>
          </a:p>
          <a:p>
            <a:endParaRPr lang="en-US" altLang="zh-TW" dirty="0" smtClean="0">
              <a:solidFill>
                <a:schemeClr val="tx1"/>
              </a:solidFill>
            </a:endParaRPr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  <a:p>
            <a:pPr lvl="1"/>
            <a:endParaRPr lang="en-US" altLang="zh-TW" dirty="0" smtClean="0"/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n-US" altLang="zh-TW"/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8</a:t>
            </a:fld>
            <a:endParaRPr lang="en-US" altLang="ja-JP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62013" y="3356992"/>
            <a:ext cx="74199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287338"/>
            <a:ext cx="8059738" cy="931862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12291" name="内容占位符 2"/>
          <p:cNvSpPr>
            <a:spLocks noGrp="1"/>
          </p:cNvSpPr>
          <p:nvPr>
            <p:ph idx="1"/>
          </p:nvPr>
        </p:nvSpPr>
        <p:spPr>
          <a:xfrm>
            <a:off x="381000" y="1371600"/>
            <a:ext cx="8296275" cy="50292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Current ARP does not support </a:t>
            </a:r>
            <a:r>
              <a:rPr lang="en-US" dirty="0" smtClean="0">
                <a:solidFill>
                  <a:srgbClr val="0070C0"/>
                </a:solidFill>
              </a:rPr>
              <a:t>non-normative fast bi-prediction of identical motion</a:t>
            </a:r>
            <a:r>
              <a:rPr lang="en-US" dirty="0" smtClean="0"/>
              <a:t> due to the </a:t>
            </a:r>
            <a:r>
              <a:rPr lang="en-US" dirty="0" smtClean="0">
                <a:solidFill>
                  <a:srgbClr val="FF0000"/>
                </a:solidFill>
              </a:rPr>
              <a:t>unequal operations between </a:t>
            </a:r>
            <a:r>
              <a:rPr lang="en-US" dirty="0" err="1" smtClean="0">
                <a:solidFill>
                  <a:srgbClr val="FF0000"/>
                </a:solidFill>
              </a:rPr>
              <a:t>uni</a:t>
            </a:r>
            <a:r>
              <a:rPr lang="en-US" dirty="0" smtClean="0">
                <a:solidFill>
                  <a:srgbClr val="FF0000"/>
                </a:solidFill>
              </a:rPr>
              <a:t>-prediction and bi-prediction</a:t>
            </a:r>
            <a:endParaRPr lang="en-US" dirty="0" smtClean="0"/>
          </a:p>
          <a:p>
            <a:r>
              <a:rPr lang="en-US" dirty="0" smtClean="0"/>
              <a:t>Align the operations between </a:t>
            </a:r>
            <a:r>
              <a:rPr lang="en-US" dirty="0" err="1" smtClean="0"/>
              <a:t>uni</a:t>
            </a:r>
            <a:r>
              <a:rPr lang="en-US" dirty="0" smtClean="0"/>
              <a:t>-prediction and bi-prediction for ARP</a:t>
            </a:r>
          </a:p>
          <a:p>
            <a:pPr lvl="1"/>
            <a:r>
              <a:rPr lang="en-US" dirty="0" smtClean="0"/>
              <a:t>Unify the clipping operations</a:t>
            </a:r>
          </a:p>
          <a:p>
            <a:pPr lvl="1"/>
            <a:r>
              <a:rPr lang="en-CA" dirty="0" smtClean="0"/>
              <a:t>Modify the selection of reference picture</a:t>
            </a:r>
            <a:endParaRPr lang="en-US" dirty="0" smtClean="0"/>
          </a:p>
          <a:p>
            <a:r>
              <a:rPr lang="en-US" dirty="0" smtClean="0"/>
              <a:t>With the proposed modifications, HTM encoder now would not generate non-confirming </a:t>
            </a:r>
            <a:r>
              <a:rPr lang="en-US" dirty="0" err="1" smtClean="0"/>
              <a:t>bitstreams</a:t>
            </a:r>
            <a:endParaRPr lang="en-US" dirty="0" smtClean="0"/>
          </a:p>
          <a:p>
            <a:pPr lvl="1"/>
            <a:endParaRPr lang="en-US" dirty="0" smtClean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4338638" y="6232525"/>
            <a:ext cx="463550" cy="404813"/>
          </a:xfrm>
        </p:spPr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9</a:t>
            </a:fld>
            <a:endParaRPr lang="en-US" altLang="ja-JP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ediaTek-Confidential_B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1_MediaTek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2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MediaTek-Confidential_A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8.xml><?xml version="1.0" encoding="utf-8"?>
<a:theme xmlns:a="http://schemas.openxmlformats.org/drawingml/2006/main" name="3_Custom Design">
  <a:themeElements>
    <a:clrScheme name="MediaTek Color Palette">
      <a:dk1>
        <a:srgbClr val="353630"/>
      </a:dk1>
      <a:lt1>
        <a:sysClr val="window" lastClr="FFFFFF"/>
      </a:lt1>
      <a:dk2>
        <a:srgbClr val="999A94"/>
      </a:dk2>
      <a:lt2>
        <a:srgbClr val="F0F0F0"/>
      </a:lt2>
      <a:accent1>
        <a:srgbClr val="F3821E"/>
      </a:accent1>
      <a:accent2>
        <a:srgbClr val="00A1DE"/>
      </a:accent2>
      <a:accent3>
        <a:srgbClr val="69BE28"/>
      </a:accent3>
      <a:accent4>
        <a:srgbClr val="D71F85"/>
      </a:accent4>
      <a:accent5>
        <a:srgbClr val="FED100"/>
      </a:accent5>
      <a:accent6>
        <a:srgbClr val="98DBFF"/>
      </a:accent6>
      <a:hlink>
        <a:srgbClr val="000000"/>
      </a:hlink>
      <a:folHlink>
        <a:srgbClr val="5A5A5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MediaTek-Confidential_B</Template>
  <TotalTime>122</TotalTime>
  <Words>456</Words>
  <Application>Microsoft Office PowerPoint</Application>
  <PresentationFormat>On-screen Show (4:3)</PresentationFormat>
  <Paragraphs>110</Paragraphs>
  <Slides>9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8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MediaTek-Confidential_B</vt:lpstr>
      <vt:lpstr>Custom Design</vt:lpstr>
      <vt:lpstr>MediaTek</vt:lpstr>
      <vt:lpstr>1_Custom Design</vt:lpstr>
      <vt:lpstr>1_MediaTek</vt:lpstr>
      <vt:lpstr>2_Custom Design</vt:lpstr>
      <vt:lpstr>MediaTek-Confidential_A</vt:lpstr>
      <vt:lpstr>3_Custom Design</vt:lpstr>
      <vt:lpstr>3D-AHG5: On complexity reduction of bi-prediction for advanced residual prediction</vt:lpstr>
      <vt:lpstr>Overall Summary</vt:lpstr>
      <vt:lpstr>Issues of ARP with Non-normative Fast Bi-prediction</vt:lpstr>
      <vt:lpstr>Proposed Solution for The Issue 1</vt:lpstr>
      <vt:lpstr>Simulation Results</vt:lpstr>
      <vt:lpstr>Proposed Solution for The Issue 2</vt:lpstr>
      <vt:lpstr>Simulation Results</vt:lpstr>
      <vt:lpstr>Simulation Results</vt:lpstr>
      <vt:lpstr>Conclusions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Title (Confidential A)</dc:title>
  <dc:creator>yuwen</dc:creator>
  <cp:lastModifiedBy>MTK03795</cp:lastModifiedBy>
  <cp:revision>75</cp:revision>
  <dcterms:created xsi:type="dcterms:W3CDTF">2014-03-11T04:25:26Z</dcterms:created>
  <dcterms:modified xsi:type="dcterms:W3CDTF">2014-03-29T05:34:42Z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-1701226681</vt:i4>
  </property>
  <property fmtid="{D5CDD505-2E9C-101B-9397-08002B2CF9AE}" pid="3" name="_NewReviewCycle">
    <vt:lpwstr/>
  </property>
  <property fmtid="{D5CDD505-2E9C-101B-9397-08002B2CF9AE}" pid="4" name="_EmailSubject">
    <vt:lpwstr>New PowerPoint Templates</vt:lpwstr>
  </property>
  <property fmtid="{D5CDD505-2E9C-101B-9397-08002B2CF9AE}" pid="5" name="_AuthorEmail">
    <vt:lpwstr>yuwen.huang@mediatek.com</vt:lpwstr>
  </property>
  <property fmtid="{D5CDD505-2E9C-101B-9397-08002B2CF9AE}" pid="6" name="_AuthorEmailDisplayName">
    <vt:lpwstr>YW Huang (黃毓文)</vt:lpwstr>
  </property>
  <property fmtid="{D5CDD505-2E9C-101B-9397-08002B2CF9AE}" pid="7" name="_PreviousAdHocReviewCycleID">
    <vt:i4>2140999986</vt:i4>
  </property>
</Properties>
</file>