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545" r:id="rId2"/>
    <p:sldId id="849" r:id="rId3"/>
    <p:sldId id="905" r:id="rId4"/>
    <p:sldId id="987" r:id="rId5"/>
    <p:sldId id="985" r:id="rId6"/>
    <p:sldId id="1066" r:id="rId7"/>
    <p:sldId id="983" r:id="rId8"/>
    <p:sldId id="989" r:id="rId9"/>
    <p:sldId id="1068" r:id="rId10"/>
    <p:sldId id="984" r:id="rId11"/>
    <p:sldId id="1085" r:id="rId12"/>
    <p:sldId id="1083" r:id="rId13"/>
    <p:sldId id="1070" r:id="rId14"/>
    <p:sldId id="1071" r:id="rId15"/>
    <p:sldId id="1053" r:id="rId16"/>
    <p:sldId id="1076" r:id="rId17"/>
    <p:sldId id="1072" r:id="rId18"/>
    <p:sldId id="1073" r:id="rId19"/>
    <p:sldId id="1090" r:id="rId20"/>
    <p:sldId id="1091" r:id="rId21"/>
    <p:sldId id="1077" r:id="rId22"/>
    <p:sldId id="1075" r:id="rId23"/>
    <p:sldId id="1078" r:id="rId24"/>
  </p:sldIdLst>
  <p:sldSz cx="9144000" cy="6858000" type="screen4x3"/>
  <p:notesSz cx="7099300" cy="10234613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新細明體" pitchFamily="18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7B6"/>
    <a:srgbClr val="C4EFFF"/>
    <a:srgbClr val="3333FF"/>
    <a:srgbClr val="FF6600"/>
    <a:srgbClr val="969696"/>
    <a:srgbClr val="C0C0C0"/>
    <a:srgbClr val="FF9999"/>
    <a:srgbClr val="FF9900"/>
    <a:srgbClr val="FFFF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099" autoAdjust="0"/>
    <p:restoredTop sz="76593" autoAdjust="0"/>
  </p:normalViewPr>
  <p:slideViewPr>
    <p:cSldViewPr>
      <p:cViewPr>
        <p:scale>
          <a:sx n="40" d="100"/>
          <a:sy n="40" d="100"/>
        </p:scale>
        <p:origin x="-606" y="-96"/>
      </p:cViewPr>
      <p:guideLst>
        <p:guide orient="horz" pos="234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13312CAE-7C0A-4842-8542-944A7FC1FD5E}" type="datetimeFigureOut">
              <a:rPr lang="zh-TW" altLang="en-US"/>
              <a:pPr>
                <a:defRPr/>
              </a:pPr>
              <a:t>2013/10/24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44" tIns="49522" rIns="99044" bIns="49522" rtlCol="0" anchor="ctr"/>
          <a:lstStyle/>
          <a:p>
            <a:pPr lvl="0"/>
            <a:endParaRPr lang="zh-TW" altLang="en-US" noProof="0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9044" tIns="49522" rIns="99044" bIns="49522" rtlCol="0">
            <a:normAutofit/>
          </a:bodyPr>
          <a:lstStyle/>
          <a:p>
            <a:pPr lvl="0"/>
            <a:r>
              <a:rPr lang="zh-TW" altLang="en-US" noProof="0" smtClean="0"/>
              <a:t>按一下以編輯母片文字樣式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  <a:endParaRPr lang="zh-TW" altLang="en-US" noProof="0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4" tIns="49522" rIns="99044" bIns="49522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kumimoji="0" sz="1400">
                <a:latin typeface="+mn-lt"/>
                <a:ea typeface="+mn-ea"/>
              </a:defRPr>
            </a:lvl1pPr>
          </a:lstStyle>
          <a:p>
            <a:pPr>
              <a:defRPr/>
            </a:pPr>
            <a:fld id="{0A0A4396-DDF0-4B20-9304-7BD00B194074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343503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4273877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15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17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r>
              <a:rPr lang="de-AT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bit rate comparison uses the sum of original_view1, original_view2, original_depth1, original_depth2 versus the sum of packed-view and packed-depth to evaluate the coding efficiency.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de-packed frame can get form decoding, de-packing and up-sampling. </a:t>
            </a:r>
            <a:r>
              <a:rPr lang="en-US" altLang="zh-TW" baseline="0" dirty="0" smtClean="0"/>
              <a:t/>
            </a:r>
            <a:br>
              <a:rPr lang="en-US" altLang="zh-TW" baseline="0" dirty="0" smtClean="0"/>
            </a:br>
            <a:r>
              <a:rPr lang="en-CA" altLang="zh-TW" dirty="0" smtClean="0"/>
              <a:t>The PSNR is calculated by averaging the PSNR in view 1 and view 2</a:t>
            </a:r>
          </a:p>
          <a:p>
            <a:pPr eaLnBrk="1" hangingPunct="1"/>
            <a:endParaRPr lang="zh-TW" altLang="zh-TW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18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FCE50A5-513C-42F0-B3CC-CD40A1864043}" type="slidenum">
              <a:rPr lang="en-US" altLang="zh-TW" sz="1300">
                <a:latin typeface="Times New Roman" pitchFamily="18" charset="0"/>
              </a:rPr>
              <a:pPr eaLnBrk="1" hangingPunct="1"/>
              <a:t>22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98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zh-TW" sz="1100"/>
              <a:t>If the pixel from one view is always surrounded by pixels from the other view, the format is called a blending format, e.g. the checkerboard format. </a:t>
            </a:r>
          </a:p>
          <a:p>
            <a:pPr eaLnBrk="1" hangingPunct="1"/>
            <a:r>
              <a:rPr lang="en-US" altLang="zh-TW" sz="1100"/>
              <a:t>Otherwise, it is called a non-blending format, e.g. the side-by-side format</a:t>
            </a:r>
          </a:p>
          <a:p>
            <a:pPr eaLnBrk="1" hangingPunct="1"/>
            <a:r>
              <a:rPr lang="en-US" altLang="zh-TW" sz="1100"/>
              <a:t>[ref] Tao Zhang, “3D image identification by image difference,” </a:t>
            </a:r>
            <a:r>
              <a:rPr lang="en-US" altLang="zh-TW" sz="1100" i="1"/>
              <a:t>Proceedings of IEEE International Conference on Multimedia and Expo, pp. 1415-1420, 2010. </a:t>
            </a:r>
          </a:p>
          <a:p>
            <a:pPr eaLnBrk="1" hangingPunct="1"/>
            <a:endParaRPr lang="zh-TW" altLang="en-US" sz="1100"/>
          </a:p>
          <a:p>
            <a:pPr eaLnBrk="1" hangingPunct="1"/>
            <a:endParaRPr lang="zh-TW" altLang="en-US" sz="110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5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zh-TW" altLang="en-US" sz="1100" dirty="0"/>
          </a:p>
          <a:p>
            <a:pPr eaLnBrk="1" hangingPunct="1"/>
            <a:endParaRPr lang="zh-TW" altLang="en-US" sz="1100" dirty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6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圖像版面配置區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備忘稿版面配置區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zh-TW" sz="11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 recent year, 3DTV displays have become more popular in the consumer market.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100" b="0" i="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Frame Packing refers to the combination of two frames, one for the left eye and the other for the right eye, into a single “packed” frame that consists of these two individual sub-frames.</a:t>
            </a:r>
            <a:r>
              <a:rPr lang="en-US" altLang="zh-TW" sz="11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/>
            </a:r>
            <a:br>
              <a:rPr lang="en-US" altLang="zh-TW" sz="1100" b="0" i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altLang="zh-TW" sz="1100" dirty="0" smtClean="0"/>
              <a:t>The most 3D frame compatible formats for transmitting stereoscopic views are side-by-side and top-and-bottom. </a:t>
            </a:r>
          </a:p>
          <a:p>
            <a:endParaRPr lang="en-US" altLang="zh-TW" sz="11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TW" sz="1100" dirty="0" smtClean="0"/>
              <a:t>But</a:t>
            </a:r>
            <a:r>
              <a:rPr lang="en-US" altLang="zh-TW" sz="1100" baseline="0" dirty="0" smtClean="0"/>
              <a:t> the significant problem is </a:t>
            </a:r>
            <a:r>
              <a:rPr lang="en-US" altLang="zh-TW" sz="1100" dirty="0" smtClean="0"/>
              <a:t>Visual discomfort when the audience views the stereoscopic 3D video through traditional TV. </a:t>
            </a:r>
          </a:p>
          <a:p>
            <a:endParaRPr lang="en-US" altLang="zh-TW" sz="1100" dirty="0" smtClean="0"/>
          </a:p>
          <a:p>
            <a:r>
              <a:rPr lang="en-US" altLang="zh-TW" sz="1100" dirty="0" smtClean="0"/>
              <a:t>In order</a:t>
            </a:r>
            <a:r>
              <a:rPr lang="en-US" altLang="zh-TW" sz="1100" baseline="0" dirty="0" smtClean="0"/>
              <a:t> to eliminate </a:t>
            </a:r>
            <a:r>
              <a:rPr lang="en-US" altLang="zh-TW" sz="1100" dirty="0" smtClean="0"/>
              <a:t>Visual discomfort </a:t>
            </a:r>
            <a:r>
              <a:rPr lang="en-US" altLang="zh-TW" sz="1100" dirty="0" err="1" smtClean="0"/>
              <a:t>problem,we</a:t>
            </a:r>
            <a:r>
              <a:rPr lang="en-US" altLang="zh-TW" sz="1100" dirty="0" smtClean="0"/>
              <a:t> proposed a novel packing format:</a:t>
            </a:r>
            <a:r>
              <a:rPr lang="en-US" altLang="zh-TW" sz="1100" baseline="0" dirty="0" smtClean="0"/>
              <a:t> </a:t>
            </a:r>
            <a:r>
              <a:rPr lang="en-US" altLang="zh-TW" sz="1100" dirty="0" smtClean="0"/>
              <a:t>Two-View Centralized Packing</a:t>
            </a:r>
            <a:endParaRPr lang="zh-TW" altLang="en-US" sz="1100" dirty="0" smtClean="0"/>
          </a:p>
          <a:p>
            <a:pPr eaLnBrk="1" hangingPunct="1"/>
            <a:endParaRPr lang="zh-TW" altLang="en-US" sz="1100" dirty="0"/>
          </a:p>
        </p:txBody>
      </p:sp>
      <p:sp>
        <p:nvSpPr>
          <p:cNvPr id="24580" name="投影片編號版面配置區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804763" indent="-309524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238098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733337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228576" indent="-247620" eaLnBrk="0" hangingPunct="0"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723815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219054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714293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209532" indent="-247620" eaLnBrk="0" fontAlgn="base" hangingPunct="0">
              <a:spcBef>
                <a:spcPct val="0"/>
              </a:spcBef>
              <a:spcAft>
                <a:spcPct val="0"/>
              </a:spcAft>
              <a:defRPr kumimoji="1" sz="22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52DC65B9-BF8F-498B-855D-47EE0CF4A590}" type="slidenum">
              <a:rPr lang="en-US" altLang="zh-TW" sz="1300" b="0">
                <a:latin typeface="Times New Roman" pitchFamily="18" charset="0"/>
              </a:rPr>
              <a:pPr eaLnBrk="1" hangingPunct="1"/>
              <a:t>7</a:t>
            </a:fld>
            <a:endParaRPr lang="en-US" altLang="zh-TW" sz="1300" b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75937" indent="-298437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93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712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148749" indent="-238750" defTabSz="964947" eaLnBrk="0" hangingPunct="0"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626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31037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581248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4058747" indent="-238750" algn="ctr" defTabSz="964947" eaLnBrk="0" fontAlgn="base" hangingPunct="0">
              <a:spcBef>
                <a:spcPct val="0"/>
              </a:spcBef>
              <a:spcAft>
                <a:spcPct val="0"/>
              </a:spcAft>
              <a:defRPr kumimoji="1" sz="25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fld id="{BDBE9385-C89B-493B-A7A4-9ED933102308}" type="slidenum">
              <a:rPr lang="en-US" altLang="zh-TW" sz="1300">
                <a:latin typeface="Times New Roman" pitchFamily="18" charset="0"/>
              </a:rPr>
              <a:pPr eaLnBrk="1" hangingPunct="1"/>
              <a:t>9</a:t>
            </a:fld>
            <a:endParaRPr lang="en-US" altLang="zh-TW" sz="1300">
              <a:latin typeface="Times New Roman" pitchFamily="18" charset="0"/>
            </a:endParaRPr>
          </a:p>
        </p:txBody>
      </p:sp>
      <p:sp>
        <p:nvSpPr>
          <p:cNvPr id="1187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00125" y="773113"/>
            <a:ext cx="5102225" cy="3825875"/>
          </a:xfrm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6348" y="4861155"/>
            <a:ext cx="5206604" cy="4605821"/>
          </a:xfrm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278177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Top view is divided into two parts called T1 and T2. 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Then, the T1 and T2 parts are reversed by the vertical direction called T1-reverse and t2-reverse. </a:t>
            </a:r>
          </a:p>
          <a:p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place it at top and bottom location of packed frame, respectively. </a:t>
            </a:r>
          </a:p>
          <a:p>
            <a:r>
              <a:rPr lang="en-US" altLang="zh-TW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Centrailzed</a:t>
            </a:r>
            <a:r>
              <a:rPr lang="en-US" altLang="zh-TW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packing is adapted by using L1-reverse, R view, and L2-reverse packing orders.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A0A4396-DDF0-4B20-9304-7BD00B194074}" type="slidenum">
              <a:rPr lang="zh-TW" altLang="en-US" smtClean="0"/>
              <a:pPr>
                <a:defRPr/>
              </a:pPr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325770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9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49275"/>
            <a:ext cx="1476375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700213"/>
            <a:ext cx="1089025" cy="79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8" descr="Schneefall"/>
          <p:cNvPicPr>
            <a:picLocks noChangeAspect="1" noChangeArrowheads="1" noCrop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49500"/>
            <a:ext cx="692150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標題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121296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ctr" rtl="0">
              <a:spcBef>
                <a:spcPct val="0"/>
              </a:spcBef>
              <a:buNone/>
              <a:defRPr sz="4400" b="1">
                <a:ln>
                  <a:noFill/>
                </a:ln>
                <a:solidFill>
                  <a:schemeClr val="tx2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17" name="副標題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69776"/>
            <a:ext cx="8229600" cy="1143000"/>
          </a:xfrm>
        </p:spPr>
        <p:txBody>
          <a:bodyPr anchor="t">
            <a:normAutofit/>
          </a:bodyPr>
          <a:lstStyle>
            <a:lvl1pPr algn="ctr">
              <a:defRPr sz="400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839816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文字方塊 5"/>
          <p:cNvSpPr txBox="1"/>
          <p:nvPr userDrawn="1"/>
        </p:nvSpPr>
        <p:spPr>
          <a:xfrm>
            <a:off x="5580112" y="81497"/>
            <a:ext cx="21585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140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雲端媒體服務研發中心</a:t>
            </a:r>
            <a:endParaRPr lang="zh-TW" altLang="en-US" sz="14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7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  <p:bldLst>
      <p:bldP spid="6" grpId="0"/>
      <p:bldP spid="6" grpId="1"/>
      <p:bldP spid="6" grpId="2"/>
      <p:bldP spid="6" grpId="3"/>
      <p:bldP spid="6" grpId="4"/>
      <p:bldP spid="6" grpId="5"/>
      <p:bldP spid="6" grpId="6"/>
      <p:bldP spid="6" grpId="7"/>
      <p:bldP spid="6" grpId="8"/>
      <p:bldP spid="6" grpId="9"/>
      <p:bldP spid="6" grpId="10"/>
      <p:bldP spid="6" grpId="11"/>
      <p:bldP spid="6" grpId="12"/>
      <p:bldP spid="6" grpId="13"/>
      <p:bldP spid="6" grpId="14"/>
      <p:bldP spid="6" grpId="15"/>
      <p:bldP spid="6" grpId="16"/>
      <p:bldP spid="6" grpId="17"/>
      <p:bldP spid="6" grpId="18"/>
      <p:bldP spid="6" grpId="19"/>
      <p:bldP spid="6" grpId="20"/>
      <p:bldP spid="6" grpId="21"/>
      <p:bldP spid="6" grpId="22"/>
      <p:bldP spid="6" grpId="23"/>
      <p:bldP spid="6" grpId="24"/>
      <p:bldP spid="6" grpId="25"/>
      <p:bldP spid="6" grpId="26"/>
      <p:bldP spid="6" grpId="27"/>
      <p:bldP spid="6" grpId="28"/>
      <p:bldP spid="6" grpId="29"/>
      <p:bldP spid="6" grpId="30"/>
      <p:bldP spid="6" grpId="31"/>
      <p:bldP spid="6" grpId="32"/>
      <p:bldP spid="6" grpId="33"/>
      <p:bldP spid="6" grpId="34"/>
      <p:bldP spid="6" grpId="35"/>
      <p:bldP spid="6" grpId="36"/>
      <p:bldP spid="6" grpId="37"/>
      <p:bldP spid="6" grpId="38"/>
      <p:bldP spid="6" grpId="39"/>
      <p:bldP spid="6" grpId="40"/>
      <p:bldP spid="6" grpId="41"/>
      <p:bldP spid="6" grpId="42"/>
      <p:bldP spid="6" grpId="43"/>
      <p:bldP spid="6" grpId="44"/>
      <p:bldP spid="6" grpId="45"/>
      <p:bldP spid="6" grpId="46"/>
      <p:bldP spid="6" grpId="47"/>
      <p:bldP spid="6" grpId="48"/>
      <p:bldP spid="6" grpId="49"/>
      <p:bldP spid="6" grpId="50"/>
      <p:bldP spid="6" grpId="51"/>
      <p:bldP spid="6" grpId="52"/>
      <p:bldP spid="6" grpId="53"/>
      <p:bldP spid="6" grpId="54"/>
      <p:bldP spid="6" grpId="55"/>
      <p:bldP spid="6" grpId="56"/>
      <p:bldP spid="6" grpId="57"/>
      <p:bldP spid="6" grpId="58"/>
      <p:bldP spid="6" grpId="59"/>
      <p:bldP spid="6" grpId="60"/>
      <p:bldP spid="6" grpId="61"/>
      <p:bldP spid="6" grpId="62"/>
      <p:bldP spid="6" grpId="63"/>
      <p:bldP spid="6" grpId="64"/>
      <p:bldP spid="6" grpId="65"/>
      <p:bldP spid="6" grpId="66"/>
      <p:bldP spid="6" grpId="67"/>
      <p:bldP spid="6" grpId="68"/>
      <p:bldP spid="6" grpId="69"/>
      <p:bldP spid="6" grpId="70"/>
      <p:bldP spid="6" grpId="71"/>
      <p:bldP spid="6" grpId="72"/>
      <p:bldP spid="6" grpId="73"/>
      <p:bldP spid="6" grpId="74"/>
      <p:bldP spid="6" grpId="75"/>
      <p:bldP spid="6" grpId="76"/>
      <p:bldP spid="6" grpId="77"/>
      <p:bldP spid="6" grpId="78"/>
      <p:bldP spid="6" grpId="79"/>
      <p:bldP spid="6" grpId="80"/>
      <p:bldP spid="6" grpId="81"/>
      <p:bldP spid="6" grpId="82"/>
      <p:bldP spid="6" grpId="83"/>
      <p:bldP spid="6" grpId="84"/>
      <p:bldP spid="6" grpId="85"/>
      <p:bldP spid="6" grpId="86"/>
      <p:bldP spid="6" grpId="87"/>
      <p:bldP spid="6" grpId="88"/>
      <p:bldP spid="6" grpId="89"/>
      <p:bldP spid="6" grpId="90"/>
      <p:bldP spid="6" grpId="91"/>
      <p:bldP spid="6" grpId="92"/>
      <p:bldP spid="6" grpId="93"/>
      <p:bldP spid="6" grpId="94"/>
      <p:bldP spid="6" grpId="95"/>
      <p:bldP spid="6" grpId="96"/>
      <p:bldP spid="6" grpId="97"/>
      <p:bldP spid="6" grpId="98"/>
      <p:bldP spid="6" grpId="99"/>
      <p:bldP spid="6" grpId="100"/>
      <p:bldP spid="6" grpId="101"/>
      <p:bldP spid="6" grpId="102"/>
      <p:bldP spid="6" grpId="103"/>
      <p:bldP spid="6" grpId="104"/>
      <p:bldP spid="6" grpId="105"/>
      <p:bldP spid="6" grpId="106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內容版面配置區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6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版面配置區 9"/>
          <p:cNvSpPr>
            <a:spLocks noGrp="1"/>
          </p:cNvSpPr>
          <p:nvPr>
            <p:ph type="dt" sz="half" idx="2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日期版面配置區 9"/>
          <p:cNvSpPr>
            <a:spLocks noGrp="1"/>
          </p:cNvSpPr>
          <p:nvPr>
            <p:ph type="dt" sz="half" idx="13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剪去並圓角化單一角落矩形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/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8" name="手繪多邊形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>
              <a:latin typeface="+mn-lt"/>
              <a:ea typeface="+mn-ea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zh-TW" altLang="en-US" noProof="0" smtClean="0"/>
              <a:t>按一下圖示以新增圖片</a:t>
            </a:r>
            <a:endParaRPr lang="en-US" noProof="0" dirty="0"/>
          </a:p>
        </p:txBody>
      </p:sp>
      <p:sp>
        <p:nvSpPr>
          <p:cNvPr id="12" name="日期版面配置區 9"/>
          <p:cNvSpPr>
            <a:spLocks noGrp="1"/>
          </p:cNvSpPr>
          <p:nvPr>
            <p:ph type="dt" sz="half" idx="10"/>
          </p:nvPr>
        </p:nvSpPr>
        <p:spPr>
          <a:xfrm>
            <a:off x="61913" y="6453188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dirty="0" smtClean="0">
                <a:solidFill>
                  <a:schemeClr val="tx2">
                    <a:shade val="90000"/>
                  </a:schemeClr>
                </a:solidFill>
                <a:latin typeface="Calibri" pitchFamily="34" charset="0"/>
                <a:ea typeface="Arial Unicode MS" pitchFamily="34" charset="-120"/>
                <a:cs typeface="Arial Unicode MS" pitchFamily="34" charset="-120"/>
              </a:defRPr>
            </a:lvl1pPr>
          </a:lstStyle>
          <a:p>
            <a:pPr>
              <a:defRPr/>
            </a:pPr>
            <a:r>
              <a:rPr lang="en-US" altLang="zh-TW" dirty="0" smtClean="0"/>
              <a:t>2012/10/17</a:t>
            </a:r>
            <a:endParaRPr lang="zh-TW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29971" y="6629369"/>
            <a:ext cx="2133600" cy="188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lnSpc>
                <a:spcPct val="80000"/>
              </a:lnSpc>
              <a:defRPr/>
            </a:pPr>
            <a:fld id="{E5CCA6AD-8264-4C48-A104-77B4355DE4B2}" type="slidenum">
              <a:rPr lang="en-US" altLang="zh-TW" sz="1000">
                <a:latin typeface="Arial" charset="0"/>
              </a:rPr>
              <a:pPr algn="l">
                <a:lnSpc>
                  <a:spcPct val="80000"/>
                </a:lnSpc>
                <a:defRPr/>
              </a:pPr>
              <a:t>‹#›</a:t>
            </a:fld>
            <a:endParaRPr lang="en-US" altLang="zh-TW" sz="1000" dirty="0">
              <a:latin typeface="Arial" charset="0"/>
            </a:endParaRPr>
          </a:p>
        </p:txBody>
      </p:sp>
      <p:sp>
        <p:nvSpPr>
          <p:cNvPr id="7" name="手繪多邊形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en-US" dirty="0">
              <a:latin typeface="+mn-lt"/>
              <a:ea typeface="+mn-ea"/>
            </a:endParaRPr>
          </a:p>
        </p:txBody>
      </p:sp>
      <p:sp>
        <p:nvSpPr>
          <p:cNvPr id="6148" name="標題版面配置區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7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按一下以編輯母片標題樣式</a:t>
            </a:r>
            <a:endParaRPr lang="en-US" smtClean="0"/>
          </a:p>
        </p:txBody>
      </p:sp>
      <p:sp>
        <p:nvSpPr>
          <p:cNvPr id="6149" name="文字版面配置區 29"/>
          <p:cNvSpPr>
            <a:spLocks noGrp="1"/>
          </p:cNvSpPr>
          <p:nvPr>
            <p:ph type="body" idx="1"/>
          </p:nvPr>
        </p:nvSpPr>
        <p:spPr bwMode="auto">
          <a:xfrm>
            <a:off x="395288" y="1628775"/>
            <a:ext cx="8229600" cy="474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 smtClean="0"/>
          </a:p>
        </p:txBody>
      </p:sp>
      <p:grpSp>
        <p:nvGrpSpPr>
          <p:cNvPr id="6151" name="群組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手繪多邊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  <p:sp>
          <p:nvSpPr>
            <p:cNvPr id="13" name="手繪多邊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en-US">
                <a:latin typeface="+mn-lt"/>
                <a:ea typeface="+mn-ea"/>
              </a:endParaRPr>
            </a:p>
          </p:txBody>
        </p:sp>
      </p:grpSp>
      <p:sp>
        <p:nvSpPr>
          <p:cNvPr id="23" name="文字方塊 22"/>
          <p:cNvSpPr txBox="1"/>
          <p:nvPr/>
        </p:nvSpPr>
        <p:spPr>
          <a:xfrm>
            <a:off x="3392904" y="6623774"/>
            <a:ext cx="2339102" cy="261610"/>
          </a:xfrm>
          <a:prstGeom prst="rect">
            <a:avLst/>
          </a:prstGeom>
          <a:noFill/>
          <a:effectLst>
            <a:outerShdw blurRad="50800" dist="38100" dir="1800000" sx="88000" sy="88000" algn="tl" rotWithShape="0">
              <a:prstClr val="black">
                <a:alpha val="64000"/>
              </a:prstClr>
            </a:outerShdw>
          </a:effectLst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TW" sz="1100" b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National Cheng Kung University</a:t>
            </a:r>
            <a:endParaRPr lang="zh-TW" altLang="en-US" sz="1100" b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</p:txBody>
      </p:sp>
      <p:pic>
        <p:nvPicPr>
          <p:cNvPr id="15" name="圖片 14" descr="TOUCH去背_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35496" y="0"/>
            <a:ext cx="1187624" cy="439861"/>
          </a:xfrm>
          <a:prstGeom prst="rect">
            <a:avLst/>
          </a:prstGeom>
        </p:spPr>
      </p:pic>
      <p:sp>
        <p:nvSpPr>
          <p:cNvPr id="16" name="文字方塊 15"/>
          <p:cNvSpPr txBox="1"/>
          <p:nvPr/>
        </p:nvSpPr>
        <p:spPr>
          <a:xfrm>
            <a:off x="1115616" y="66110"/>
            <a:ext cx="9364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6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Center</a:t>
            </a:r>
            <a:endParaRPr lang="zh-TW" altLang="en-US" sz="1600" dirty="0">
              <a:solidFill>
                <a:schemeClr val="accent6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5436096" y="76562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000" b="1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Center for</a:t>
            </a:r>
            <a:r>
              <a:rPr lang="en-US" altLang="zh-TW" sz="1000" b="1" baseline="0" dirty="0" smtClean="0">
                <a:solidFill>
                  <a:schemeClr val="tx2">
                    <a:lumMod val="90000"/>
                  </a:schemeClr>
                </a:solidFill>
                <a:latin typeface="微軟正黑體" pitchFamily="34" charset="-120"/>
                <a:ea typeface="微軟正黑體" pitchFamily="34" charset="-120"/>
              </a:rPr>
              <a:t> Tomorrow Ubiquitous Cloud and Hypermedia Services</a:t>
            </a:r>
            <a:endParaRPr lang="zh-TW" altLang="en-US" sz="1000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7" name="Picture 8" descr="ncku-title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104" y="6623447"/>
            <a:ext cx="720725" cy="26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iming>
    <p:tnLst>
      <p:par>
        <p:cTn id="1" dur="indefinite" restart="never" nodeType="tmRoot"/>
      </p:par>
    </p:tnLst>
    <p:bldLst>
      <p:bldP spid="23" grpId="2"/>
      <p:bldP spid="23" grpId="3"/>
      <p:bldP spid="23" grpId="4"/>
      <p:bldP spid="23" grpId="5"/>
      <p:bldP spid="23" grpId="6"/>
      <p:bldP spid="23" grpId="7"/>
      <p:bldP spid="23" grpId="8"/>
      <p:bldP spid="23" grpId="9"/>
      <p:bldP spid="23" grpId="10"/>
      <p:bldP spid="23" grpId="11"/>
      <p:bldP spid="23" grpId="12"/>
      <p:bldP spid="23" grpId="13"/>
      <p:bldP spid="23" grpId="14"/>
      <p:bldP spid="23" grpId="15"/>
      <p:bldP spid="23" grpId="16"/>
      <p:bldP spid="23" grpId="17"/>
      <p:bldP spid="23" grpId="18"/>
      <p:bldP spid="23" grpId="19"/>
      <p:bldP spid="23" grpId="20"/>
      <p:bldP spid="23" grpId="21"/>
      <p:bldP spid="23" grpId="22"/>
      <p:bldP spid="23" grpId="23"/>
      <p:bldP spid="23" grpId="24"/>
      <p:bldP spid="23" grpId="25"/>
      <p:bldP spid="23" grpId="26"/>
      <p:bldP spid="23" grpId="27"/>
      <p:bldP spid="23" grpId="28"/>
      <p:bldP spid="23" grpId="29"/>
      <p:bldP spid="23" grpId="30"/>
      <p:bldP spid="23" grpId="31"/>
      <p:bldP spid="23" grpId="32"/>
      <p:bldP spid="23" grpId="33"/>
      <p:bldP spid="23" grpId="34"/>
      <p:bldP spid="23" grpId="35"/>
      <p:bldP spid="23" grpId="36"/>
      <p:bldP spid="23" grpId="37"/>
      <p:bldP spid="23" grpId="38"/>
      <p:bldP spid="23" grpId="39"/>
      <p:bldP spid="23" grpId="40"/>
      <p:bldP spid="23" grpId="41"/>
      <p:bldP spid="23" grpId="42"/>
      <p:bldP spid="23" grpId="43"/>
      <p:bldP spid="23" grpId="44"/>
      <p:bldP spid="23" grpId="45"/>
      <p:bldP spid="23" grpId="46"/>
      <p:bldP spid="23" grpId="47"/>
      <p:bldP spid="23" grpId="48"/>
      <p:bldP spid="23" grpId="49"/>
      <p:bldP spid="23" grpId="50"/>
      <p:bldP spid="23" grpId="51"/>
      <p:bldP spid="23" grpId="52"/>
      <p:bldP spid="23" grpId="53"/>
      <p:bldP spid="23" grpId="54"/>
      <p:bldP spid="23" grpId="55"/>
      <p:bldP spid="23" grpId="56"/>
      <p:bldP spid="23" grpId="57"/>
      <p:bldP spid="23" grpId="58"/>
      <p:bldP spid="23" grpId="59"/>
      <p:bldP spid="23" grpId="60"/>
      <p:bldP spid="23" grpId="61"/>
      <p:bldP spid="23" grpId="62"/>
      <p:bldP spid="23" grpId="63"/>
      <p:bldP spid="23" grpId="64"/>
      <p:bldP spid="23" grpId="65"/>
      <p:bldP spid="23" grpId="66"/>
      <p:bldP spid="23" grpId="67"/>
      <p:bldP spid="23" grpId="68"/>
      <p:bldP spid="23" grpId="69"/>
      <p:bldP spid="23" grpId="70"/>
      <p:bldP spid="23" grpId="71"/>
      <p:bldP spid="23" grpId="72"/>
      <p:bldP spid="23" grpId="73"/>
      <p:bldP spid="23" grpId="74"/>
      <p:bldP spid="23" grpId="75"/>
      <p:bldP spid="23" grpId="76"/>
      <p:bldP spid="23" grpId="77"/>
      <p:bldP spid="23" grpId="78"/>
      <p:bldP spid="23" grpId="79"/>
      <p:bldP spid="23" grpId="80"/>
      <p:bldP spid="23" grpId="81"/>
      <p:bldP spid="23" grpId="82"/>
      <p:bldP spid="23" grpId="83"/>
      <p:bldP spid="23" grpId="84"/>
      <p:bldP spid="23" grpId="85"/>
      <p:bldP spid="23" grpId="86"/>
      <p:bldP spid="23" grpId="87"/>
      <p:bldP spid="23" grpId="88"/>
      <p:bldP spid="23" grpId="89"/>
      <p:bldP spid="23" grpId="90"/>
      <p:bldP spid="23" grpId="91"/>
      <p:bldP spid="23" grpId="92"/>
      <p:bldP spid="23" grpId="93"/>
      <p:bldP spid="23" grpId="94"/>
      <p:bldP spid="23" grpId="95"/>
      <p:bldP spid="23" grpId="96"/>
      <p:bldP spid="23" grpId="97"/>
      <p:bldP spid="23" grpId="98"/>
      <p:bldP spid="23" grpId="99"/>
      <p:bldP spid="23" grpId="100"/>
      <p:bldP spid="23" grpId="101"/>
      <p:bldP spid="23" grpId="102"/>
      <p:bldP spid="23" grpId="103"/>
      <p:bldP spid="23" grpId="104"/>
      <p:bldP spid="23" grpId="105"/>
      <p:bldP spid="23" grpId="106"/>
      <p:bldP spid="23" grpId="107"/>
      <p:bldP spid="23" grpId="108"/>
      <p:bldP spid="16" grpId="2"/>
      <p:bldP spid="16" grpId="3"/>
      <p:bldP spid="16" grpId="4"/>
      <p:bldP spid="16" grpId="5"/>
      <p:bldP spid="16" grpId="6"/>
      <p:bldP spid="16" grpId="7"/>
      <p:bldP spid="16" grpId="8"/>
      <p:bldP spid="16" grpId="9"/>
      <p:bldP spid="16" grpId="10"/>
      <p:bldP spid="16" grpId="11"/>
      <p:bldP spid="16" grpId="12"/>
      <p:bldP spid="16" grpId="13"/>
      <p:bldP spid="16" grpId="14"/>
      <p:bldP spid="16" grpId="15"/>
      <p:bldP spid="16" grpId="16"/>
      <p:bldP spid="16" grpId="17"/>
      <p:bldP spid="16" grpId="18"/>
      <p:bldP spid="16" grpId="19"/>
      <p:bldP spid="16" grpId="20"/>
      <p:bldP spid="16" grpId="21"/>
      <p:bldP spid="16" grpId="22"/>
      <p:bldP spid="16" grpId="23"/>
      <p:bldP spid="16" grpId="24"/>
      <p:bldP spid="16" grpId="25"/>
      <p:bldP spid="16" grpId="26"/>
      <p:bldP spid="16" grpId="27"/>
      <p:bldP spid="16" grpId="28"/>
      <p:bldP spid="16" grpId="29"/>
      <p:bldP spid="16" grpId="30"/>
      <p:bldP spid="16" grpId="31"/>
      <p:bldP spid="16" grpId="32"/>
      <p:bldP spid="16" grpId="33"/>
      <p:bldP spid="16" grpId="34"/>
      <p:bldP spid="16" grpId="35"/>
      <p:bldP spid="16" grpId="36"/>
      <p:bldP spid="16" grpId="37"/>
      <p:bldP spid="16" grpId="38"/>
      <p:bldP spid="16" grpId="39"/>
      <p:bldP spid="16" grpId="40"/>
      <p:bldP spid="16" grpId="41"/>
      <p:bldP spid="16" grpId="42"/>
      <p:bldP spid="16" grpId="43"/>
      <p:bldP spid="16" grpId="44"/>
      <p:bldP spid="16" grpId="45"/>
      <p:bldP spid="16" grpId="46"/>
      <p:bldP spid="16" grpId="47"/>
      <p:bldP spid="16" grpId="48"/>
      <p:bldP spid="16" grpId="49"/>
      <p:bldP spid="16" grpId="50"/>
      <p:bldP spid="16" grpId="51"/>
      <p:bldP spid="16" grpId="52"/>
      <p:bldP spid="16" grpId="53"/>
      <p:bldP spid="16" grpId="54"/>
      <p:bldP spid="16" grpId="55"/>
      <p:bldP spid="16" grpId="56"/>
      <p:bldP spid="16" grpId="57"/>
      <p:bldP spid="16" grpId="58"/>
      <p:bldP spid="16" grpId="59"/>
      <p:bldP spid="16" grpId="60"/>
      <p:bldP spid="16" grpId="61"/>
      <p:bldP spid="16" grpId="62"/>
      <p:bldP spid="16" grpId="63"/>
      <p:bldP spid="16" grpId="64"/>
      <p:bldP spid="16" grpId="65"/>
      <p:bldP spid="16" grpId="66"/>
      <p:bldP spid="16" grpId="67"/>
      <p:bldP spid="16" grpId="68"/>
      <p:bldP spid="16" grpId="69"/>
      <p:bldP spid="16" grpId="70"/>
      <p:bldP spid="16" grpId="71"/>
      <p:bldP spid="16" grpId="72"/>
      <p:bldP spid="16" grpId="73"/>
      <p:bldP spid="16" grpId="74"/>
      <p:bldP spid="16" grpId="75"/>
      <p:bldP spid="16" grpId="76"/>
      <p:bldP spid="16" grpId="77"/>
      <p:bldP spid="16" grpId="78"/>
      <p:bldP spid="16" grpId="79"/>
      <p:bldP spid="16" grpId="80"/>
      <p:bldP spid="16" grpId="81"/>
      <p:bldP spid="16" grpId="82"/>
      <p:bldP spid="16" grpId="83"/>
      <p:bldP spid="16" grpId="84"/>
      <p:bldP spid="16" grpId="85"/>
      <p:bldP spid="16" grpId="86"/>
      <p:bldP spid="16" grpId="87"/>
      <p:bldP spid="16" grpId="88"/>
      <p:bldP spid="16" grpId="89"/>
      <p:bldP spid="16" grpId="90"/>
      <p:bldP spid="16" grpId="91"/>
      <p:bldP spid="16" grpId="92"/>
      <p:bldP spid="16" grpId="93"/>
      <p:bldP spid="16" grpId="94"/>
      <p:bldP spid="16" grpId="95"/>
      <p:bldP spid="16" grpId="96"/>
      <p:bldP spid="16" grpId="97"/>
      <p:bldP spid="16" grpId="98"/>
      <p:bldP spid="16" grpId="99"/>
      <p:bldP spid="16" grpId="100"/>
      <p:bldP spid="16" grpId="101"/>
      <p:bldP spid="16" grpId="102"/>
      <p:bldP spid="16" grpId="103"/>
      <p:bldP spid="16" grpId="104"/>
      <p:bldP spid="16" grpId="105"/>
      <p:bldP spid="16" grpId="106"/>
      <p:bldP spid="16" grpId="107"/>
      <p:bldP spid="16" grpId="108"/>
      <p:bldP spid="14" grpId="0"/>
      <p:bldP spid="14" grpId="1"/>
      <p:bldP spid="14" grpId="2"/>
      <p:bldP spid="14" grpId="3"/>
      <p:bldP spid="14" grpId="4"/>
      <p:bldP spid="14" grpId="5"/>
      <p:bldP spid="14" grpId="6"/>
      <p:bldP spid="14" grpId="7"/>
      <p:bldP spid="14" grpId="8"/>
      <p:bldP spid="14" grpId="9"/>
      <p:bldP spid="14" grpId="10"/>
      <p:bldP spid="14" grpId="11"/>
      <p:bldP spid="14" grpId="12"/>
      <p:bldP spid="14" grpId="13"/>
      <p:bldP spid="14" grpId="14"/>
      <p:bldP spid="14" grpId="15"/>
      <p:bldP spid="14" grpId="16"/>
      <p:bldP spid="14" grpId="17"/>
      <p:bldP spid="14" grpId="18"/>
      <p:bldP spid="14" grpId="19"/>
      <p:bldP spid="14" grpId="20"/>
      <p:bldP spid="14" grpId="21"/>
      <p:bldP spid="14" grpId="22"/>
      <p:bldP spid="14" grpId="23"/>
      <p:bldP spid="14" grpId="24"/>
      <p:bldP spid="14" grpId="25"/>
      <p:bldP spid="14" grpId="26"/>
      <p:bldP spid="14" grpId="27"/>
      <p:bldP spid="14" grpId="28"/>
      <p:bldP spid="14" grpId="29"/>
      <p:bldP spid="14" grpId="30"/>
      <p:bldP spid="14" grpId="31"/>
      <p:bldP spid="14" grpId="32"/>
      <p:bldP spid="14" grpId="33"/>
      <p:bldP spid="14" grpId="34"/>
      <p:bldP spid="14" grpId="35"/>
      <p:bldP spid="14" grpId="36"/>
      <p:bldP spid="14" grpId="37"/>
      <p:bldP spid="14" grpId="38"/>
      <p:bldP spid="14" grpId="39"/>
      <p:bldP spid="14" grpId="40"/>
      <p:bldP spid="14" grpId="41"/>
      <p:bldP spid="14" grpId="42"/>
      <p:bldP spid="14" grpId="43"/>
      <p:bldP spid="14" grpId="44"/>
      <p:bldP spid="14" grpId="45"/>
      <p:bldP spid="14" grpId="46"/>
      <p:bldP spid="14" grpId="47"/>
      <p:bldP spid="14" grpId="48"/>
      <p:bldP spid="14" grpId="49"/>
      <p:bldP spid="14" grpId="50"/>
      <p:bldP spid="14" grpId="51"/>
      <p:bldP spid="14" grpId="52"/>
      <p:bldP spid="14" grpId="53"/>
      <p:bldP spid="14" grpId="54"/>
      <p:bldP spid="14" grpId="55"/>
      <p:bldP spid="14" grpId="56"/>
      <p:bldP spid="14" grpId="57"/>
      <p:bldP spid="14" grpId="58"/>
      <p:bldP spid="14" grpId="59"/>
      <p:bldP spid="14" grpId="60"/>
      <p:bldP spid="14" grpId="61"/>
      <p:bldP spid="14" grpId="62"/>
      <p:bldP spid="14" grpId="63"/>
      <p:bldP spid="14" grpId="64"/>
      <p:bldP spid="14" grpId="65"/>
      <p:bldP spid="14" grpId="66"/>
      <p:bldP spid="14" grpId="67"/>
      <p:bldP spid="14" grpId="68"/>
      <p:bldP spid="14" grpId="69"/>
      <p:bldP spid="14" grpId="70"/>
      <p:bldP spid="14" grpId="71"/>
      <p:bldP spid="14" grpId="72"/>
      <p:bldP spid="14" grpId="73"/>
      <p:bldP spid="14" grpId="74"/>
      <p:bldP spid="14" grpId="75"/>
      <p:bldP spid="14" grpId="76"/>
      <p:bldP spid="14" grpId="77"/>
      <p:bldP spid="14" grpId="78"/>
      <p:bldP spid="14" grpId="79"/>
      <p:bldP spid="14" grpId="80"/>
      <p:bldP spid="14" grpId="81"/>
      <p:bldP spid="14" grpId="82"/>
      <p:bldP spid="14" grpId="83"/>
      <p:bldP spid="14" grpId="84"/>
      <p:bldP spid="14" grpId="85"/>
      <p:bldP spid="14" grpId="86"/>
      <p:bldP spid="14" grpId="87"/>
      <p:bldP spid="14" grpId="88"/>
      <p:bldP spid="14" grpId="89"/>
      <p:bldP spid="14" grpId="90"/>
      <p:bldP spid="14" grpId="91"/>
      <p:bldP spid="14" grpId="92"/>
      <p:bldP spid="14" grpId="93"/>
      <p:bldP spid="14" grpId="94"/>
      <p:bldP spid="14" grpId="95"/>
      <p:bldP spid="14" grpId="96"/>
      <p:bldP spid="14" grpId="97"/>
      <p:bldP spid="14" grpId="98"/>
      <p:bldP spid="14" grpId="99"/>
      <p:bldP spid="14" grpId="100"/>
      <p:bldP spid="14" grpId="101"/>
      <p:bldP spid="14" grpId="102"/>
      <p:bldP spid="14" grpId="103"/>
      <p:bldP spid="14" grpId="104"/>
      <p:bldP spid="14" grpId="105"/>
      <p:bldP spid="14" grpId="106"/>
    </p:bld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Constantia" pitchFamily="18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onstantia" pitchFamily="18" charset="0"/>
          <a:ea typeface="標楷體" pitchFamily="65" charset="-12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7.wmf"/><Relationship Id="rId4" Type="http://schemas.openxmlformats.org/officeDocument/2006/relationships/oleObject" Target="../embeddings/oleObject1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21.emf"/><Relationship Id="rId4" Type="http://schemas.openxmlformats.org/officeDocument/2006/relationships/image" Target="../media/image20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wmf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35335" y="1772816"/>
            <a:ext cx="8496944" cy="2308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1422" tIns="45711" rIns="91422" bIns="45711">
            <a:spAutoFit/>
          </a:bodyPr>
          <a:lstStyle/>
          <a:p>
            <a:pPr algn="ctr"/>
            <a:r>
              <a:rPr lang="en-US" altLang="zh-TW" sz="4000" b="1" dirty="0">
                <a:latin typeface="微軟正黑體" pitchFamily="34" charset="-120"/>
                <a:ea typeface="微軟正黑體" pitchFamily="34" charset="-120"/>
              </a:rPr>
              <a:t>JCT3V-F0088 </a:t>
            </a:r>
            <a: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</a:br>
            <a: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  <a:t>2D </a:t>
            </a:r>
            <a:r>
              <a:rPr lang="en-US" altLang="zh-TW" sz="4000" b="1" dirty="0" smtClean="0">
                <a:latin typeface="微軟正黑體" pitchFamily="34" charset="-120"/>
                <a:ea typeface="微軟正黑體" pitchFamily="34" charset="-120"/>
              </a:rPr>
              <a:t>Backward </a:t>
            </a:r>
            <a:r>
              <a:rPr lang="en-US" altLang="zh-TW" sz="4000" b="1" dirty="0">
                <a:latin typeface="微軟正黑體" pitchFamily="34" charset="-120"/>
                <a:ea typeface="微軟正黑體" pitchFamily="34" charset="-120"/>
              </a:rPr>
              <a:t>Compatible Centralized 2-View Packing</a:t>
            </a:r>
            <a: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  <a:t/>
            </a:r>
            <a:br>
              <a:rPr lang="zh-TW" altLang="en-US" sz="2400" dirty="0" smtClean="0">
                <a:latin typeface="微軟正黑體" pitchFamily="34" charset="-120"/>
                <a:ea typeface="微軟正黑體" pitchFamily="34" charset="-120"/>
              </a:rPr>
            </a:br>
            <a:endParaRPr lang="zh-TW" altLang="en-US" sz="2400" dirty="0">
              <a:latin typeface="微軟正黑體" pitchFamily="34" charset="-120"/>
              <a:ea typeface="微軟正黑體" pitchFamily="34" charset="-120"/>
            </a:endParaRPr>
          </a:p>
        </p:txBody>
      </p:sp>
      <p:sp>
        <p:nvSpPr>
          <p:cNvPr id="4" name="Rectangle 12"/>
          <p:cNvSpPr>
            <a:spLocks noChangeArrowheads="1"/>
          </p:cNvSpPr>
          <p:nvPr/>
        </p:nvSpPr>
        <p:spPr bwMode="auto">
          <a:xfrm>
            <a:off x="395536" y="4293096"/>
            <a:ext cx="828092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1" rIns="91422" bIns="45711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Presenter : Jar-</a:t>
            </a:r>
            <a:r>
              <a:rPr lang="en-US" altLang="zh-TW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Ferr</a:t>
            </a:r>
            <a:r>
              <a:rPr lang="en-US" altLang="zh-TW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itchFamily="34" charset="-120"/>
                <a:ea typeface="微軟正黑體" pitchFamily="34" charset="-120"/>
              </a:rPr>
              <a:t> Yang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endParaRPr lang="en-US" altLang="zh-TW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</a:endParaRPr>
          </a:p>
          <a:p>
            <a:pPr algn="ctr">
              <a:spcBef>
                <a:spcPts val="0"/>
              </a:spcBef>
              <a:defRPr/>
            </a:pPr>
            <a:endParaRPr lang="en-US" altLang="zh-TW" dirty="0" smtClean="0">
              <a:solidFill>
                <a:schemeClr val="tx2">
                  <a:lumMod val="9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itchFamily="34" charset="-120"/>
              <a:ea typeface="微軟正黑體" pitchFamily="34" charset="-120"/>
              <a:cs typeface="Calibri" pitchFamily="34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en-US" altLang="zh-TW" sz="16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 </a:t>
            </a: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  <a:cs typeface="Calibri" pitchFamily="34" charset="0"/>
              </a:rPr>
              <a:t>Center for Tomorrow Ubiquitous Cloud and Hypermedia Services</a:t>
            </a:r>
          </a:p>
          <a:p>
            <a:pPr algn="ctr">
              <a:spcBef>
                <a:spcPts val="0"/>
              </a:spcBef>
              <a:defRPr/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Institute of Computer and Communication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Department of Electrical Engineering</a:t>
            </a:r>
          </a:p>
          <a:p>
            <a:pPr lvl="0" algn="ctr">
              <a:lnSpc>
                <a:spcPct val="80000"/>
              </a:lnSpc>
              <a:spcBef>
                <a:spcPct val="20000"/>
              </a:spcBef>
              <a:buClr>
                <a:srgbClr val="0000FF"/>
              </a:buClr>
            </a:pPr>
            <a:r>
              <a:rPr lang="en-US" altLang="zh-TW" sz="2000" dirty="0" smtClean="0">
                <a:latin typeface="微軟正黑體" pitchFamily="34" charset="-120"/>
                <a:ea typeface="微軟正黑體" pitchFamily="34" charset="-120"/>
              </a:rPr>
              <a:t> National Cheng Kung University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CA" altLang="zh-TW" sz="2400" dirty="0">
                <a:latin typeface="Calibri" panose="020F0502020204030204" pitchFamily="34" charset="0"/>
              </a:rPr>
              <a:t>2D backwards compatible centralized 2-view packing includes two parts</a:t>
            </a:r>
            <a:endParaRPr lang="en-US" altLang="zh-TW" sz="2400" dirty="0" smtClean="0">
              <a:latin typeface="Calibri" pitchFamily="34" charset="0"/>
            </a:endParaRPr>
          </a:p>
          <a:p>
            <a:pPr lvl="1" eaLnBrk="1" hangingPunct="1">
              <a:defRPr/>
            </a:pPr>
            <a:r>
              <a:rPr lang="en-US" altLang="zh-TW" sz="2200" dirty="0" smtClean="0">
                <a:latin typeface="Calibri" pitchFamily="34" charset="0"/>
              </a:rPr>
              <a:t>Checkerboard </a:t>
            </a:r>
            <a:r>
              <a:rPr lang="en-US" altLang="zh-TW" sz="2200" dirty="0">
                <a:latin typeface="Calibri" pitchFamily="34" charset="0"/>
              </a:rPr>
              <a:t>down-sampling &amp; </a:t>
            </a:r>
            <a:r>
              <a:rPr lang="en-US" altLang="zh-TW" sz="2200" dirty="0" smtClean="0">
                <a:latin typeface="Calibri" pitchFamily="34" charset="0"/>
              </a:rPr>
              <a:t>alignment</a:t>
            </a:r>
          </a:p>
          <a:p>
            <a:pPr lvl="1" eaLnBrk="1" hangingPunct="1">
              <a:defRPr/>
            </a:pPr>
            <a:r>
              <a:rPr lang="en-US" altLang="zh-TW" sz="2200" dirty="0">
                <a:latin typeface="Calibri" pitchFamily="34" charset="0"/>
              </a:rPr>
              <a:t>Rearrangement &amp; centralized packing </a:t>
            </a:r>
          </a:p>
          <a:p>
            <a:pPr eaLnBrk="1" hangingPunct="1">
              <a:defRPr/>
            </a:pPr>
            <a:endParaRPr lang="en-US" altLang="zh-TW" sz="2400" dirty="0">
              <a:latin typeface="Calibri" pitchFamily="34" charset="0"/>
            </a:endParaRPr>
          </a:p>
        </p:txBody>
      </p:sp>
      <p:grpSp>
        <p:nvGrpSpPr>
          <p:cNvPr id="38" name="群組 37"/>
          <p:cNvGrpSpPr>
            <a:grpSpLocks noChangeAspect="1"/>
          </p:cNvGrpSpPr>
          <p:nvPr/>
        </p:nvGrpSpPr>
        <p:grpSpPr>
          <a:xfrm>
            <a:off x="1043608" y="4005064"/>
            <a:ext cx="6436352" cy="1778453"/>
            <a:chOff x="2505701" y="1996279"/>
            <a:chExt cx="4469689" cy="1235037"/>
          </a:xfrm>
        </p:grpSpPr>
        <p:sp>
          <p:nvSpPr>
            <p:cNvPr id="39" name="文字方塊 38"/>
            <p:cNvSpPr txBox="1"/>
            <p:nvPr/>
          </p:nvSpPr>
          <p:spPr>
            <a:xfrm>
              <a:off x="2524624" y="2048137"/>
              <a:ext cx="196146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kern="0" noProof="0" dirty="0" smtClean="0">
                  <a:latin typeface="Calibri" panose="020F0502020204030204" pitchFamily="34" charset="0"/>
                  <a:ea typeface="標楷體" panose="03000509000000000000" pitchFamily="65" charset="-120"/>
                </a:rPr>
                <a:t>L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sp>
          <p:nvSpPr>
            <p:cNvPr id="40" name="文字方塊 39"/>
            <p:cNvSpPr txBox="1"/>
            <p:nvPr/>
          </p:nvSpPr>
          <p:spPr>
            <a:xfrm>
              <a:off x="2505701" y="2889440"/>
              <a:ext cx="215069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TW" kern="0" dirty="0" smtClean="0">
                  <a:latin typeface="Calibri" panose="020F0502020204030204" pitchFamily="34" charset="0"/>
                  <a:ea typeface="標楷體" panose="03000509000000000000" pitchFamily="65" charset="-120"/>
                </a:rPr>
                <a:t>R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067944" y="2364761"/>
              <a:ext cx="1199432" cy="581624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新細明體"/>
                </a:rPr>
                <a:t>Down-sampling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461731" y="2364760"/>
              <a:ext cx="1294443" cy="581624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b="0" i="0" u="none" strike="noStrike" kern="0" cap="none" spc="0" normalizeH="0" baseline="0" noProof="0" dirty="0" smtClean="0">
                  <a:ln>
                    <a:noFill/>
                  </a:ln>
                  <a:effectLst/>
                  <a:uLnTx/>
                  <a:uFillTx/>
                  <a:latin typeface="Calibri" panose="020F0502020204030204" pitchFamily="34" charset="0"/>
                  <a:ea typeface="新細明體"/>
                </a:rPr>
                <a:t>Rearrangement &amp;</a:t>
              </a:r>
            </a:p>
            <a:p>
              <a:pPr lvl="0" algn="ctr">
                <a:defRPr/>
              </a:pPr>
              <a:r>
                <a:rPr lang="en-CA" altLang="zh-TW" kern="0" dirty="0">
                  <a:latin typeface="Calibri" panose="020F0502020204030204" pitchFamily="34" charset="0"/>
                  <a:ea typeface="新細明體"/>
                </a:rPr>
                <a:t>Centralized</a:t>
              </a:r>
              <a:r>
                <a:rPr lang="en-US" altLang="zh-TW" kern="0" dirty="0" smtClean="0">
                  <a:latin typeface="Calibri" panose="020F0502020204030204" pitchFamily="34" charset="0"/>
                  <a:ea typeface="新細明體"/>
                </a:rPr>
                <a:t> Packing</a:t>
              </a:r>
              <a:endParaRPr kumimoji="0" lang="zh-TW" altLang="en-US" b="0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endParaRPr>
            </a:p>
          </p:txBody>
        </p:sp>
        <p:pic>
          <p:nvPicPr>
            <p:cNvPr id="43" name="圖片 4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314" y="1996279"/>
              <a:ext cx="841499" cy="406290"/>
            </a:xfrm>
            <a:prstGeom prst="rect">
              <a:avLst/>
            </a:prstGeom>
          </p:spPr>
        </p:pic>
        <p:pic>
          <p:nvPicPr>
            <p:cNvPr id="44" name="圖片 4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3314" y="2825026"/>
              <a:ext cx="841499" cy="406290"/>
            </a:xfrm>
            <a:prstGeom prst="rect">
              <a:avLst/>
            </a:prstGeom>
          </p:spPr>
        </p:pic>
        <p:cxnSp>
          <p:nvCxnSpPr>
            <p:cNvPr id="45" name="直線單箭頭接點 44"/>
            <p:cNvCxnSpPr>
              <a:stCxn id="41" idx="3"/>
              <a:endCxn id="42" idx="1"/>
            </p:cNvCxnSpPr>
            <p:nvPr/>
          </p:nvCxnSpPr>
          <p:spPr>
            <a:xfrm flipV="1">
              <a:off x="5267376" y="2655573"/>
              <a:ext cx="194356" cy="1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6" name="直線單箭頭接點 45"/>
            <p:cNvCxnSpPr>
              <a:stCxn id="42" idx="3"/>
            </p:cNvCxnSpPr>
            <p:nvPr/>
          </p:nvCxnSpPr>
          <p:spPr>
            <a:xfrm>
              <a:off x="6756174" y="2655573"/>
              <a:ext cx="219216" cy="0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7" name="肘形接點 46"/>
            <p:cNvCxnSpPr>
              <a:stCxn id="43" idx="3"/>
              <a:endCxn id="41" idx="1"/>
            </p:cNvCxnSpPr>
            <p:nvPr/>
          </p:nvCxnSpPr>
          <p:spPr>
            <a:xfrm>
              <a:off x="3744813" y="2199424"/>
              <a:ext cx="323131" cy="456149"/>
            </a:xfrm>
            <a:prstGeom prst="bentConnector3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  <p:cxnSp>
          <p:nvCxnSpPr>
            <p:cNvPr id="48" name="肘形接點 47"/>
            <p:cNvCxnSpPr>
              <a:stCxn id="44" idx="3"/>
              <a:endCxn id="41" idx="1"/>
            </p:cNvCxnSpPr>
            <p:nvPr/>
          </p:nvCxnSpPr>
          <p:spPr>
            <a:xfrm flipV="1">
              <a:off x="3744813" y="2655573"/>
              <a:ext cx="323131" cy="372599"/>
            </a:xfrm>
            <a:prstGeom prst="bentConnector3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97743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itchFamily="34" charset="0"/>
              </a:rPr>
              <a:t>To utilize the advantage of the checkerboard format while improving its compression efficiency simultaneously, we propose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side-by-side format</a:t>
            </a:r>
            <a:r>
              <a:rPr lang="en-US" altLang="zh-TW" sz="2400" dirty="0" smtClean="0">
                <a:latin typeface="Calibri" pitchFamily="34" charset="0"/>
              </a:rPr>
              <a:t> and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top-and-bottom format</a:t>
            </a:r>
            <a:r>
              <a:rPr lang="en-US" altLang="zh-TW" sz="2400" dirty="0" smtClean="0">
                <a:latin typeface="Calibri" pitchFamily="34" charset="0"/>
              </a:rPr>
              <a:t> as</a:t>
            </a:r>
          </a:p>
        </p:txBody>
      </p:sp>
      <p:sp>
        <p:nvSpPr>
          <p:cNvPr id="56" name="文字方塊 55"/>
          <p:cNvSpPr txBox="1">
            <a:spLocks noChangeArrowheads="1"/>
          </p:cNvSpPr>
          <p:nvPr/>
        </p:nvSpPr>
        <p:spPr bwMode="auto">
          <a:xfrm>
            <a:off x="3131840" y="6124108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dirty="0"/>
              <a:t>Checkerboard</a:t>
            </a:r>
            <a:endParaRPr lang="zh-TW" altLang="en-US" dirty="0"/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859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Checkerboard down-sampling </a:t>
            </a:r>
            <a:r>
              <a:rPr lang="en-US" altLang="zh-TW" b="1" dirty="0" smtClean="0">
                <a:latin typeface="Calibri" pitchFamily="34" charset="0"/>
              </a:rPr>
              <a:t>&amp; alignment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76" name="矩形 69"/>
          <p:cNvSpPr>
            <a:spLocks noChangeArrowheads="1"/>
          </p:cNvSpPr>
          <p:nvPr/>
        </p:nvSpPr>
        <p:spPr bwMode="auto">
          <a:xfrm>
            <a:off x="682774" y="3646211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1835299" y="3646211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8" name="矩形 77"/>
          <p:cNvSpPr>
            <a:spLocks noChangeArrowheads="1"/>
          </p:cNvSpPr>
          <p:nvPr/>
        </p:nvSpPr>
        <p:spPr bwMode="auto">
          <a:xfrm>
            <a:off x="2411562" y="4222473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9" name="矩形 72"/>
          <p:cNvSpPr>
            <a:spLocks noChangeArrowheads="1"/>
          </p:cNvSpPr>
          <p:nvPr/>
        </p:nvSpPr>
        <p:spPr bwMode="auto">
          <a:xfrm>
            <a:off x="682774" y="4798736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259037" y="4222473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1" name="矩形 80"/>
          <p:cNvSpPr>
            <a:spLocks noChangeArrowheads="1"/>
          </p:cNvSpPr>
          <p:nvPr/>
        </p:nvSpPr>
        <p:spPr bwMode="auto">
          <a:xfrm>
            <a:off x="1835299" y="4798736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2" name="矩形 81"/>
          <p:cNvSpPr>
            <a:spLocks noChangeArrowheads="1"/>
          </p:cNvSpPr>
          <p:nvPr/>
        </p:nvSpPr>
        <p:spPr bwMode="auto">
          <a:xfrm>
            <a:off x="1259037" y="4798761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86" name="矩形 85"/>
          <p:cNvSpPr>
            <a:spLocks noChangeArrowheads="1"/>
          </p:cNvSpPr>
          <p:nvPr/>
        </p:nvSpPr>
        <p:spPr bwMode="auto">
          <a:xfrm>
            <a:off x="2411562" y="4798563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04" name="矩形 103"/>
          <p:cNvSpPr>
            <a:spLocks noChangeArrowheads="1"/>
          </p:cNvSpPr>
          <p:nvPr/>
        </p:nvSpPr>
        <p:spPr bwMode="auto">
          <a:xfrm>
            <a:off x="5253186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2" name="矩形 111"/>
          <p:cNvSpPr>
            <a:spLocks noChangeArrowheads="1"/>
          </p:cNvSpPr>
          <p:nvPr/>
        </p:nvSpPr>
        <p:spPr bwMode="auto">
          <a:xfrm>
            <a:off x="5829449" y="3646435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3" name="矩形 112"/>
          <p:cNvSpPr>
            <a:spLocks noChangeArrowheads="1"/>
          </p:cNvSpPr>
          <p:nvPr/>
        </p:nvSpPr>
        <p:spPr bwMode="auto">
          <a:xfrm>
            <a:off x="6405711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4" name="矩形 113"/>
          <p:cNvSpPr>
            <a:spLocks noChangeArrowheads="1"/>
          </p:cNvSpPr>
          <p:nvPr/>
        </p:nvSpPr>
        <p:spPr bwMode="auto">
          <a:xfrm>
            <a:off x="5253186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6" name="矩形 115"/>
          <p:cNvSpPr>
            <a:spLocks noChangeArrowheads="1"/>
          </p:cNvSpPr>
          <p:nvPr/>
        </p:nvSpPr>
        <p:spPr bwMode="auto">
          <a:xfrm>
            <a:off x="5829449" y="4798960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7" name="矩形 81"/>
          <p:cNvSpPr>
            <a:spLocks noChangeArrowheads="1"/>
          </p:cNvSpPr>
          <p:nvPr/>
        </p:nvSpPr>
        <p:spPr bwMode="auto">
          <a:xfrm>
            <a:off x="6974676" y="3646435"/>
            <a:ext cx="583560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8" name="矩形 82"/>
          <p:cNvSpPr>
            <a:spLocks noChangeArrowheads="1"/>
          </p:cNvSpPr>
          <p:nvPr/>
        </p:nvSpPr>
        <p:spPr bwMode="auto">
          <a:xfrm>
            <a:off x="6981974" y="4798960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19" name="矩形 118"/>
          <p:cNvSpPr>
            <a:spLocks noChangeArrowheads="1"/>
          </p:cNvSpPr>
          <p:nvPr/>
        </p:nvSpPr>
        <p:spPr bwMode="auto">
          <a:xfrm>
            <a:off x="6405711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0" name="矩形 69"/>
          <p:cNvSpPr>
            <a:spLocks noChangeArrowheads="1"/>
          </p:cNvSpPr>
          <p:nvPr/>
        </p:nvSpPr>
        <p:spPr bwMode="auto">
          <a:xfrm>
            <a:off x="1259036" y="3645025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2" name="矩形 121"/>
          <p:cNvSpPr>
            <a:spLocks noChangeArrowheads="1"/>
          </p:cNvSpPr>
          <p:nvPr/>
        </p:nvSpPr>
        <p:spPr bwMode="auto">
          <a:xfrm>
            <a:off x="2410768" y="3645024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3" name="矩形 122"/>
          <p:cNvSpPr>
            <a:spLocks noChangeArrowheads="1"/>
          </p:cNvSpPr>
          <p:nvPr/>
        </p:nvSpPr>
        <p:spPr bwMode="auto">
          <a:xfrm>
            <a:off x="1834902" y="4222498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4" name="矩形 123"/>
          <p:cNvSpPr>
            <a:spLocks noChangeArrowheads="1"/>
          </p:cNvSpPr>
          <p:nvPr/>
        </p:nvSpPr>
        <p:spPr bwMode="auto">
          <a:xfrm>
            <a:off x="682774" y="4222697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5" name="矩形 72"/>
          <p:cNvSpPr>
            <a:spLocks noChangeArrowheads="1"/>
          </p:cNvSpPr>
          <p:nvPr/>
        </p:nvSpPr>
        <p:spPr bwMode="auto">
          <a:xfrm>
            <a:off x="681980" y="5374602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6" name="矩形 125"/>
          <p:cNvSpPr>
            <a:spLocks noChangeArrowheads="1"/>
          </p:cNvSpPr>
          <p:nvPr/>
        </p:nvSpPr>
        <p:spPr bwMode="auto">
          <a:xfrm>
            <a:off x="1834505" y="5374602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7" name="矩形 126"/>
          <p:cNvSpPr>
            <a:spLocks noChangeArrowheads="1"/>
          </p:cNvSpPr>
          <p:nvPr/>
        </p:nvSpPr>
        <p:spPr bwMode="auto">
          <a:xfrm>
            <a:off x="1258243" y="5374627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8" name="矩形 127"/>
          <p:cNvSpPr>
            <a:spLocks noChangeArrowheads="1"/>
          </p:cNvSpPr>
          <p:nvPr/>
        </p:nvSpPr>
        <p:spPr bwMode="auto">
          <a:xfrm>
            <a:off x="2410768" y="537442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29" name="矩形 128"/>
          <p:cNvSpPr>
            <a:spLocks noChangeArrowheads="1"/>
          </p:cNvSpPr>
          <p:nvPr/>
        </p:nvSpPr>
        <p:spPr bwMode="auto">
          <a:xfrm>
            <a:off x="5252462" y="3645443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0" name="矩形 129"/>
          <p:cNvSpPr>
            <a:spLocks noChangeArrowheads="1"/>
          </p:cNvSpPr>
          <p:nvPr/>
        </p:nvSpPr>
        <p:spPr bwMode="auto">
          <a:xfrm>
            <a:off x="5252462" y="4797372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1" name="矩形 130"/>
          <p:cNvSpPr>
            <a:spLocks noChangeArrowheads="1"/>
          </p:cNvSpPr>
          <p:nvPr/>
        </p:nvSpPr>
        <p:spPr bwMode="auto">
          <a:xfrm>
            <a:off x="5828526" y="422150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3" name="矩形 132"/>
          <p:cNvSpPr>
            <a:spLocks noChangeArrowheads="1"/>
          </p:cNvSpPr>
          <p:nvPr/>
        </p:nvSpPr>
        <p:spPr bwMode="auto">
          <a:xfrm>
            <a:off x="6974676" y="4222697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5" name="矩形 134"/>
          <p:cNvSpPr>
            <a:spLocks noChangeArrowheads="1"/>
          </p:cNvSpPr>
          <p:nvPr/>
        </p:nvSpPr>
        <p:spPr bwMode="auto">
          <a:xfrm>
            <a:off x="6404590" y="3645443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6" name="矩形 135"/>
          <p:cNvSpPr>
            <a:spLocks noChangeArrowheads="1"/>
          </p:cNvSpPr>
          <p:nvPr/>
        </p:nvSpPr>
        <p:spPr bwMode="auto">
          <a:xfrm>
            <a:off x="6404590" y="4797373"/>
            <a:ext cx="589628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7" name="矩形 136"/>
          <p:cNvSpPr>
            <a:spLocks noChangeArrowheads="1"/>
          </p:cNvSpPr>
          <p:nvPr/>
        </p:nvSpPr>
        <p:spPr bwMode="auto">
          <a:xfrm>
            <a:off x="5828526" y="5373437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138" name="矩形 137"/>
          <p:cNvSpPr>
            <a:spLocks noChangeArrowheads="1"/>
          </p:cNvSpPr>
          <p:nvPr/>
        </p:nvSpPr>
        <p:spPr bwMode="auto">
          <a:xfrm>
            <a:off x="6980455" y="5373635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7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0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2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88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4" dur="2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6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98" dur="2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0" dur="2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2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4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106" dur="2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6" grpId="0" animBg="1"/>
      <p:bldP spid="104" grpId="0" animBg="1"/>
      <p:bldP spid="112" grpId="0" animBg="1"/>
      <p:bldP spid="113" grpId="0" animBg="1"/>
      <p:bldP spid="114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 animBg="1"/>
      <p:bldP spid="135" grpId="0" animBg="1"/>
      <p:bldP spid="136" grpId="0" animBg="1"/>
      <p:bldP spid="137" grpId="0" animBg="1"/>
      <p:bldP spid="1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457200" y="1916633"/>
            <a:ext cx="8362950" cy="5184775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itchFamily="34" charset="0"/>
              </a:rPr>
              <a:t>To utilize the advantage of the checkerboard format while improving its compression efficiency simultaneously, we propose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side-by-side format</a:t>
            </a:r>
            <a:r>
              <a:rPr lang="en-US" altLang="zh-TW" sz="2400" dirty="0" smtClean="0">
                <a:latin typeface="Calibri" pitchFamily="34" charset="0"/>
              </a:rPr>
              <a:t> and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checkerboard-based top-and-bottom format</a:t>
            </a:r>
            <a:r>
              <a:rPr lang="en-US" altLang="zh-TW" sz="2400" dirty="0" smtClean="0">
                <a:latin typeface="Calibri" pitchFamily="34" charset="0"/>
              </a:rPr>
              <a:t> as</a:t>
            </a:r>
          </a:p>
        </p:txBody>
      </p:sp>
      <p:sp>
        <p:nvSpPr>
          <p:cNvPr id="22" name="矩形 211"/>
          <p:cNvSpPr>
            <a:spLocks noChangeArrowheads="1"/>
          </p:cNvSpPr>
          <p:nvPr/>
        </p:nvSpPr>
        <p:spPr bwMode="auto">
          <a:xfrm>
            <a:off x="1259632" y="3601799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3" name="矩形 212"/>
          <p:cNvSpPr>
            <a:spLocks noChangeArrowheads="1"/>
          </p:cNvSpPr>
          <p:nvPr/>
        </p:nvSpPr>
        <p:spPr bwMode="auto">
          <a:xfrm>
            <a:off x="2412157" y="3601799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1259632" y="4754324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1836469" y="4177603"/>
            <a:ext cx="576064" cy="576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1835895" y="532899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835895" y="3601799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8" name="矩形 219"/>
          <p:cNvSpPr>
            <a:spLocks noChangeArrowheads="1"/>
          </p:cNvSpPr>
          <p:nvPr/>
        </p:nvSpPr>
        <p:spPr bwMode="auto">
          <a:xfrm>
            <a:off x="2404220" y="5328999"/>
            <a:ext cx="574675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29" name="矩形 220"/>
          <p:cNvSpPr>
            <a:spLocks noChangeArrowheads="1"/>
          </p:cNvSpPr>
          <p:nvPr/>
        </p:nvSpPr>
        <p:spPr bwMode="auto">
          <a:xfrm>
            <a:off x="1259632" y="5328999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2988420" y="3601799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2412157" y="4754324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1835895" y="4754324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979528" y="4177603"/>
            <a:ext cx="576064" cy="576000"/>
          </a:xfrm>
          <a:prstGeom prst="rect">
            <a:avLst/>
          </a:prstGeom>
          <a:solidFill>
            <a:srgbClr val="0000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>
              <a:rot lat="0" lon="0" rev="0"/>
            </a:camera>
            <a:lightRig rig="threePt" dir="t"/>
          </a:scene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978895" y="5328999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2412157" y="4178061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2988420" y="4754324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7" name="矩形 36"/>
          <p:cNvSpPr>
            <a:spLocks noChangeArrowheads="1"/>
          </p:cNvSpPr>
          <p:nvPr/>
        </p:nvSpPr>
        <p:spPr bwMode="auto">
          <a:xfrm>
            <a:off x="1259632" y="4178061"/>
            <a:ext cx="576263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38" name="文字方塊 37"/>
          <p:cNvSpPr txBox="1">
            <a:spLocks noChangeArrowheads="1"/>
          </p:cNvSpPr>
          <p:nvPr/>
        </p:nvSpPr>
        <p:spPr bwMode="auto">
          <a:xfrm>
            <a:off x="986582" y="6119574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</a:t>
            </a:r>
            <a:endParaRPr lang="zh-TW" altLang="en-US"/>
          </a:p>
        </p:txBody>
      </p:sp>
      <p:sp>
        <p:nvSpPr>
          <p:cNvPr id="39" name="文字方塊 38"/>
          <p:cNvSpPr txBox="1">
            <a:spLocks noChangeArrowheads="1"/>
          </p:cNvSpPr>
          <p:nvPr/>
        </p:nvSpPr>
        <p:spPr bwMode="auto">
          <a:xfrm>
            <a:off x="557957" y="6119574"/>
            <a:ext cx="3571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 bottom-up</a:t>
            </a:r>
            <a:endParaRPr lang="zh-TW" altLang="en-US"/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85968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Checkerboard down-sampling </a:t>
            </a:r>
            <a:r>
              <a:rPr lang="en-US" altLang="zh-TW" b="1" dirty="0" smtClean="0">
                <a:latin typeface="Calibri" pitchFamily="34" charset="0"/>
              </a:rPr>
              <a:t>&amp; alignment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4787428" y="4148856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0" name="矩形 69"/>
          <p:cNvSpPr>
            <a:spLocks noChangeArrowheads="1"/>
          </p:cNvSpPr>
          <p:nvPr/>
        </p:nvSpPr>
        <p:spPr bwMode="auto">
          <a:xfrm>
            <a:off x="4787428" y="3572594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5939953" y="3572594"/>
            <a:ext cx="576263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6516216" y="4148856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3" name="矩形 72"/>
          <p:cNvSpPr>
            <a:spLocks noChangeArrowheads="1"/>
          </p:cNvSpPr>
          <p:nvPr/>
        </p:nvSpPr>
        <p:spPr bwMode="auto">
          <a:xfrm>
            <a:off x="4787428" y="4725119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4" name="矩形 63"/>
          <p:cNvSpPr>
            <a:spLocks noChangeArrowheads="1"/>
          </p:cNvSpPr>
          <p:nvPr/>
        </p:nvSpPr>
        <p:spPr bwMode="auto">
          <a:xfrm>
            <a:off x="5363691" y="4148856"/>
            <a:ext cx="576262" cy="576263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5939953" y="4725119"/>
            <a:ext cx="576263" cy="574675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6" name="矩形 65"/>
          <p:cNvSpPr>
            <a:spLocks noChangeArrowheads="1"/>
          </p:cNvSpPr>
          <p:nvPr/>
        </p:nvSpPr>
        <p:spPr bwMode="auto">
          <a:xfrm>
            <a:off x="5363691" y="5299794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7" name="矩形 66"/>
          <p:cNvSpPr>
            <a:spLocks noChangeArrowheads="1"/>
          </p:cNvSpPr>
          <p:nvPr/>
        </p:nvSpPr>
        <p:spPr bwMode="auto">
          <a:xfrm>
            <a:off x="5363691" y="3572594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8" name="矩形 67"/>
          <p:cNvSpPr>
            <a:spLocks noChangeArrowheads="1"/>
          </p:cNvSpPr>
          <p:nvPr/>
        </p:nvSpPr>
        <p:spPr bwMode="auto">
          <a:xfrm>
            <a:off x="5939953" y="5299794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69" name="矩形 68"/>
          <p:cNvSpPr>
            <a:spLocks noChangeArrowheads="1"/>
          </p:cNvSpPr>
          <p:nvPr/>
        </p:nvSpPr>
        <p:spPr bwMode="auto">
          <a:xfrm>
            <a:off x="4787428" y="5299794"/>
            <a:ext cx="576263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6516216" y="5299794"/>
            <a:ext cx="576262" cy="576262"/>
          </a:xfrm>
          <a:prstGeom prst="rect">
            <a:avLst/>
          </a:prstGeom>
          <a:solidFill>
            <a:srgbClr val="0000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L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1" name="矩形 70"/>
          <p:cNvSpPr>
            <a:spLocks noChangeArrowheads="1"/>
          </p:cNvSpPr>
          <p:nvPr/>
        </p:nvSpPr>
        <p:spPr bwMode="auto">
          <a:xfrm>
            <a:off x="5363691" y="4725119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2" name="矩形 81"/>
          <p:cNvSpPr>
            <a:spLocks noChangeArrowheads="1"/>
          </p:cNvSpPr>
          <p:nvPr/>
        </p:nvSpPr>
        <p:spPr bwMode="auto">
          <a:xfrm>
            <a:off x="6516216" y="3572594"/>
            <a:ext cx="576262" cy="576262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3" name="矩形 82"/>
          <p:cNvSpPr>
            <a:spLocks noChangeArrowheads="1"/>
          </p:cNvSpPr>
          <p:nvPr/>
        </p:nvSpPr>
        <p:spPr bwMode="auto">
          <a:xfrm>
            <a:off x="6516216" y="4725119"/>
            <a:ext cx="576262" cy="574675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4" name="矩形 73"/>
          <p:cNvSpPr>
            <a:spLocks noChangeArrowheads="1"/>
          </p:cNvSpPr>
          <p:nvPr/>
        </p:nvSpPr>
        <p:spPr bwMode="auto">
          <a:xfrm>
            <a:off x="5939953" y="4148856"/>
            <a:ext cx="576263" cy="576263"/>
          </a:xfrm>
          <a:prstGeom prst="rect">
            <a:avLst/>
          </a:prstGeom>
          <a:solidFill>
            <a:srgbClr val="FFFF00"/>
          </a:solidFill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2400" b="0" kern="0" dirty="0">
                <a:solidFill>
                  <a:srgbClr val="FF0000"/>
                </a:solidFill>
              </a:rPr>
              <a:t>R</a:t>
            </a:r>
            <a:endParaRPr kumimoji="0" lang="zh-TW" altLang="en-US" sz="2400" b="0" kern="0" dirty="0">
              <a:solidFill>
                <a:srgbClr val="FF0000"/>
              </a:solidFill>
            </a:endParaRPr>
          </a:p>
        </p:txBody>
      </p:sp>
      <p:sp>
        <p:nvSpPr>
          <p:cNvPr id="75" name="文字方塊 74"/>
          <p:cNvSpPr txBox="1">
            <a:spLocks noChangeArrowheads="1"/>
          </p:cNvSpPr>
          <p:nvPr/>
        </p:nvSpPr>
        <p:spPr bwMode="auto">
          <a:xfrm>
            <a:off x="4514378" y="6125294"/>
            <a:ext cx="2857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</a:t>
            </a:r>
            <a:endParaRPr lang="zh-TW" altLang="en-US"/>
          </a:p>
        </p:txBody>
      </p:sp>
      <p:sp>
        <p:nvSpPr>
          <p:cNvPr id="76" name="文字方塊 75"/>
          <p:cNvSpPr txBox="1">
            <a:spLocks noChangeArrowheads="1"/>
          </p:cNvSpPr>
          <p:nvPr/>
        </p:nvSpPr>
        <p:spPr bwMode="auto">
          <a:xfrm>
            <a:off x="3942878" y="6125294"/>
            <a:ext cx="4071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000" b="1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/>
              <a:t>Checkerboard side-by-side</a:t>
            </a:r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15534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04 0.00138 L 0.00087 -0.0826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86 L -1.66667E-6 0.16898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.00486 L -1.66667E-6 0.1689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2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278 L 0.00018 -0.08518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0.00278 L 0.00018 -0.0851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278 L 0.00018 -0.1688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0.00787 L -3.05556E-6 0.0825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0.00138 L -0.00017 -0.08264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.00278 L -3.05556E-6 -0.16886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6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602 L -0.00017 0.0844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0.00671 L -4.72222E-6 0.0838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0.00602 L -0.00017 0.0844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1.85185E-6 L -0.06284 1.85185E-6 " pathEditMode="relative" rAng="0" ptsTypes="AA">
                                      <p:cBhvr>
                                        <p:cTn id="45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2 0.00023 L -3.88889E-6 -0.00023 " pathEditMode="relative" rAng="0" ptsTypes="AA">
                                      <p:cBhvr>
                                        <p:cTn id="47" dur="2000" spd="-100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4.07407E-6 L 0.12639 4.07407E-6 " pathEditMode="relative" rAng="0" ptsTypes="AA">
                                      <p:cBhvr>
                                        <p:cTn id="49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4.07407E-6 L -0.12552 0.00023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4.07407E-6 L 0.12639 4.07407E-6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1.85185E-6 L -0.12586 0.00023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0.0632 0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0 L 0.0632 0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00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355 0.00023 L 0.00035 -0.00024 " pathEditMode="relative" rAng="0" ptsTypes="AA">
                                      <p:cBhvr>
                                        <p:cTn id="61" dur="2000" spd="-100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00" y="0"/>
                                    </p:animMotion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30" grpId="0" animBg="1"/>
      <p:bldP spid="31" grpId="0" animBg="1"/>
      <p:bldP spid="32" grpId="0" animBg="1"/>
      <p:bldP spid="34" grpId="0" animBg="1"/>
      <p:bldP spid="35" grpId="0" animBg="1"/>
      <p:bldP spid="36" grpId="0" animBg="1"/>
      <p:bldP spid="37" grpId="0" animBg="1"/>
      <p:bldP spid="38" grpId="0"/>
      <p:bldP spid="39" grpId="0"/>
      <p:bldP spid="59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4" grpId="0" animBg="1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10243" name="內容版面配置區 2"/>
          <p:cNvSpPr>
            <a:spLocks noGrp="1"/>
          </p:cNvSpPr>
          <p:nvPr>
            <p:ph idx="1"/>
          </p:nvPr>
        </p:nvSpPr>
        <p:spPr>
          <a:xfrm>
            <a:off x="683568" y="1885303"/>
            <a:ext cx="7211144" cy="4032647"/>
          </a:xfrm>
        </p:spPr>
        <p:txBody>
          <a:bodyPr/>
          <a:lstStyle/>
          <a:p>
            <a:r>
              <a:rPr lang="en-US" altLang="zh-TW" sz="2400" dirty="0">
                <a:latin typeface="Calibri" panose="020F0502020204030204" pitchFamily="34" charset="0"/>
              </a:rPr>
              <a:t>Spilt the top or left view and reverse</a:t>
            </a:r>
            <a:endParaRPr lang="en-US" altLang="zh-TW" sz="2400" dirty="0" smtClean="0">
              <a:latin typeface="Calibri" panose="020F0502020204030204" pitchFamily="34" charset="0"/>
            </a:endParaRPr>
          </a:p>
          <a:p>
            <a:r>
              <a:rPr lang="en-US" altLang="zh-TW" sz="2400" dirty="0" smtClean="0">
                <a:latin typeface="Calibri" panose="020F0502020204030204" pitchFamily="34" charset="0"/>
              </a:rPr>
              <a:t>Set the </a:t>
            </a:r>
            <a:r>
              <a:rPr lang="en-US" altLang="zh-TW" sz="2400" dirty="0">
                <a:latin typeface="Calibri" panose="020F0502020204030204" pitchFamily="34" charset="0"/>
              </a:rPr>
              <a:t>bottom </a:t>
            </a:r>
            <a:r>
              <a:rPr lang="en-US" altLang="zh-TW" sz="2400" dirty="0" smtClean="0">
                <a:latin typeface="Calibri" panose="020F0502020204030204" pitchFamily="34" charset="0"/>
              </a:rPr>
              <a:t>or right view </a:t>
            </a:r>
            <a:r>
              <a:rPr lang="en-US" altLang="zh-TW" sz="2400" dirty="0">
                <a:latin typeface="Calibri" panose="020F0502020204030204" pitchFamily="34" charset="0"/>
              </a:rPr>
              <a:t>as </a:t>
            </a:r>
            <a:r>
              <a:rPr lang="en-US" altLang="zh-TW" sz="2400" dirty="0" smtClean="0">
                <a:latin typeface="Calibri" panose="020F0502020204030204" pitchFamily="34" charset="0"/>
              </a:rPr>
              <a:t>center</a:t>
            </a:r>
            <a:endParaRPr lang="en-US" altLang="zh-TW" sz="2400" dirty="0">
              <a:latin typeface="Calibri" panose="020F0502020204030204" pitchFamily="34" charset="0"/>
            </a:endParaRPr>
          </a:p>
          <a:p>
            <a:r>
              <a:rPr lang="en-US" altLang="zh-TW" sz="2400" dirty="0" smtClean="0">
                <a:latin typeface="Calibri" panose="020F0502020204030204" pitchFamily="34" charset="0"/>
              </a:rPr>
              <a:t>Place </a:t>
            </a:r>
            <a:r>
              <a:rPr lang="en-US" altLang="zh-TW" sz="2400" dirty="0">
                <a:latin typeface="Calibri" panose="020F0502020204030204" pitchFamily="34" charset="0"/>
              </a:rPr>
              <a:t>it at top and </a:t>
            </a:r>
            <a:r>
              <a:rPr lang="en-US" altLang="zh-TW" sz="2400" dirty="0" smtClean="0">
                <a:latin typeface="Calibri" pitchFamily="34" charset="0"/>
              </a:rPr>
              <a:t>bottom</a:t>
            </a:r>
          </a:p>
        </p:txBody>
      </p:sp>
      <p:sp>
        <p:nvSpPr>
          <p:cNvPr id="58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511479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Rearrangement &amp; centralized packing: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1446873" y="4077072"/>
            <a:ext cx="1785183" cy="552292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B</a:t>
            </a:r>
            <a:endParaRPr kumimoji="0" lang="zh-TW" altLang="en-US" sz="18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1446873" y="4842338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L1</a:t>
            </a:r>
            <a:endParaRPr kumimoji="0" lang="zh-TW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1446873" y="5118484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6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L2</a:t>
            </a:r>
            <a:endParaRPr kumimoji="0" lang="zh-TW" altLang="en-US" sz="16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1446873" y="4842006"/>
            <a:ext cx="1785183" cy="27614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T1-Reverse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64" name="矩形 63"/>
          <p:cNvSpPr/>
          <p:nvPr/>
        </p:nvSpPr>
        <p:spPr>
          <a:xfrm rot="10800000">
            <a:off x="1446873" y="5118153"/>
            <a:ext cx="1785183" cy="276145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lvl="0" algn="ctr">
              <a:defRPr/>
            </a:pPr>
            <a:r>
              <a:rPr lang="en-US" altLang="zh-TW" sz="1400" b="1" kern="0" dirty="0" smtClean="0">
                <a:latin typeface="Calibri" panose="020F0502020204030204" pitchFamily="34" charset="0"/>
              </a:rPr>
              <a:t>T2-Reverse</a:t>
            </a:r>
            <a:endParaRPr kumimoji="0" lang="zh-TW" altLang="en-US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44208" y="4142205"/>
            <a:ext cx="955530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R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24128" y="4129877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L2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46363" y="4129877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L1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724127" y="4127538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vert="vert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0" lang="en-US" altLang="zh-TW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新細明體"/>
              </a:rPr>
              <a:t>L2</a:t>
            </a:r>
            <a:r>
              <a:rPr kumimoji="0" lang="en-US" altLang="zh-TW" sz="1400" b="1" kern="0" dirty="0" smtClean="0">
                <a:latin typeface="Calibri" panose="020F0502020204030204" pitchFamily="34" charset="0"/>
                <a:ea typeface="新細明體"/>
              </a:rPr>
              <a:t>-Reverse</a:t>
            </a:r>
            <a:endParaRPr kumimoji="0" lang="zh-TW" alt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246362" y="4127538"/>
            <a:ext cx="477765" cy="1128687"/>
          </a:xfrm>
          <a:prstGeom prst="rect">
            <a:avLst/>
          </a:prstGeom>
          <a:solidFill>
            <a:srgbClr val="FE8637">
              <a:lumMod val="60000"/>
              <a:lumOff val="40000"/>
            </a:srgbClr>
          </a:solidFill>
          <a:ln w="25400" cap="flat" cmpd="sng" algn="ctr">
            <a:solidFill>
              <a:srgbClr val="FE8637">
                <a:shade val="50000"/>
              </a:srgbClr>
            </a:solidFill>
            <a:prstDash val="solid"/>
          </a:ln>
          <a:effectLst/>
        </p:spPr>
        <p:txBody>
          <a:bodyPr vert="vert27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TW" sz="1400" b="1" kern="0" dirty="0" smtClean="0">
                <a:latin typeface="Calibri" panose="020F0502020204030204" pitchFamily="34" charset="0"/>
                <a:ea typeface="新細明體"/>
              </a:rPr>
              <a:t>T1-Reverse</a:t>
            </a:r>
            <a:endParaRPr kumimoji="0" lang="zh-TW" altLang="en-US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新細明體"/>
            </a:endParaRPr>
          </a:p>
        </p:txBody>
      </p:sp>
    </p:spTree>
    <p:extLst>
      <p:ext uri="{BB962C8B-B14F-4D97-AF65-F5344CB8AC3E}">
        <p14:creationId xmlns:p14="http://schemas.microsoft.com/office/powerpoint/2010/main" val="79496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9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0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250" autoRev="1" fill="remove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3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4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5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250" autoRev="1" fill="remove"/>
                                        <p:tgtEl>
                                          <p:spTgt spid="6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3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4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58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9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250" autoRev="1" fill="remove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0.00301 L 0.00017 0.0511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8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96296E-6 L -2.77778E-6 -0.09445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722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4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8.33333E-7 -0.01945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4.81481E-6 L -0.10226 4.81481E-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22" y="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209 L 0.07882 0.00209 " pathEditMode="relative" rAng="0" ptsTypes="AA">
                                      <p:cBhvr>
                                        <p:cTn id="7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35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29 0.00116 L -0.0217 0.00116 " pathEditMode="relative" rAng="0" ptsTypes="AA">
                                      <p:cBhvr>
                                        <p:cTn id="7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60" grpId="0" animBg="1"/>
      <p:bldP spid="60" grpId="1" animBg="1"/>
      <p:bldP spid="61" grpId="0" animBg="1"/>
      <p:bldP spid="61" grpId="1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標題 1"/>
          <p:cNvSpPr>
            <a:spLocks noGrp="1"/>
          </p:cNvSpPr>
          <p:nvPr>
            <p:ph type="title"/>
          </p:nvPr>
        </p:nvSpPr>
        <p:spPr>
          <a:xfrm>
            <a:off x="755650" y="764704"/>
            <a:ext cx="7632700" cy="649288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The Proposed </a:t>
            </a:r>
            <a:r>
              <a:rPr lang="en-US" altLang="zh-TW" sz="3200" dirty="0" smtClean="0">
                <a:latin typeface="Calibri" pitchFamily="34" charset="0"/>
                <a:cs typeface="+mn-cs"/>
              </a:rPr>
              <a:t>Centralized 2-View </a:t>
            </a: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Packing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pic>
        <p:nvPicPr>
          <p:cNvPr id="1026" name="Picture 2" descr="tab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5676" y="2708920"/>
            <a:ext cx="5832648" cy="32808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539750" y="2091680"/>
            <a:ext cx="359476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dirty="0" smtClean="0"/>
              <a:t>Frame after C2V Packing</a:t>
            </a:r>
            <a:r>
              <a:rPr lang="en-US" altLang="zh-TW" b="1" dirty="0" smtClean="0">
                <a:latin typeface="Calibri" pitchFamily="34" charset="0"/>
              </a:rPr>
              <a:t> </a:t>
            </a:r>
            <a:endParaRPr lang="zh-TW" altLang="en-US" b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748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1044176" y="805236"/>
            <a:ext cx="7776296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>
                <a:solidFill>
                  <a:schemeClr val="tx2"/>
                </a:solidFill>
                <a:latin typeface="Calibri" pitchFamily="34" charset="0"/>
              </a:rPr>
              <a:t>The Proposed Centralized 2-View </a:t>
            </a: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De-Packing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35" name="文字方塊 1"/>
          <p:cNvSpPr txBox="1">
            <a:spLocks noChangeArrowheads="1"/>
          </p:cNvSpPr>
          <p:nvPr/>
        </p:nvSpPr>
        <p:spPr bwMode="auto">
          <a:xfrm>
            <a:off x="539750" y="1412776"/>
            <a:ext cx="38577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 smtClean="0">
                <a:latin typeface="Calibri" pitchFamily="34" charset="0"/>
              </a:rPr>
              <a:t>Checkerboard </a:t>
            </a:r>
            <a:r>
              <a:rPr lang="en-US" altLang="zh-TW" b="1" dirty="0">
                <a:latin typeface="Calibri" pitchFamily="34" charset="0"/>
              </a:rPr>
              <a:t>Up-sampling 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36" name="內容版面配置區 2"/>
          <p:cNvSpPr>
            <a:spLocks noGrp="1"/>
          </p:cNvSpPr>
          <p:nvPr>
            <p:ph idx="1"/>
          </p:nvPr>
        </p:nvSpPr>
        <p:spPr>
          <a:xfrm>
            <a:off x="3059832" y="2099971"/>
            <a:ext cx="5626968" cy="1794443"/>
          </a:xfrm>
        </p:spPr>
        <p:txBody>
          <a:bodyPr/>
          <a:lstStyle/>
          <a:p>
            <a:r>
              <a:rPr lang="en-US" altLang="zh-TW" sz="1800" dirty="0">
                <a:latin typeface="Calibri" panose="020F0502020204030204" pitchFamily="34" charset="0"/>
              </a:rPr>
              <a:t>The hole pixel can </a:t>
            </a:r>
            <a:r>
              <a:rPr lang="en-US" altLang="zh-TW" sz="1800" dirty="0" smtClean="0">
                <a:latin typeface="Calibri" panose="020F0502020204030204" pitchFamily="34" charset="0"/>
              </a:rPr>
              <a:t>be interpolated </a:t>
            </a:r>
            <a:r>
              <a:rPr lang="en-US" altLang="zh-TW" sz="1800" dirty="0">
                <a:latin typeface="Calibri" panose="020F0502020204030204" pitchFamily="34" charset="0"/>
              </a:rPr>
              <a:t>from either vertical or horizontal direction, which can be chosen from the following formula:</a:t>
            </a: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>
              <a:latin typeface="Calibri" panose="020F0502020204030204" pitchFamily="34" charset="0"/>
            </a:endParaRPr>
          </a:p>
          <a:p>
            <a:endParaRPr lang="zh-TW" altLang="en-US" dirty="0">
              <a:latin typeface="Calibri" panose="020F0502020204030204" pitchFamily="34" charset="0"/>
            </a:endParaRPr>
          </a:p>
        </p:txBody>
      </p:sp>
      <p:graphicFrame>
        <p:nvGraphicFramePr>
          <p:cNvPr id="37" name="內容版面配置區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69581753"/>
              </p:ext>
            </p:extLst>
          </p:nvPr>
        </p:nvGraphicFramePr>
        <p:xfrm>
          <a:off x="611560" y="2636912"/>
          <a:ext cx="2160000" cy="216000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540000"/>
                <a:gridCol w="540000"/>
                <a:gridCol w="540000"/>
                <a:gridCol w="540000"/>
              </a:tblGrid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</a:tr>
              <a:tr h="540000"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TW" altLang="en-US" sz="2200"/>
                    </a:p>
                  </a:txBody>
                  <a:tcPr marL="114300" marR="114300" marT="57149" marB="57149"/>
                </a:tc>
                <a:tc>
                  <a:txBody>
                    <a:bodyPr/>
                    <a:lstStyle/>
                    <a:p>
                      <a:endParaRPr lang="zh-TW" altLang="en-US" sz="2200" dirty="0"/>
                    </a:p>
                  </a:txBody>
                  <a:tcPr marL="114300" marR="114300" marT="57149" marB="57149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" name="矩形 37"/>
          <p:cNvSpPr/>
          <p:nvPr/>
        </p:nvSpPr>
        <p:spPr>
          <a:xfrm>
            <a:off x="1151680" y="3716792"/>
            <a:ext cx="540000" cy="540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900" dirty="0" smtClean="0"/>
              <a:t>Hole</a:t>
            </a:r>
            <a:endParaRPr lang="zh-TW" altLang="en-US" sz="900" dirty="0"/>
          </a:p>
        </p:txBody>
      </p:sp>
      <p:sp>
        <p:nvSpPr>
          <p:cNvPr id="40" name="文字方塊 39"/>
          <p:cNvSpPr txBox="1"/>
          <p:nvPr/>
        </p:nvSpPr>
        <p:spPr>
          <a:xfrm>
            <a:off x="1247454" y="3284744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V1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文字方塊 40"/>
          <p:cNvSpPr txBox="1"/>
          <p:nvPr/>
        </p:nvSpPr>
        <p:spPr>
          <a:xfrm>
            <a:off x="1235571" y="4364864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V2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683568" y="384829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H1</a:t>
            </a:r>
            <a:endParaRPr lang="zh-TW" alt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文字方塊 42"/>
          <p:cNvSpPr txBox="1"/>
          <p:nvPr/>
        </p:nvSpPr>
        <p:spPr>
          <a:xfrm>
            <a:off x="1763688" y="3848291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200" dirty="0" smtClean="0">
                <a:latin typeface="Times New Roman" pitchFamily="18" charset="0"/>
                <a:cs typeface="Times New Roman" pitchFamily="18" charset="0"/>
              </a:rPr>
              <a:t>H2</a:t>
            </a:r>
          </a:p>
        </p:txBody>
      </p:sp>
      <p:graphicFrame>
        <p:nvGraphicFramePr>
          <p:cNvPr id="44" name="物件 4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23371675"/>
              </p:ext>
            </p:extLst>
          </p:nvPr>
        </p:nvGraphicFramePr>
        <p:xfrm>
          <a:off x="3563888" y="3036075"/>
          <a:ext cx="1170130" cy="3600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4" name="方程式" r:id="rId4" imgW="825480" imgH="253800" progId="Equation.3">
                  <p:embed/>
                </p:oleObj>
              </mc:Choice>
              <mc:Fallback>
                <p:oleObj name="方程式" r:id="rId4" imgW="82548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63888" y="3036075"/>
                        <a:ext cx="1170130" cy="3600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5" name="物件 4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05332118"/>
              </p:ext>
            </p:extLst>
          </p:nvPr>
        </p:nvGraphicFramePr>
        <p:xfrm>
          <a:off x="3546762" y="3396355"/>
          <a:ext cx="1313270" cy="35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5" name="方程式" r:id="rId6" imgW="927000" imgH="253800" progId="Equation.3">
                  <p:embed/>
                </p:oleObj>
              </mc:Choice>
              <mc:Fallback>
                <p:oleObj name="方程式" r:id="rId6" imgW="927000" imgH="2538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546762" y="3396355"/>
                        <a:ext cx="1313270" cy="35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" name="矩形 45"/>
          <p:cNvSpPr>
            <a:spLocks noChangeArrowheads="1"/>
          </p:cNvSpPr>
          <p:nvPr/>
        </p:nvSpPr>
        <p:spPr bwMode="auto">
          <a:xfrm>
            <a:off x="5508104" y="3108083"/>
            <a:ext cx="3168352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12700" algn="ctr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square">
            <a:spAutoFit/>
          </a:bodyPr>
          <a:lstStyle/>
          <a:p>
            <a:r>
              <a:rPr lang="en-US" altLang="zh-TW" sz="1400" dirty="0"/>
              <a:t>The direction which contains smaller difference will be chosen</a:t>
            </a:r>
            <a:endParaRPr lang="zh-TW" altLang="en-US" sz="1400" dirty="0"/>
          </a:p>
        </p:txBody>
      </p:sp>
      <p:sp>
        <p:nvSpPr>
          <p:cNvPr id="47" name="向右箭號 46"/>
          <p:cNvSpPr/>
          <p:nvPr/>
        </p:nvSpPr>
        <p:spPr>
          <a:xfrm>
            <a:off x="5004048" y="3297685"/>
            <a:ext cx="360040" cy="17043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8" name="內容版面配置區 2"/>
          <p:cNvSpPr txBox="1">
            <a:spLocks/>
          </p:cNvSpPr>
          <p:nvPr/>
        </p:nvSpPr>
        <p:spPr>
          <a:xfrm>
            <a:off x="3131840" y="3938813"/>
            <a:ext cx="5626968" cy="1506411"/>
          </a:xfrm>
          <a:prstGeom prst="rect">
            <a:avLst/>
          </a:prstGeom>
        </p:spPr>
        <p:txBody>
          <a:bodyPr vert="horz">
            <a:normAutofit/>
          </a:bodyPr>
          <a:lstStyle>
            <a:lvl1pPr marL="365760" indent="-256032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•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Char char="▫"/>
              <a:defRPr kumimoji="0" sz="26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4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Char char=""/>
              <a:defRPr kumimoji="0"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20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TW" sz="1800" dirty="0">
                <a:latin typeface="Calibri" panose="020F0502020204030204" pitchFamily="34" charset="0"/>
                <a:cs typeface="Times New Roman" pitchFamily="18" charset="0"/>
              </a:rPr>
              <a:t>For each hole pixel, we use non-hole pixels with the weighted matrix [1, -5, 20, 20, -5, 1]/32 to estimate its pixel value. </a:t>
            </a:r>
          </a:p>
          <a:p>
            <a:pPr marL="109728" indent="0">
              <a:buNone/>
            </a:pPr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endParaRPr lang="en-US" altLang="zh-TW" dirty="0" smtClean="0">
              <a:latin typeface="Calibri" panose="020F0502020204030204" pitchFamily="34" charset="0"/>
            </a:endParaRPr>
          </a:p>
          <a:p>
            <a:pPr marL="109728" indent="0">
              <a:buNone/>
            </a:pPr>
            <a:endParaRPr lang="en-US" altLang="zh-TW" dirty="0" smtClean="0">
              <a:latin typeface="Calibri" panose="020F0502020204030204" pitchFamily="34" charset="0"/>
            </a:endParaRPr>
          </a:p>
          <a:p>
            <a:endParaRPr lang="zh-TW" altLang="en-US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285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7" presetClass="emph" presetSubtype="0" fill="remove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0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250" autoRev="1" fill="remove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0" grpId="0"/>
      <p:bldP spid="41" grpId="0"/>
      <p:bldP spid="42" grpId="0"/>
      <p:bldP spid="43" grpId="0"/>
      <p:bldP spid="46" grpId="0" animBg="1"/>
      <p:bldP spid="47" grpId="0" animBg="1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Simulations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31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361606" y="805235"/>
            <a:ext cx="217982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>
                <a:solidFill>
                  <a:schemeClr val="tx2"/>
                </a:solidFill>
                <a:latin typeface="Calibri" pitchFamily="34" charset="0"/>
              </a:rPr>
              <a:t>Simulations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2" name="內容版面配置區 1"/>
          <p:cNvSpPr>
            <a:spLocks noGrp="1"/>
          </p:cNvSpPr>
          <p:nvPr>
            <p:ph idx="1"/>
          </p:nvPr>
        </p:nvSpPr>
        <p:spPr>
          <a:xfrm>
            <a:off x="323528" y="1484784"/>
            <a:ext cx="8563461" cy="4839816"/>
          </a:xfrm>
        </p:spPr>
        <p:txBody>
          <a:bodyPr/>
          <a:lstStyle/>
          <a:p>
            <a:r>
              <a:rPr lang="en-CA" altLang="zh-TW" sz="2200" dirty="0">
                <a:latin typeface="Calibri" panose="020F0502020204030204" pitchFamily="34" charset="0"/>
              </a:rPr>
              <a:t>T</a:t>
            </a:r>
            <a:r>
              <a:rPr lang="en-CA" altLang="zh-TW" sz="2200" dirty="0" smtClean="0">
                <a:latin typeface="Calibri" panose="020F0502020204030204" pitchFamily="34" charset="0"/>
              </a:rPr>
              <a:t>he </a:t>
            </a:r>
            <a:r>
              <a:rPr lang="en-CA" altLang="zh-TW" sz="2200" dirty="0">
                <a:latin typeface="Calibri" panose="020F0502020204030204" pitchFamily="34" charset="0"/>
              </a:rPr>
              <a:t>anchor </a:t>
            </a:r>
            <a:r>
              <a:rPr lang="en-CA" altLang="zh-TW" sz="2200" dirty="0" smtClean="0">
                <a:latin typeface="Calibri" panose="020F0502020204030204" pitchFamily="34" charset="0"/>
              </a:rPr>
              <a:t>software is HTM-8.0 </a:t>
            </a:r>
            <a:r>
              <a:rPr lang="de-AT" altLang="zh-TW" sz="2200" dirty="0" smtClean="0">
                <a:latin typeface="Calibri" panose="020F0502020204030204" pitchFamily="34" charset="0"/>
              </a:rPr>
              <a:t>with </a:t>
            </a:r>
            <a:r>
              <a:rPr lang="de-AT" altLang="zh-TW" sz="2200" dirty="0">
                <a:latin typeface="Calibri" panose="020F0502020204030204" pitchFamily="34" charset="0"/>
              </a:rPr>
              <a:t>2 view + 2 depth configuration.</a:t>
            </a:r>
            <a:endParaRPr lang="en-CA" altLang="zh-TW" sz="2200" dirty="0" smtClean="0">
              <a:latin typeface="Calibri" panose="020F0502020204030204" pitchFamily="34" charset="0"/>
            </a:endParaRPr>
          </a:p>
          <a:p>
            <a:r>
              <a:rPr lang="en-CA" altLang="zh-TW" sz="2200" dirty="0" smtClean="0">
                <a:latin typeface="Calibri" panose="020F0502020204030204" pitchFamily="34" charset="0"/>
              </a:rPr>
              <a:t>The </a:t>
            </a:r>
            <a:r>
              <a:rPr lang="en-CA" altLang="zh-TW" sz="2200" dirty="0">
                <a:latin typeface="Calibri" panose="020F0502020204030204" pitchFamily="34" charset="0"/>
              </a:rPr>
              <a:t>PSNR is calculated by averaging the </a:t>
            </a:r>
            <a:r>
              <a:rPr lang="en-CA" altLang="zh-TW" sz="2200" dirty="0" smtClean="0">
                <a:latin typeface="Calibri" panose="020F0502020204030204" pitchFamily="34" charset="0"/>
              </a:rPr>
              <a:t>PSNR </a:t>
            </a:r>
            <a:r>
              <a:rPr lang="en-CA" altLang="zh-TW" sz="2200" dirty="0">
                <a:latin typeface="Calibri" panose="020F0502020204030204" pitchFamily="34" charset="0"/>
              </a:rPr>
              <a:t>in view 1 and view </a:t>
            </a:r>
            <a:r>
              <a:rPr lang="en-CA" altLang="zh-TW" sz="2200" dirty="0" smtClean="0">
                <a:latin typeface="Calibri" panose="020F0502020204030204" pitchFamily="34" charset="0"/>
              </a:rPr>
              <a:t>2</a:t>
            </a:r>
          </a:p>
          <a:p>
            <a:r>
              <a:rPr lang="en-CA" altLang="zh-TW" sz="2200" dirty="0" smtClean="0">
                <a:latin typeface="Calibri" panose="020F0502020204030204" pitchFamily="34" charset="0"/>
              </a:rPr>
              <a:t>The </a:t>
            </a:r>
            <a:r>
              <a:rPr lang="en-CA" altLang="zh-TW" sz="2200" dirty="0">
                <a:latin typeface="Calibri" panose="020F0502020204030204" pitchFamily="34" charset="0"/>
              </a:rPr>
              <a:t>bit rate is obtained by summing all the related bits that are needed to recover the </a:t>
            </a:r>
            <a:r>
              <a:rPr lang="en-CA" altLang="zh-TW" sz="2200" dirty="0" smtClean="0">
                <a:latin typeface="Calibri" panose="020F0502020204030204" pitchFamily="34" charset="0"/>
              </a:rPr>
              <a:t>reconstructed frames</a:t>
            </a:r>
            <a:r>
              <a:rPr lang="en-CA" altLang="zh-TW" sz="2200" dirty="0">
                <a:latin typeface="Calibri" panose="020F0502020204030204" pitchFamily="34" charset="0"/>
              </a:rPr>
              <a:t>.</a:t>
            </a:r>
            <a:endParaRPr lang="zh-TW" altLang="en-US" sz="2200" dirty="0">
              <a:latin typeface="Calibri" panose="020F0502020204030204" pitchFamily="34" charset="0"/>
            </a:endParaRPr>
          </a:p>
        </p:txBody>
      </p:sp>
      <p:grpSp>
        <p:nvGrpSpPr>
          <p:cNvPr id="51" name="群組 50"/>
          <p:cNvGrpSpPr/>
          <p:nvPr/>
        </p:nvGrpSpPr>
        <p:grpSpPr>
          <a:xfrm>
            <a:off x="611560" y="3544213"/>
            <a:ext cx="8208912" cy="2390666"/>
            <a:chOff x="688504" y="584683"/>
            <a:chExt cx="8208912" cy="2988333"/>
          </a:xfrm>
        </p:grpSpPr>
        <p:sp>
          <p:nvSpPr>
            <p:cNvPr id="52" name="矩形 51"/>
            <p:cNvSpPr/>
            <p:nvPr/>
          </p:nvSpPr>
          <p:spPr>
            <a:xfrm>
              <a:off x="688504" y="584683"/>
              <a:ext cx="1224136" cy="72008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Anchor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view1 &amp; depth1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88504" y="1412776"/>
              <a:ext cx="1224136" cy="72008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CA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Anchor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view2 &amp;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depth2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080992" y="2276872"/>
              <a:ext cx="1224136" cy="468053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view1 &amp; depth1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5080992" y="3068960"/>
              <a:ext cx="1224136" cy="504056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Reconstruction – view2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&amp;depth2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2128664" y="2564904"/>
              <a:ext cx="1224136" cy="720080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De-Packing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568824" y="2564904"/>
              <a:ext cx="1224136" cy="720080"/>
            </a:xfrm>
            <a:prstGeom prst="rect">
              <a:avLst/>
            </a:prstGeom>
            <a:solidFill>
              <a:srgbClr val="FF660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Up-Sampling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58" name="直線單箭頭接點 57"/>
            <p:cNvCxnSpPr>
              <a:stCxn id="56" idx="3"/>
              <a:endCxn id="57" idx="1"/>
            </p:cNvCxnSpPr>
            <p:nvPr/>
          </p:nvCxnSpPr>
          <p:spPr>
            <a:xfrm>
              <a:off x="3352800" y="2924944"/>
              <a:ext cx="216024" cy="0"/>
            </a:xfrm>
            <a:prstGeom prst="straightConnector1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矩形 58"/>
            <p:cNvSpPr/>
            <p:nvPr/>
          </p:nvSpPr>
          <p:spPr>
            <a:xfrm>
              <a:off x="6953200" y="584683"/>
              <a:ext cx="1224136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PSNR</a:t>
              </a:r>
            </a:p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Calculation</a:t>
              </a:r>
              <a:endParaRPr lang="zh-TW" alt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0" name="直線單箭頭接點 59"/>
            <p:cNvCxnSpPr>
              <a:stCxn id="52" idx="3"/>
              <a:endCxn id="59" idx="1"/>
            </p:cNvCxnSpPr>
            <p:nvPr/>
          </p:nvCxnSpPr>
          <p:spPr>
            <a:xfrm>
              <a:off x="1912640" y="944723"/>
              <a:ext cx="50405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矩形 60"/>
            <p:cNvSpPr/>
            <p:nvPr/>
          </p:nvSpPr>
          <p:spPr>
            <a:xfrm>
              <a:off x="6953200" y="1412776"/>
              <a:ext cx="1224136" cy="720080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PSNR</a:t>
              </a:r>
            </a:p>
            <a:p>
              <a:pPr algn="ctr"/>
              <a:r>
                <a:rPr lang="en-US" altLang="zh-TW" sz="14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Calculation</a:t>
              </a:r>
              <a:endParaRPr lang="zh-TW" altLang="en-US" sz="14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2" name="直線單箭頭接點 61"/>
            <p:cNvCxnSpPr>
              <a:stCxn id="53" idx="3"/>
              <a:endCxn id="61" idx="1"/>
            </p:cNvCxnSpPr>
            <p:nvPr/>
          </p:nvCxnSpPr>
          <p:spPr>
            <a:xfrm>
              <a:off x="1912640" y="1772816"/>
              <a:ext cx="5040560" cy="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矩形 62"/>
            <p:cNvSpPr/>
            <p:nvPr/>
          </p:nvSpPr>
          <p:spPr>
            <a:xfrm>
              <a:off x="8177336" y="584683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Y1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U1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V1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8177336" y="1412776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Y2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U2</a:t>
              </a:r>
            </a:p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V2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688504" y="2420888"/>
              <a:ext cx="1224136" cy="990110"/>
            </a:xfrm>
            <a:prstGeom prst="rect">
              <a:avLst/>
            </a:prstGeom>
            <a:solidFill>
              <a:srgbClr val="00B050"/>
            </a:solidFill>
            <a:ln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Proposed Reconstruction – packed </a:t>
              </a:r>
              <a:r>
                <a:rPr lang="en-US" altLang="zh-TW" sz="1100" b="1" dirty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view &amp; </a:t>
              </a:r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  <a:cs typeface="Times New Roman" pitchFamily="18" charset="0"/>
                </a:rPr>
                <a:t>depth</a:t>
              </a:r>
              <a:endParaRPr lang="zh-TW" altLang="en-US" sz="1100" b="1" dirty="0">
                <a:solidFill>
                  <a:schemeClr val="tx1"/>
                </a:solidFill>
                <a:latin typeface="Calibri" panose="020F0502020204030204" pitchFamily="34" charset="0"/>
                <a:cs typeface="Times New Roman" pitchFamily="18" charset="0"/>
              </a:endParaRPr>
            </a:p>
          </p:txBody>
        </p:sp>
        <p:cxnSp>
          <p:nvCxnSpPr>
            <p:cNvPr id="66" name="直線單箭頭接點 65"/>
            <p:cNvCxnSpPr>
              <a:stCxn id="65" idx="3"/>
              <a:endCxn id="56" idx="1"/>
            </p:cNvCxnSpPr>
            <p:nvPr/>
          </p:nvCxnSpPr>
          <p:spPr>
            <a:xfrm>
              <a:off x="1912640" y="2915943"/>
              <a:ext cx="216024" cy="9001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肘形接點 66"/>
            <p:cNvCxnSpPr>
              <a:stCxn id="57" idx="3"/>
              <a:endCxn id="54" idx="1"/>
            </p:cNvCxnSpPr>
            <p:nvPr/>
          </p:nvCxnSpPr>
          <p:spPr>
            <a:xfrm flipV="1">
              <a:off x="4792960" y="2510897"/>
              <a:ext cx="288032" cy="414046"/>
            </a:xfrm>
            <a:prstGeom prst="bentConnector3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肘形接點 67"/>
            <p:cNvCxnSpPr>
              <a:stCxn id="57" idx="3"/>
              <a:endCxn id="55" idx="1"/>
            </p:cNvCxnSpPr>
            <p:nvPr/>
          </p:nvCxnSpPr>
          <p:spPr>
            <a:xfrm>
              <a:off x="4792960" y="2924944"/>
              <a:ext cx="288032" cy="396044"/>
            </a:xfrm>
            <a:prstGeom prst="bentConnector3">
              <a:avLst/>
            </a:prstGeom>
            <a:ln w="19050">
              <a:solidFill>
                <a:srgbClr val="00206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矩形 68"/>
            <p:cNvSpPr/>
            <p:nvPr/>
          </p:nvSpPr>
          <p:spPr>
            <a:xfrm>
              <a:off x="8537376" y="584683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D1</a:t>
              </a:r>
            </a:p>
          </p:txBody>
        </p:sp>
        <p:cxnSp>
          <p:nvCxnSpPr>
            <p:cNvPr id="70" name="肘形接點 69"/>
            <p:cNvCxnSpPr>
              <a:stCxn id="54" idx="3"/>
              <a:endCxn id="59" idx="1"/>
            </p:cNvCxnSpPr>
            <p:nvPr/>
          </p:nvCxnSpPr>
          <p:spPr>
            <a:xfrm flipV="1">
              <a:off x="6305128" y="944723"/>
              <a:ext cx="648072" cy="1566174"/>
            </a:xfrm>
            <a:prstGeom prst="bentConnector3">
              <a:avLst>
                <a:gd name="adj1" fmla="val 39549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肘形接點 70"/>
            <p:cNvCxnSpPr>
              <a:stCxn id="55" idx="3"/>
              <a:endCxn id="61" idx="1"/>
            </p:cNvCxnSpPr>
            <p:nvPr/>
          </p:nvCxnSpPr>
          <p:spPr>
            <a:xfrm flipV="1">
              <a:off x="6305128" y="1772816"/>
              <a:ext cx="648072" cy="1548173"/>
            </a:xfrm>
            <a:prstGeom prst="bentConnector3">
              <a:avLst>
                <a:gd name="adj1" fmla="val 73516"/>
              </a:avLst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8531885" y="1412776"/>
              <a:ext cx="360040" cy="72008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TW" sz="1100" b="1" dirty="0" smtClean="0">
                  <a:solidFill>
                    <a:schemeClr val="tx1"/>
                  </a:solidFill>
                  <a:latin typeface="Calibri" panose="020F0502020204030204" pitchFamily="34" charset="0"/>
                </a:rPr>
                <a:t>D2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6694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482086" y="620688"/>
            <a:ext cx="2179828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Simulations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pic>
        <p:nvPicPr>
          <p:cNvPr id="3074" name="圖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31"/>
          <a:stretch>
            <a:fillRect/>
          </a:stretch>
        </p:blipFill>
        <p:spPr bwMode="auto">
          <a:xfrm>
            <a:off x="850550" y="3788817"/>
            <a:ext cx="3433418" cy="2706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圖片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7"/>
          <a:stretch>
            <a:fillRect/>
          </a:stretch>
        </p:blipFill>
        <p:spPr bwMode="auto">
          <a:xfrm>
            <a:off x="971600" y="1117636"/>
            <a:ext cx="3290019" cy="25822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圖片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7"/>
          <a:stretch>
            <a:fillRect/>
          </a:stretch>
        </p:blipFill>
        <p:spPr bwMode="auto">
          <a:xfrm>
            <a:off x="4832350" y="1094787"/>
            <a:ext cx="3340050" cy="2621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圖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9"/>
          <a:stretch>
            <a:fillRect/>
          </a:stretch>
        </p:blipFill>
        <p:spPr bwMode="auto">
          <a:xfrm>
            <a:off x="4599434" y="3788816"/>
            <a:ext cx="3356942" cy="270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58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1965842" y="764704"/>
            <a:ext cx="521232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Side-by-Side 2-View 3D Video</a:t>
            </a:r>
            <a:endParaRPr lang="zh-TW" altLang="en-US" sz="32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PoznanHall2_1920x1088_25_sbs_xvi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946" y="1415752"/>
            <a:ext cx="9144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371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980529"/>
            <a:ext cx="9144000" cy="576263"/>
          </a:xfrm>
        </p:spPr>
        <p:txBody>
          <a:bodyPr lIns="91431" tIns="45716" rIns="91431" bIns="45716"/>
          <a:lstStyle/>
          <a:p>
            <a:pPr eaLnBrk="1" hangingPunct="1"/>
            <a:r>
              <a:rPr lang="en-US" altLang="zh-TW" sz="4400" dirty="0" smtClean="0">
                <a:latin typeface="Calibri" pitchFamily="34" charset="0"/>
              </a:rPr>
              <a:t>Contents</a:t>
            </a:r>
          </a:p>
        </p:txBody>
      </p:sp>
      <p:sp>
        <p:nvSpPr>
          <p:cNvPr id="20483" name="Text Box 5"/>
          <p:cNvSpPr txBox="1">
            <a:spLocks noChangeArrowheads="1"/>
          </p:cNvSpPr>
          <p:nvPr/>
        </p:nvSpPr>
        <p:spPr bwMode="auto">
          <a:xfrm>
            <a:off x="1907704" y="2060848"/>
            <a:ext cx="5472608" cy="3016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1431" tIns="45716" rIns="91431" bIns="45716">
            <a:spAutoFit/>
          </a:bodyPr>
          <a:lstStyle/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Introduction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Backward Frame Compatible C2V Packing</a:t>
            </a: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Experimental Results </a:t>
            </a:r>
            <a:endParaRPr lang="en-US" altLang="zh-TW" sz="3200" b="1" dirty="0" smtClean="0">
              <a:solidFill>
                <a:schemeClr val="tx2"/>
              </a:solidFill>
              <a:latin typeface="Calibri" pitchFamily="34" charset="0"/>
            </a:endParaRPr>
          </a:p>
          <a:p>
            <a:pPr marL="355600" indent="-355600">
              <a:spcBef>
                <a:spcPts val="1200"/>
              </a:spcBef>
              <a:buClr>
                <a:srgbClr val="000066"/>
              </a:buClr>
              <a:buSzPct val="85000"/>
              <a:buFont typeface="Wingdings" pitchFamily="2" charset="2"/>
              <a:buChar char="n"/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</a:p>
        </p:txBody>
      </p:sp>
    </p:spTree>
    <p:extLst>
      <p:ext uri="{BB962C8B-B14F-4D97-AF65-F5344CB8AC3E}">
        <p14:creationId xmlns:p14="http://schemas.microsoft.com/office/powerpoint/2010/main" val="287652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字方塊 1"/>
          <p:cNvSpPr txBox="1"/>
          <p:nvPr/>
        </p:nvSpPr>
        <p:spPr>
          <a:xfrm>
            <a:off x="2110531" y="751777"/>
            <a:ext cx="49229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3200" b="1" dirty="0" smtClean="0">
                <a:solidFill>
                  <a:schemeClr val="tx2"/>
                </a:solidFill>
                <a:latin typeface="Calibri" panose="020F0502020204030204" pitchFamily="34" charset="0"/>
              </a:rPr>
              <a:t>The Proposed C2V 3D Video</a:t>
            </a:r>
            <a:endParaRPr lang="zh-TW" altLang="en-US" sz="3200" b="1" dirty="0">
              <a:solidFill>
                <a:schemeClr val="tx2"/>
              </a:solidFill>
              <a:latin typeface="Calibri" panose="020F0502020204030204" pitchFamily="34" charset="0"/>
            </a:endParaRPr>
          </a:p>
        </p:txBody>
      </p:sp>
      <p:pic>
        <p:nvPicPr>
          <p:cNvPr id="3" name="S01_PoznanHall2_1920x1088_25_tab_new_xvid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415752"/>
            <a:ext cx="914400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4257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Calibri" pitchFamily="34" charset="0"/>
              </a:rPr>
              <a:t>Conclusions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3180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ext Box 2"/>
          <p:cNvSpPr txBox="1">
            <a:spLocks noChangeArrowheads="1"/>
          </p:cNvSpPr>
          <p:nvPr/>
        </p:nvSpPr>
        <p:spPr bwMode="auto">
          <a:xfrm>
            <a:off x="3469775" y="826701"/>
            <a:ext cx="22044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defTabSz="7620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algn="ctr" defTabSz="7620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</a:pPr>
            <a:r>
              <a:rPr lang="en-US" altLang="zh-TW" sz="3200" b="1" dirty="0" smtClean="0">
                <a:solidFill>
                  <a:schemeClr val="tx2"/>
                </a:solidFill>
                <a:latin typeface="Calibri" pitchFamily="34" charset="0"/>
              </a:rPr>
              <a:t>Conclusions</a:t>
            </a:r>
            <a:endParaRPr lang="en-US" altLang="zh-TW" sz="3200" dirty="0">
              <a:solidFill>
                <a:schemeClr val="tx2"/>
              </a:solidFill>
              <a:latin typeface="Calibri" pitchFamily="34" charset="0"/>
              <a:ea typeface="標楷體" pitchFamily="65" charset="-120"/>
            </a:endParaRP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200"/>
              </a:spcBef>
            </a:pPr>
            <a:r>
              <a:rPr lang="en-US" altLang="zh-TW" sz="2400" dirty="0">
                <a:latin typeface="Calibri" pitchFamily="34" charset="0"/>
              </a:rPr>
              <a:t>This contribution develops a new </a:t>
            </a:r>
            <a:r>
              <a:rPr lang="en-US" altLang="zh-TW" sz="2400" dirty="0" smtClean="0">
                <a:latin typeface="Calibri" pitchFamily="34" charset="0"/>
              </a:rPr>
              <a:t>C2V stereo 3D video packing </a:t>
            </a:r>
            <a:r>
              <a:rPr lang="en-US" altLang="zh-TW" sz="2400" dirty="0">
                <a:latin typeface="Calibri" pitchFamily="34" charset="0"/>
              </a:rPr>
              <a:t>format that provides a more unrestricted and comfortable vision experience for two-view videos. </a:t>
            </a:r>
          </a:p>
          <a:p>
            <a:pPr>
              <a:spcBef>
                <a:spcPts val="1200"/>
              </a:spcBef>
            </a:pPr>
            <a:r>
              <a:rPr lang="en-US" altLang="zh-TW" sz="2400" dirty="0" smtClean="0">
                <a:latin typeface="Calibri" pitchFamily="34" charset="0"/>
              </a:rPr>
              <a:t>For </a:t>
            </a:r>
            <a:r>
              <a:rPr lang="en-US" altLang="zh-TW" sz="2400" dirty="0">
                <a:latin typeface="Calibri" pitchFamily="34" charset="0"/>
              </a:rPr>
              <a:t>traditional TV receiving 3D video contents, </a:t>
            </a:r>
            <a:r>
              <a:rPr lang="en-US" altLang="zh-TW" sz="2400" dirty="0" smtClean="0">
                <a:latin typeface="Calibri" pitchFamily="34" charset="0"/>
              </a:rPr>
              <a:t>the proposed C2V format can provide more </a:t>
            </a:r>
            <a:r>
              <a:rPr lang="en-US" altLang="zh-TW" sz="2400" dirty="0">
                <a:latin typeface="Calibri" pitchFamily="34" charset="0"/>
              </a:rPr>
              <a:t>comfortably </a:t>
            </a:r>
            <a:r>
              <a:rPr lang="en-US" altLang="zh-TW" sz="2400" dirty="0" smtClean="0">
                <a:latin typeface="Calibri" pitchFamily="34" charset="0"/>
              </a:rPr>
              <a:t>visualization without un-packing process.</a:t>
            </a:r>
            <a:endParaRPr lang="en-US" altLang="zh-TW" sz="2400" dirty="0">
              <a:latin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en-CA" altLang="zh-TW" sz="2400" dirty="0" smtClean="0">
                <a:latin typeface="Calibri" pitchFamily="34" charset="0"/>
              </a:rPr>
              <a:t>For 3D stereo TV, the proposed C2V  with similar complexity can exhibit comparable 3D quality .</a:t>
            </a:r>
            <a:endParaRPr lang="zh-TW" altLang="en-US" sz="24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7325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59632" y="2564904"/>
            <a:ext cx="6747360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TW" sz="4400" dirty="0">
                <a:solidFill>
                  <a:schemeClr val="accent1"/>
                </a:solidFill>
                <a:latin typeface="Calibri" panose="020F0502020204030204" pitchFamily="34" charset="0"/>
              </a:rPr>
              <a:t>Thank you for your </a:t>
            </a:r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attention</a:t>
            </a:r>
          </a:p>
          <a:p>
            <a:pPr algn="ctr"/>
            <a:r>
              <a:rPr lang="en-US" altLang="zh-TW" sz="4400" dirty="0" smtClean="0">
                <a:solidFill>
                  <a:schemeClr val="accent1"/>
                </a:solidFill>
                <a:latin typeface="Calibri" panose="020F0502020204030204" pitchFamily="34" charset="0"/>
              </a:rPr>
              <a:t>Q&amp;A</a:t>
            </a:r>
            <a:endParaRPr lang="zh-TW" altLang="en-US" sz="4400" dirty="0">
              <a:solidFill>
                <a:schemeClr val="accent1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4561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Introduction</a:t>
            </a:r>
            <a:endParaRPr lang="zh-TW" altLang="en-US" sz="32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725246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6" name="矩形 7175"/>
          <p:cNvSpPr/>
          <p:nvPr/>
        </p:nvSpPr>
        <p:spPr bwMode="auto">
          <a:xfrm>
            <a:off x="2714625" y="3984625"/>
            <a:ext cx="3754438" cy="2025650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>
              <a:latin typeface="Calibri" pitchFamily="34" charset="0"/>
            </a:endParaRPr>
          </a:p>
        </p:txBody>
      </p:sp>
      <p:sp>
        <p:nvSpPr>
          <p:cNvPr id="7170" name="標題 1"/>
          <p:cNvSpPr>
            <a:spLocks noGrp="1"/>
          </p:cNvSpPr>
          <p:nvPr>
            <p:ph type="title"/>
          </p:nvPr>
        </p:nvSpPr>
        <p:spPr>
          <a:xfrm>
            <a:off x="684213" y="764505"/>
            <a:ext cx="7778750" cy="5762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kern="1200" dirty="0" smtClean="0">
                <a:latin typeface="Calibri" pitchFamily="34" charset="0"/>
                <a:cs typeface="+mn-cs"/>
              </a:rPr>
              <a:t>Why Stereo Packing?</a:t>
            </a:r>
            <a:endParaRPr lang="zh-TW" altLang="en-US" sz="3200" kern="1200" dirty="0" smtClean="0">
              <a:latin typeface="Calibri" pitchFamily="34" charset="0"/>
              <a:cs typeface="+mn-cs"/>
            </a:endParaRPr>
          </a:p>
        </p:txBody>
      </p:sp>
      <p:sp>
        <p:nvSpPr>
          <p:cNvPr id="7171" name="內容版面配置區 2"/>
          <p:cNvSpPr>
            <a:spLocks noGrp="1"/>
          </p:cNvSpPr>
          <p:nvPr>
            <p:ph idx="1"/>
          </p:nvPr>
        </p:nvSpPr>
        <p:spPr>
          <a:xfrm>
            <a:off x="395288" y="2132509"/>
            <a:ext cx="8370887" cy="2160587"/>
          </a:xfrm>
        </p:spPr>
        <p:txBody>
          <a:bodyPr/>
          <a:lstStyle/>
          <a:p>
            <a:pPr eaLnBrk="1" hangingPunct="1">
              <a:spcBef>
                <a:spcPts val="1200"/>
              </a:spcBef>
              <a:buClrTx/>
              <a:buFont typeface="Wingdings" pitchFamily="2" charset="2"/>
              <a:buChar char="n"/>
              <a:defRPr/>
            </a:pPr>
            <a:r>
              <a:rPr lang="en-US" altLang="zh-TW" sz="2400" dirty="0" smtClean="0">
                <a:latin typeface="Calibri" pitchFamily="34" charset="0"/>
              </a:rPr>
              <a:t>To deliver 3D contents, one simple and direct way is to combine both left and right view frames into single frame by </a:t>
            </a:r>
            <a:r>
              <a:rPr lang="en-US" altLang="zh-TW" sz="2400" b="1" dirty="0" smtClean="0">
                <a:solidFill>
                  <a:srgbClr val="0070C0"/>
                </a:solidFill>
                <a:latin typeface="Calibri" pitchFamily="34" charset="0"/>
              </a:rPr>
              <a:t>a stereo packing format </a:t>
            </a:r>
            <a:r>
              <a:rPr lang="en-US" altLang="zh-TW" sz="2400" dirty="0" smtClean="0">
                <a:latin typeface="Calibri" pitchFamily="34" charset="0"/>
              </a:rPr>
              <a:t>such that the traditional transmission and video coding system can treat them as the normal 2D videos. </a:t>
            </a:r>
          </a:p>
        </p:txBody>
      </p:sp>
      <p:sp>
        <p:nvSpPr>
          <p:cNvPr id="78853" name="文字方塊 1"/>
          <p:cNvSpPr txBox="1">
            <a:spLocks noChangeArrowheads="1"/>
          </p:cNvSpPr>
          <p:nvPr/>
        </p:nvSpPr>
        <p:spPr bwMode="auto">
          <a:xfrm>
            <a:off x="539750" y="1557834"/>
            <a:ext cx="72493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>
                <a:latin typeface="Calibri" pitchFamily="34" charset="0"/>
              </a:rPr>
              <a:t>Simplest Stereo 3D </a:t>
            </a:r>
            <a:r>
              <a:rPr lang="en-US" altLang="zh-TW" b="1" dirty="0" smtClean="0">
                <a:latin typeface="Calibri" pitchFamily="34" charset="0"/>
              </a:rPr>
              <a:t>and Deliverable </a:t>
            </a:r>
            <a:r>
              <a:rPr lang="en-US" altLang="zh-TW" b="1" dirty="0">
                <a:latin typeface="Calibri" pitchFamily="34" charset="0"/>
              </a:rPr>
              <a:t>in 2D DTV Systems: </a:t>
            </a:r>
            <a:endParaRPr lang="zh-TW" altLang="en-US" b="1" dirty="0">
              <a:latin typeface="Calibri" pitchFamily="34" charset="0"/>
            </a:endParaRPr>
          </a:p>
        </p:txBody>
      </p:sp>
      <p:sp>
        <p:nvSpPr>
          <p:cNvPr id="78854" name="矩形 2"/>
          <p:cNvSpPr>
            <a:spLocks noChangeArrowheads="1"/>
          </p:cNvSpPr>
          <p:nvPr/>
        </p:nvSpPr>
        <p:spPr bwMode="auto">
          <a:xfrm>
            <a:off x="2921000" y="4357688"/>
            <a:ext cx="1360488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78855" name="文字方塊 3"/>
          <p:cNvSpPr txBox="1">
            <a:spLocks noChangeArrowheads="1"/>
          </p:cNvSpPr>
          <p:nvPr/>
        </p:nvSpPr>
        <p:spPr bwMode="auto">
          <a:xfrm>
            <a:off x="3043676" y="452755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dirty="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 dirty="0">
                <a:latin typeface="Calibri" pitchFamily="34" charset="0"/>
              </a:rPr>
              <a:t>Encoder</a:t>
            </a:r>
            <a:endParaRPr lang="zh-TW" altLang="en-US" sz="2000" dirty="0">
              <a:latin typeface="Calibri" pitchFamily="34" charset="0"/>
            </a:endParaRPr>
          </a:p>
        </p:txBody>
      </p:sp>
      <p:sp>
        <p:nvSpPr>
          <p:cNvPr id="78856" name="矩形 6"/>
          <p:cNvSpPr>
            <a:spLocks noChangeArrowheads="1"/>
          </p:cNvSpPr>
          <p:nvPr/>
        </p:nvSpPr>
        <p:spPr bwMode="auto">
          <a:xfrm>
            <a:off x="4859338" y="4357688"/>
            <a:ext cx="1358900" cy="1016000"/>
          </a:xfrm>
          <a:prstGeom prst="rect">
            <a:avLst/>
          </a:prstGeom>
          <a:solidFill>
            <a:srgbClr val="FFFF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sp>
        <p:nvSpPr>
          <p:cNvPr id="78857" name="文字方塊 7"/>
          <p:cNvSpPr txBox="1">
            <a:spLocks noChangeArrowheads="1"/>
          </p:cNvSpPr>
          <p:nvPr/>
        </p:nvSpPr>
        <p:spPr bwMode="auto">
          <a:xfrm>
            <a:off x="4989951" y="4508500"/>
            <a:ext cx="118974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>
                <a:latin typeface="Calibri" pitchFamily="34" charset="0"/>
              </a:rPr>
              <a:t>2D Video </a:t>
            </a:r>
          </a:p>
          <a:p>
            <a:pPr algn="ctr" eaLnBrk="1" hangingPunct="1"/>
            <a:r>
              <a:rPr lang="en-US" altLang="zh-TW" sz="2000">
                <a:latin typeface="Calibri" pitchFamily="34" charset="0"/>
              </a:rPr>
              <a:t>Decoder</a:t>
            </a:r>
            <a:endParaRPr lang="zh-TW" altLang="en-US" sz="2000">
              <a:latin typeface="Calibri" pitchFamily="34" charset="0"/>
            </a:endParaRPr>
          </a:p>
        </p:txBody>
      </p:sp>
      <p:sp>
        <p:nvSpPr>
          <p:cNvPr id="78858" name="向右箭號 4"/>
          <p:cNvSpPr>
            <a:spLocks noChangeArrowheads="1"/>
          </p:cNvSpPr>
          <p:nvPr/>
        </p:nvSpPr>
        <p:spPr bwMode="auto">
          <a:xfrm>
            <a:off x="4284663" y="4797425"/>
            <a:ext cx="609600" cy="287338"/>
          </a:xfrm>
          <a:prstGeom prst="rightArrow">
            <a:avLst>
              <a:gd name="adj1" fmla="val 50000"/>
              <a:gd name="adj2" fmla="val 50092"/>
            </a:avLst>
          </a:prstGeom>
          <a:solidFill>
            <a:srgbClr val="CC00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TW" altLang="en-US" sz="2000">
              <a:latin typeface="Calibri" pitchFamily="34" charset="0"/>
            </a:endParaRPr>
          </a:p>
        </p:txBody>
      </p:sp>
      <p:pic>
        <p:nvPicPr>
          <p:cNvPr id="78859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4210050"/>
            <a:ext cx="60642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0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575" y="5227638"/>
            <a:ext cx="6064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矩形 11"/>
          <p:cNvSpPr/>
          <p:nvPr/>
        </p:nvSpPr>
        <p:spPr bwMode="auto">
          <a:xfrm>
            <a:off x="1258888" y="4357688"/>
            <a:ext cx="1247775" cy="1016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78862" name="文字方塊 12"/>
          <p:cNvSpPr txBox="1">
            <a:spLocks noChangeArrowheads="1"/>
          </p:cNvSpPr>
          <p:nvPr/>
        </p:nvSpPr>
        <p:spPr bwMode="auto">
          <a:xfrm>
            <a:off x="1356404" y="4518025"/>
            <a:ext cx="99559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2000" b="1" dirty="0">
                <a:latin typeface="Calibri" pitchFamily="34" charset="0"/>
              </a:rPr>
              <a:t>Stereo</a:t>
            </a:r>
          </a:p>
          <a:p>
            <a:pPr algn="ctr" eaLnBrk="1" hangingPunct="1"/>
            <a:r>
              <a:rPr lang="en-US" altLang="zh-TW" sz="2000" b="1" dirty="0">
                <a:latin typeface="Calibri" pitchFamily="34" charset="0"/>
              </a:rPr>
              <a:t>Packing</a:t>
            </a:r>
            <a:endParaRPr lang="zh-TW" altLang="en-US" sz="2000" b="1" dirty="0">
              <a:latin typeface="Calibri" pitchFamily="34" charset="0"/>
            </a:endParaRPr>
          </a:p>
        </p:txBody>
      </p:sp>
      <p:cxnSp>
        <p:nvCxnSpPr>
          <p:cNvPr id="78863" name="直線單箭頭接點 8"/>
          <p:cNvCxnSpPr>
            <a:cxnSpLocks noChangeShapeType="1"/>
          </p:cNvCxnSpPr>
          <p:nvPr/>
        </p:nvCxnSpPr>
        <p:spPr bwMode="auto">
          <a:xfrm>
            <a:off x="503238" y="4772025"/>
            <a:ext cx="7540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64" name="直線單箭頭接點 16"/>
          <p:cNvCxnSpPr>
            <a:cxnSpLocks noChangeShapeType="1"/>
          </p:cNvCxnSpPr>
          <p:nvPr/>
        </p:nvCxnSpPr>
        <p:spPr bwMode="auto">
          <a:xfrm>
            <a:off x="481013" y="5084763"/>
            <a:ext cx="7556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65" name="文字方塊 14"/>
          <p:cNvSpPr txBox="1">
            <a:spLocks noChangeArrowheads="1"/>
          </p:cNvSpPr>
          <p:nvPr/>
        </p:nvSpPr>
        <p:spPr bwMode="auto">
          <a:xfrm>
            <a:off x="315317" y="3814763"/>
            <a:ext cx="10489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Right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78866" name="文字方塊 18"/>
          <p:cNvSpPr txBox="1">
            <a:spLocks noChangeArrowheads="1"/>
          </p:cNvSpPr>
          <p:nvPr/>
        </p:nvSpPr>
        <p:spPr bwMode="auto">
          <a:xfrm>
            <a:off x="371350" y="5670550"/>
            <a:ext cx="9384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Left view</a:t>
            </a:r>
            <a:endParaRPr lang="zh-TW" altLang="en-US" sz="1600">
              <a:latin typeface="Calibri" pitchFamily="34" charset="0"/>
            </a:endParaRPr>
          </a:p>
        </p:txBody>
      </p:sp>
      <p:cxnSp>
        <p:nvCxnSpPr>
          <p:cNvPr id="78867" name="直線單箭頭接點 17"/>
          <p:cNvCxnSpPr>
            <a:cxnSpLocks noChangeShapeType="1"/>
            <a:stCxn id="12" idx="3"/>
            <a:endCxn id="78854" idx="1"/>
          </p:cNvCxnSpPr>
          <p:nvPr/>
        </p:nvCxnSpPr>
        <p:spPr bwMode="auto">
          <a:xfrm>
            <a:off x="2506663" y="4865688"/>
            <a:ext cx="414337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78868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7838" y="4184650"/>
            <a:ext cx="60642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69" name="Picture 4" descr="color-cam0-f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750" y="5202238"/>
            <a:ext cx="606425" cy="433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8870" name="直線單箭頭接點 28"/>
          <p:cNvCxnSpPr>
            <a:cxnSpLocks noChangeShapeType="1"/>
          </p:cNvCxnSpPr>
          <p:nvPr/>
        </p:nvCxnSpPr>
        <p:spPr bwMode="auto">
          <a:xfrm>
            <a:off x="7920038" y="4745038"/>
            <a:ext cx="754062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8871" name="直線單箭頭接點 29"/>
          <p:cNvCxnSpPr>
            <a:cxnSpLocks noChangeShapeType="1"/>
          </p:cNvCxnSpPr>
          <p:nvPr/>
        </p:nvCxnSpPr>
        <p:spPr bwMode="auto">
          <a:xfrm>
            <a:off x="7897813" y="5059363"/>
            <a:ext cx="755650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72" name="文字方塊 30"/>
          <p:cNvSpPr txBox="1">
            <a:spLocks noChangeArrowheads="1"/>
          </p:cNvSpPr>
          <p:nvPr/>
        </p:nvSpPr>
        <p:spPr bwMode="auto">
          <a:xfrm>
            <a:off x="7876580" y="3789363"/>
            <a:ext cx="104894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Right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78873" name="文字方塊 31"/>
          <p:cNvSpPr txBox="1">
            <a:spLocks noChangeArrowheads="1"/>
          </p:cNvSpPr>
          <p:nvPr/>
        </p:nvSpPr>
        <p:spPr bwMode="auto">
          <a:xfrm>
            <a:off x="7994525" y="5645150"/>
            <a:ext cx="93846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>
                <a:latin typeface="Calibri" pitchFamily="34" charset="0"/>
              </a:rPr>
              <a:t>Left view</a:t>
            </a:r>
            <a:endParaRPr lang="zh-TW" altLang="en-US" sz="1600">
              <a:latin typeface="Calibri" pitchFamily="34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6708775" y="4373563"/>
            <a:ext cx="1247775" cy="10001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zh-TW" altLang="en-US" sz="2000">
              <a:latin typeface="Calibri" pitchFamily="34" charset="0"/>
            </a:endParaRPr>
          </a:p>
        </p:txBody>
      </p:sp>
      <p:sp>
        <p:nvSpPr>
          <p:cNvPr id="78875" name="文字方塊 37"/>
          <p:cNvSpPr txBox="1">
            <a:spLocks noChangeArrowheads="1"/>
          </p:cNvSpPr>
          <p:nvPr/>
        </p:nvSpPr>
        <p:spPr bwMode="auto">
          <a:xfrm>
            <a:off x="6587363" y="4535488"/>
            <a:ext cx="14318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600" b="1" dirty="0" smtClean="0">
                <a:latin typeface="Calibri" pitchFamily="34" charset="0"/>
              </a:rPr>
              <a:t>(Interpolation)</a:t>
            </a:r>
            <a:endParaRPr lang="en-US" altLang="zh-TW" sz="1600" b="1" dirty="0">
              <a:latin typeface="Calibri" pitchFamily="34" charset="0"/>
            </a:endParaRPr>
          </a:p>
          <a:p>
            <a:pPr algn="ctr" eaLnBrk="1" hangingPunct="1"/>
            <a:r>
              <a:rPr lang="en-US" altLang="zh-TW" sz="2000" b="1" dirty="0" smtClean="0">
                <a:latin typeface="Calibri" pitchFamily="34" charset="0"/>
              </a:rPr>
              <a:t>Hole Filing</a:t>
            </a:r>
            <a:endParaRPr lang="zh-TW" altLang="en-US" sz="2000" b="1" dirty="0">
              <a:latin typeface="Calibri" pitchFamily="34" charset="0"/>
            </a:endParaRPr>
          </a:p>
        </p:txBody>
      </p:sp>
      <p:cxnSp>
        <p:nvCxnSpPr>
          <p:cNvPr id="78876" name="直線單箭頭接點 38"/>
          <p:cNvCxnSpPr>
            <a:cxnSpLocks noChangeShapeType="1"/>
            <a:stCxn id="78857" idx="3"/>
            <a:endCxn id="37" idx="1"/>
          </p:cNvCxnSpPr>
          <p:nvPr/>
        </p:nvCxnSpPr>
        <p:spPr bwMode="auto">
          <a:xfrm>
            <a:off x="6179699" y="4862443"/>
            <a:ext cx="529076" cy="11183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8877" name="文字方塊 7174"/>
          <p:cNvSpPr txBox="1">
            <a:spLocks noChangeArrowheads="1"/>
          </p:cNvSpPr>
          <p:nvPr/>
        </p:nvSpPr>
        <p:spPr bwMode="auto">
          <a:xfrm>
            <a:off x="3526811" y="5461000"/>
            <a:ext cx="213641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algn="ctr" eaLnBrk="1" hangingPunct="1"/>
            <a:r>
              <a:rPr lang="en-US" altLang="zh-TW" sz="1800" dirty="0" smtClean="0">
                <a:latin typeface="Calibri" pitchFamily="34" charset="0"/>
              </a:rPr>
              <a:t> </a:t>
            </a:r>
            <a:r>
              <a:rPr lang="en-US" altLang="zh-TW" sz="1800" dirty="0">
                <a:latin typeface="Calibri" pitchFamily="34" charset="0"/>
              </a:rPr>
              <a:t>H.264/AVC</a:t>
            </a:r>
            <a:r>
              <a:rPr lang="en-US" altLang="zh-TW" sz="1800" dirty="0" smtClean="0">
                <a:latin typeface="Calibri" pitchFamily="34" charset="0"/>
              </a:rPr>
              <a:t>, HEVC </a:t>
            </a:r>
            <a:r>
              <a:rPr lang="en-US" altLang="zh-TW" sz="1800" dirty="0">
                <a:latin typeface="Calibri" pitchFamily="34" charset="0"/>
              </a:rPr>
              <a:t>….</a:t>
            </a:r>
            <a:endParaRPr lang="zh-TW" altLang="en-US" sz="1800" dirty="0">
              <a:latin typeface="Calibri" pitchFamily="34" charset="0"/>
            </a:endParaRPr>
          </a:p>
        </p:txBody>
      </p:sp>
      <p:sp>
        <p:nvSpPr>
          <p:cNvPr id="78878" name="矩形 7176"/>
          <p:cNvSpPr>
            <a:spLocks noChangeArrowheads="1"/>
          </p:cNvSpPr>
          <p:nvPr/>
        </p:nvSpPr>
        <p:spPr bwMode="auto">
          <a:xfrm>
            <a:off x="3712117" y="5984875"/>
            <a:ext cx="171976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TW" b="1">
                <a:latin typeface="Calibri" pitchFamily="34" charset="0"/>
              </a:rPr>
              <a:t>2D DTV Systems</a:t>
            </a:r>
            <a:endParaRPr lang="zh-TW" altLang="en-US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653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Stereo Packing 3D Videos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1459710" y="1455560"/>
            <a:ext cx="3112290" cy="204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4630134" y="1412776"/>
            <a:ext cx="3110218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1501624" y="3894891"/>
            <a:ext cx="1556145" cy="2045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3016891" y="3861048"/>
            <a:ext cx="155510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86"/>
          <a:stretch>
            <a:fillRect/>
          </a:stretch>
        </p:blipFill>
        <p:spPr bwMode="auto">
          <a:xfrm>
            <a:off x="4613384" y="4836888"/>
            <a:ext cx="3110218" cy="10881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332"/>
          <a:stretch>
            <a:fillRect/>
          </a:stretch>
        </p:blipFill>
        <p:spPr bwMode="auto">
          <a:xfrm>
            <a:off x="4580426" y="3933056"/>
            <a:ext cx="3112290" cy="1022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字方塊 8"/>
          <p:cNvSpPr txBox="1"/>
          <p:nvPr/>
        </p:nvSpPr>
        <p:spPr>
          <a:xfrm>
            <a:off x="875854" y="2155118"/>
            <a:ext cx="6463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Left </a:t>
            </a:r>
          </a:p>
          <a:p>
            <a:r>
              <a:rPr lang="en-US" altLang="zh-TW" dirty="0" smtClean="0"/>
              <a:t>view</a:t>
            </a:r>
            <a:endParaRPr lang="zh-TW" altLang="en-US" dirty="0"/>
          </a:p>
        </p:txBody>
      </p:sp>
      <p:sp>
        <p:nvSpPr>
          <p:cNvPr id="28" name="文字方塊 27"/>
          <p:cNvSpPr txBox="1"/>
          <p:nvPr/>
        </p:nvSpPr>
        <p:spPr>
          <a:xfrm>
            <a:off x="7596336" y="2188668"/>
            <a:ext cx="7873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 smtClean="0"/>
              <a:t>Right </a:t>
            </a:r>
          </a:p>
          <a:p>
            <a:r>
              <a:rPr lang="en-US" altLang="zh-TW" dirty="0" smtClean="0"/>
              <a:t>view</a:t>
            </a:r>
            <a:endParaRPr lang="zh-TW" altLang="en-US" dirty="0"/>
          </a:p>
        </p:txBody>
      </p:sp>
      <p:sp>
        <p:nvSpPr>
          <p:cNvPr id="29" name="文字方塊 28"/>
          <p:cNvSpPr txBox="1"/>
          <p:nvPr/>
        </p:nvSpPr>
        <p:spPr>
          <a:xfrm>
            <a:off x="884565" y="4462345"/>
            <a:ext cx="64633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 smtClean="0"/>
              <a:t>Side</a:t>
            </a:r>
          </a:p>
          <a:p>
            <a:pPr algn="ctr"/>
            <a:r>
              <a:rPr lang="en-US" altLang="zh-TW" dirty="0"/>
              <a:t>b</a:t>
            </a:r>
            <a:r>
              <a:rPr lang="en-US" altLang="zh-TW" dirty="0" smtClean="0"/>
              <a:t>y</a:t>
            </a:r>
          </a:p>
          <a:p>
            <a:pPr algn="ctr"/>
            <a:r>
              <a:rPr lang="en-US" altLang="zh-TW" dirty="0" smtClean="0"/>
              <a:t>Side</a:t>
            </a:r>
            <a:endParaRPr lang="zh-TW" altLang="en-US" dirty="0"/>
          </a:p>
        </p:txBody>
      </p:sp>
      <p:sp>
        <p:nvSpPr>
          <p:cNvPr id="30" name="文字方塊 29"/>
          <p:cNvSpPr txBox="1"/>
          <p:nvPr/>
        </p:nvSpPr>
        <p:spPr>
          <a:xfrm>
            <a:off x="7544797" y="4443499"/>
            <a:ext cx="9156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dirty="0" smtClean="0"/>
              <a:t>Top</a:t>
            </a:r>
          </a:p>
          <a:p>
            <a:pPr algn="ctr"/>
            <a:r>
              <a:rPr lang="en-US" altLang="zh-TW" dirty="0" smtClean="0"/>
              <a:t>and</a:t>
            </a:r>
          </a:p>
          <a:p>
            <a:pPr algn="ctr"/>
            <a:r>
              <a:rPr lang="en-US" altLang="zh-TW" dirty="0" smtClean="0"/>
              <a:t>Bottom</a:t>
            </a:r>
            <a:endParaRPr lang="zh-TW" alt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589432" y="6021288"/>
            <a:ext cx="40479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/>
              <a:t>Why New Stereo Packing?</a:t>
            </a:r>
            <a:endParaRPr lang="zh-TW" altLang="en-US" sz="2400" b="1" dirty="0"/>
          </a:p>
        </p:txBody>
      </p:sp>
      <p:sp>
        <p:nvSpPr>
          <p:cNvPr id="14" name="文字方塊 13"/>
          <p:cNvSpPr txBox="1"/>
          <p:nvPr/>
        </p:nvSpPr>
        <p:spPr>
          <a:xfrm>
            <a:off x="827584" y="3553841"/>
            <a:ext cx="5008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2400" b="1" dirty="0" smtClean="0"/>
              <a:t>Current Stereo Packing Formats:</a:t>
            </a:r>
            <a:endParaRPr lang="zh-TW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3642293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b="1" i="0" kern="1200" dirty="0" smtClean="0">
                <a:effectLst/>
                <a:latin typeface="Calibri" pitchFamily="34" charset="0"/>
                <a:cs typeface="+mn-cs"/>
              </a:rPr>
              <a:t>Problems </a:t>
            </a:r>
            <a:r>
              <a:rPr lang="en-US" altLang="zh-TW" sz="3200" dirty="0">
                <a:latin typeface="Calibri" pitchFamily="34" charset="0"/>
                <a:cs typeface="+mn-cs"/>
              </a:rPr>
              <a:t>&amp; </a:t>
            </a:r>
            <a:r>
              <a:rPr lang="en-US" altLang="zh-TW" sz="3200" dirty="0">
                <a:latin typeface="Calibri" panose="020F0502020204030204" pitchFamily="34" charset="0"/>
              </a:rPr>
              <a:t>Goal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5" name="文字方塊 1"/>
          <p:cNvSpPr txBox="1">
            <a:spLocks noChangeArrowheads="1"/>
          </p:cNvSpPr>
          <p:nvPr/>
        </p:nvSpPr>
        <p:spPr bwMode="auto">
          <a:xfrm>
            <a:off x="539750" y="1557834"/>
            <a:ext cx="42322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新細明體" pitchFamily="18" charset="-120"/>
              </a:defRPr>
            </a:lvl9pPr>
          </a:lstStyle>
          <a:p>
            <a:pPr eaLnBrk="1" hangingPunct="1"/>
            <a:r>
              <a:rPr lang="en-US" altLang="zh-TW" b="1" dirty="0" smtClean="0">
                <a:latin typeface="Calibri" pitchFamily="34" charset="0"/>
              </a:rPr>
              <a:t>Top and Bottom Stereo Packing </a:t>
            </a:r>
            <a:endParaRPr lang="zh-TW" altLang="en-US" b="1" dirty="0">
              <a:latin typeface="Calibri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508" y="2132856"/>
            <a:ext cx="7271692" cy="4145272"/>
          </a:xfrm>
          <a:prstGeom prst="rect">
            <a:avLst/>
          </a:prstGeom>
          <a:solidFill>
            <a:srgbClr val="DBE7B6">
              <a:alpha val="69804"/>
            </a:srgbClr>
          </a:solidFill>
          <a:ln>
            <a:noFill/>
          </a:ln>
          <a:effectLst/>
          <a:extLst/>
        </p:spPr>
      </p:pic>
      <p:pic>
        <p:nvPicPr>
          <p:cNvPr id="9" name="圖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0074" y="2411675"/>
            <a:ext cx="5403061" cy="3587633"/>
          </a:xfrm>
          <a:prstGeom prst="rect">
            <a:avLst/>
          </a:prstGeom>
        </p:spPr>
      </p:pic>
      <p:sp>
        <p:nvSpPr>
          <p:cNvPr id="10" name="文字方塊 9"/>
          <p:cNvSpPr txBox="1"/>
          <p:nvPr/>
        </p:nvSpPr>
        <p:spPr>
          <a:xfrm>
            <a:off x="1619672" y="5085184"/>
            <a:ext cx="6272871" cy="523220"/>
          </a:xfrm>
          <a:prstGeom prst="rect">
            <a:avLst/>
          </a:prstGeom>
          <a:solidFill>
            <a:srgbClr val="C4EFFF">
              <a:alpha val="36078"/>
            </a:srgbClr>
          </a:solidFill>
        </p:spPr>
        <p:txBody>
          <a:bodyPr wrap="none" rtlCol="0">
            <a:spAutoFit/>
          </a:bodyPr>
          <a:lstStyle/>
          <a:p>
            <a:r>
              <a:rPr lang="en-US" altLang="zh-TW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軟正黑體" panose="020B0604030504040204" pitchFamily="34" charset="-120"/>
                <a:ea typeface="微軟正黑體" panose="020B0604030504040204" pitchFamily="34" charset="-120"/>
                <a:cs typeface="Aharoni" pitchFamily="2" charset="-79"/>
              </a:rPr>
              <a:t>Visually Discomfort for 2D Displays</a:t>
            </a:r>
            <a:endParaRPr lang="zh-TW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軟正黑體" panose="020B0604030504040204" pitchFamily="34" charset="-120"/>
              <a:ea typeface="微軟正黑體" panose="020B0604030504040204" pitchFamily="34" charset="-12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171509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內容版面配置區 2"/>
          <p:cNvSpPr>
            <a:spLocks noGrp="1"/>
          </p:cNvSpPr>
          <p:nvPr>
            <p:ph idx="1"/>
          </p:nvPr>
        </p:nvSpPr>
        <p:spPr>
          <a:xfrm>
            <a:off x="467544" y="1627583"/>
            <a:ext cx="8496300" cy="4609729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2400" dirty="0" smtClean="0">
                <a:latin typeface="Calibri" panose="020F0502020204030204" pitchFamily="34" charset="0"/>
              </a:rPr>
              <a:t>The popular </a:t>
            </a:r>
            <a:r>
              <a:rPr lang="en-US" altLang="zh-TW" sz="2400" dirty="0">
                <a:latin typeface="Calibri" panose="020F0502020204030204" pitchFamily="34" charset="0"/>
              </a:rPr>
              <a:t>3D frame compatible formats for transmitting stereoscopic views are side-by-side and top-and-bottom</a:t>
            </a:r>
            <a:r>
              <a:rPr lang="en-US" altLang="zh-TW" sz="2400" dirty="0" smtClean="0">
                <a:latin typeface="Calibri" panose="020F0502020204030204" pitchFamily="34" charset="0"/>
              </a:rPr>
              <a:t>.</a:t>
            </a:r>
          </a:p>
          <a:p>
            <a:pPr eaLnBrk="1" hangingPunct="1">
              <a:defRPr/>
            </a:pPr>
            <a:r>
              <a:rPr lang="en-US" altLang="zh-TW" sz="2400" dirty="0" smtClean="0">
                <a:latin typeface="Calibri" panose="020F0502020204030204" pitchFamily="34" charset="0"/>
              </a:rPr>
              <a:t>Visual </a:t>
            </a:r>
            <a:r>
              <a:rPr lang="en-US" altLang="zh-TW" sz="2400" dirty="0">
                <a:latin typeface="Calibri" panose="020F0502020204030204" pitchFamily="34" charset="0"/>
              </a:rPr>
              <a:t>discomfort is the common problem when the </a:t>
            </a:r>
            <a:r>
              <a:rPr lang="en-US" altLang="zh-TW" sz="2400" dirty="0" smtClean="0">
                <a:latin typeface="Calibri" panose="020F0502020204030204" pitchFamily="34" charset="0"/>
              </a:rPr>
              <a:t>audiences view </a:t>
            </a:r>
            <a:r>
              <a:rPr lang="en-US" altLang="zh-TW" sz="2400" dirty="0">
                <a:latin typeface="Calibri" panose="020F0502020204030204" pitchFamily="34" charset="0"/>
              </a:rPr>
              <a:t>the </a:t>
            </a:r>
            <a:r>
              <a:rPr lang="en-US" altLang="zh-TW" sz="2400" dirty="0" smtClean="0">
                <a:latin typeface="Calibri" panose="020F0502020204030204" pitchFamily="34" charset="0"/>
              </a:rPr>
              <a:t>packed stereoscopic </a:t>
            </a:r>
            <a:r>
              <a:rPr lang="en-US" altLang="zh-TW" sz="2400" dirty="0">
                <a:latin typeface="Calibri" panose="020F0502020204030204" pitchFamily="34" charset="0"/>
              </a:rPr>
              <a:t>3D video through </a:t>
            </a:r>
            <a:r>
              <a:rPr lang="en-US" altLang="zh-TW" sz="2400" dirty="0" smtClean="0">
                <a:latin typeface="Calibri" panose="020F0502020204030204" pitchFamily="34" charset="0"/>
              </a:rPr>
              <a:t>their 2D TVs.</a:t>
            </a:r>
          </a:p>
          <a:p>
            <a:pPr eaLnBrk="1" hangingPunct="1">
              <a:defRPr/>
            </a:pPr>
            <a:r>
              <a:rPr lang="en-US" altLang="zh-TW" sz="2400" dirty="0">
                <a:latin typeface="Calibri" panose="020F0502020204030204" pitchFamily="34" charset="0"/>
              </a:rPr>
              <a:t>The proposed </a:t>
            </a:r>
            <a:r>
              <a:rPr lang="en-US" altLang="zh-TW" sz="2400" dirty="0" smtClean="0">
                <a:latin typeface="Calibri" panose="020F0502020204030204" pitchFamily="34" charset="0"/>
              </a:rPr>
              <a:t>backward compatible centralized 2-view packing </a:t>
            </a:r>
            <a:r>
              <a:rPr lang="en-US" altLang="zh-TW" sz="2400" dirty="0">
                <a:latin typeface="Calibri" panose="020F0502020204030204" pitchFamily="34" charset="0"/>
              </a:rPr>
              <a:t>format </a:t>
            </a:r>
            <a:r>
              <a:rPr lang="en-US" altLang="zh-TW" sz="2400" dirty="0" smtClean="0">
                <a:latin typeface="Calibri" panose="020F0502020204030204" pitchFamily="34" charset="0"/>
              </a:rPr>
              <a:t>shows more comfort visualization in the ordinary </a:t>
            </a:r>
            <a:r>
              <a:rPr lang="en-US" altLang="zh-TW" sz="2400" dirty="0">
                <a:latin typeface="Calibri" panose="020F0502020204030204" pitchFamily="34" charset="0"/>
              </a:rPr>
              <a:t>2D </a:t>
            </a:r>
            <a:r>
              <a:rPr lang="en-US" altLang="zh-TW" sz="2400" dirty="0" smtClean="0">
                <a:latin typeface="Calibri" panose="020F0502020204030204" pitchFamily="34" charset="0"/>
              </a:rPr>
              <a:t>TV</a:t>
            </a:r>
            <a:endParaRPr lang="en-US" altLang="zh-TW" sz="2400" dirty="0">
              <a:latin typeface="Calibri" panose="020F0502020204030204" pitchFamily="34" charset="0"/>
            </a:endParaRPr>
          </a:p>
        </p:txBody>
      </p:sp>
      <p:sp>
        <p:nvSpPr>
          <p:cNvPr id="6" name="標題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648072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altLang="zh-TW" sz="3200" dirty="0">
                <a:latin typeface="Calibri" pitchFamily="34" charset="0"/>
              </a:rPr>
              <a:t>Problems &amp; Goal</a:t>
            </a:r>
            <a:endParaRPr lang="zh-TW" altLang="en-US" sz="3200" b="1" i="0" kern="1200" dirty="0" smtClean="0">
              <a:effectLst/>
              <a:latin typeface="Calibri" pitchFamily="34" charset="0"/>
              <a:cs typeface="+mn-cs"/>
            </a:endParaRPr>
          </a:p>
        </p:txBody>
      </p:sp>
      <p:sp>
        <p:nvSpPr>
          <p:cNvPr id="5" name="文字方塊 4"/>
          <p:cNvSpPr txBox="1"/>
          <p:nvPr/>
        </p:nvSpPr>
        <p:spPr>
          <a:xfrm>
            <a:off x="1880979" y="4492277"/>
            <a:ext cx="5450018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without extra </a:t>
            </a:r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pre-processing</a:t>
            </a:r>
          </a:p>
          <a:p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and more </a:t>
            </a:r>
            <a:r>
              <a:rPr lang="en-US" altLang="zh-TW" sz="2800" b="1" dirty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comfortably </a:t>
            </a:r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visualization</a:t>
            </a:r>
          </a:p>
          <a:p>
            <a:pPr algn="ctr"/>
            <a:r>
              <a:rPr lang="en-US" altLang="zh-TW" sz="2800" b="1" dirty="0" smtClean="0">
                <a:solidFill>
                  <a:srgbClr val="FF0000"/>
                </a:solidFill>
                <a:latin typeface="Calibri" panose="020F0502020204030204" pitchFamily="34" charset="0"/>
                <a:ea typeface="微軟正黑體" panose="020B0604030504040204" pitchFamily="34" charset="-120"/>
                <a:cs typeface="Aharoni" pitchFamily="2" charset="-79"/>
              </a:rPr>
              <a:t>in 2D TV receivers</a:t>
            </a:r>
            <a:endParaRPr lang="en-US" altLang="zh-TW" sz="2800" b="1" dirty="0">
              <a:solidFill>
                <a:srgbClr val="FF0000"/>
              </a:solidFill>
              <a:latin typeface="Calibri" panose="020F0502020204030204" pitchFamily="34" charset="0"/>
              <a:ea typeface="微軟正黑體" panose="020B0604030504040204" pitchFamily="34" charset="-120"/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33612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46176" y="2636912"/>
            <a:ext cx="7851648" cy="1121296"/>
          </a:xfrm>
        </p:spPr>
        <p:txBody>
          <a:bodyPr>
            <a:normAutofit fontScale="90000"/>
          </a:bodyPr>
          <a:lstStyle/>
          <a:p>
            <a:r>
              <a:rPr lang="en-US" altLang="zh-TW" dirty="0" smtClean="0">
                <a:latin typeface="Calibri" pitchFamily="34" charset="0"/>
              </a:rPr>
              <a:t>2D </a:t>
            </a:r>
            <a:r>
              <a:rPr lang="en-US" altLang="zh-TW" dirty="0">
                <a:latin typeface="Calibri" pitchFamily="34" charset="0"/>
              </a:rPr>
              <a:t>Backwards Compatible Centralized 2-View </a:t>
            </a:r>
            <a:r>
              <a:rPr lang="en-US" altLang="zh-TW" dirty="0" smtClean="0">
                <a:latin typeface="Calibri" pitchFamily="34" charset="0"/>
              </a:rPr>
              <a:t>Packing</a:t>
            </a:r>
            <a:endParaRPr lang="zh-TW" altLang="en-US" sz="3200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0704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808856"/>
            <a:ext cx="7200900" cy="819944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zh-TW" sz="3200" b="1" i="0" dirty="0" smtClean="0">
                <a:effectLst/>
                <a:latin typeface="Calibri" pitchFamily="34" charset="0"/>
              </a:rPr>
              <a:t>3D Video </a:t>
            </a:r>
            <a:r>
              <a:rPr lang="en-US" altLang="zh-TW" sz="3200" dirty="0" smtClean="0">
                <a:latin typeface="Calibri" pitchFamily="34" charset="0"/>
              </a:rPr>
              <a:t>Transmission Framework</a:t>
            </a:r>
            <a:endParaRPr lang="en-US" altLang="zh-TW" sz="3200" b="1" i="0" dirty="0" smtClean="0">
              <a:effectLst/>
              <a:latin typeface="Calibri" pitchFamily="34" charset="0"/>
            </a:endParaRPr>
          </a:p>
        </p:txBody>
      </p:sp>
      <p:grpSp>
        <p:nvGrpSpPr>
          <p:cNvPr id="2" name="群組 1"/>
          <p:cNvGrpSpPr/>
          <p:nvPr/>
        </p:nvGrpSpPr>
        <p:grpSpPr>
          <a:xfrm>
            <a:off x="723900" y="1736157"/>
            <a:ext cx="7861301" cy="4691421"/>
            <a:chOff x="723900" y="1736157"/>
            <a:chExt cx="7861301" cy="4691421"/>
          </a:xfrm>
        </p:grpSpPr>
        <p:sp>
          <p:nvSpPr>
            <p:cNvPr id="45080" name="Line 8"/>
            <p:cNvSpPr>
              <a:spLocks noChangeShapeType="1"/>
            </p:cNvSpPr>
            <p:nvPr/>
          </p:nvSpPr>
          <p:spPr bwMode="auto">
            <a:xfrm>
              <a:off x="7694613" y="2406424"/>
              <a:ext cx="89058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TW" altLang="en-US" sz="2400">
                <a:latin typeface="Calibri" pitchFamily="34" charset="0"/>
              </a:endParaRPr>
            </a:p>
          </p:txBody>
        </p:sp>
        <p:sp>
          <p:nvSpPr>
            <p:cNvPr id="513033" name="Line 9"/>
            <p:cNvSpPr>
              <a:spLocks noChangeShapeType="1"/>
            </p:cNvSpPr>
            <p:nvPr/>
          </p:nvSpPr>
          <p:spPr bwMode="auto">
            <a:xfrm>
              <a:off x="8585200" y="2406424"/>
              <a:ext cx="0" cy="14906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TW" altLang="en-US" sz="2400">
                <a:latin typeface="Calibri" pitchFamily="34" charset="0"/>
              </a:endParaRPr>
            </a:p>
          </p:txBody>
        </p:sp>
        <p:sp>
          <p:nvSpPr>
            <p:cNvPr id="513034" name="Line 10"/>
            <p:cNvSpPr>
              <a:spLocks noChangeShapeType="1"/>
            </p:cNvSpPr>
            <p:nvPr/>
          </p:nvSpPr>
          <p:spPr bwMode="auto">
            <a:xfrm flipH="1">
              <a:off x="5638800" y="3897086"/>
              <a:ext cx="2946400" cy="635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TW" altLang="en-US" sz="2400">
                <a:latin typeface="Calibri" pitchFamily="34" charset="0"/>
              </a:endParaRPr>
            </a:p>
          </p:txBody>
        </p:sp>
        <p:grpSp>
          <p:nvGrpSpPr>
            <p:cNvPr id="513035" name="Group 11"/>
            <p:cNvGrpSpPr>
              <a:grpSpLocks/>
            </p:cNvGrpSpPr>
            <p:nvPr/>
          </p:nvGrpSpPr>
          <p:grpSpPr bwMode="auto">
            <a:xfrm>
              <a:off x="723900" y="3400199"/>
              <a:ext cx="4953000" cy="838200"/>
              <a:chOff x="432" y="1987"/>
              <a:chExt cx="3120" cy="528"/>
            </a:xfrm>
          </p:grpSpPr>
          <p:sp>
            <p:nvSpPr>
              <p:cNvPr id="513036" name="Text Box 12"/>
              <p:cNvSpPr txBox="1">
                <a:spLocks noChangeArrowheads="1"/>
              </p:cNvSpPr>
              <p:nvPr/>
            </p:nvSpPr>
            <p:spPr bwMode="auto">
              <a:xfrm>
                <a:off x="1813" y="1987"/>
                <a:ext cx="1739" cy="528"/>
              </a:xfrm>
              <a:prstGeom prst="rect">
                <a:avLst/>
              </a:prstGeom>
              <a:ln>
                <a:headEnd/>
                <a:tailEnd/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/>
              <a:lstStyle/>
              <a:p>
                <a:pPr algn="ctr">
                  <a:defRPr/>
                </a:pPr>
                <a:r>
                  <a:rPr lang="en-US" altLang="zh-TW" sz="2000" b="1" dirty="0">
                    <a:latin typeface="Calibri" pitchFamily="34" charset="0"/>
                  </a:rPr>
                  <a:t>Storage and/or</a:t>
                </a:r>
              </a:p>
              <a:p>
                <a:pPr algn="ctr">
                  <a:defRPr/>
                </a:pPr>
                <a:r>
                  <a:rPr lang="en-US" altLang="zh-TW" sz="2000" b="1" dirty="0">
                    <a:latin typeface="Calibri" pitchFamily="34" charset="0"/>
                  </a:rPr>
                  <a:t>Transmission</a:t>
                </a:r>
              </a:p>
            </p:txBody>
          </p:sp>
          <p:sp>
            <p:nvSpPr>
              <p:cNvPr id="45078" name="Line 13"/>
              <p:cNvSpPr>
                <a:spLocks noChangeShapeType="1"/>
              </p:cNvSpPr>
              <p:nvPr/>
            </p:nvSpPr>
            <p:spPr bwMode="auto">
              <a:xfrm flipH="1">
                <a:off x="432" y="2300"/>
                <a:ext cx="1381" cy="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algn="ctr"/>
                <a:endParaRPr lang="zh-TW" altLang="en-US" sz="2400">
                  <a:latin typeface="Calibri" pitchFamily="34" charset="0"/>
                </a:endParaRPr>
              </a:p>
            </p:txBody>
          </p:sp>
        </p:grpSp>
        <p:sp>
          <p:nvSpPr>
            <p:cNvPr id="513038" name="Line 14"/>
            <p:cNvSpPr>
              <a:spLocks noChangeShapeType="1"/>
            </p:cNvSpPr>
            <p:nvPr/>
          </p:nvSpPr>
          <p:spPr bwMode="auto">
            <a:xfrm>
              <a:off x="727365" y="3903436"/>
              <a:ext cx="0" cy="14906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algn="ctr"/>
              <a:endParaRPr lang="zh-TW" altLang="en-US" sz="2400">
                <a:latin typeface="Calibri" pitchFamily="34" charset="0"/>
              </a:endParaRPr>
            </a:p>
          </p:txBody>
        </p:sp>
        <p:sp>
          <p:nvSpPr>
            <p:cNvPr id="27" name="文字方塊 26"/>
            <p:cNvSpPr txBox="1"/>
            <p:nvPr/>
          </p:nvSpPr>
          <p:spPr>
            <a:xfrm>
              <a:off x="899592" y="1792257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0" lang="en-US" altLang="zh-TW" sz="1600" kern="0" dirty="0">
                  <a:solidFill>
                    <a:prstClr val="black"/>
                  </a:solidFill>
                  <a:latin typeface="Calibri" panose="020F0502020204030204" pitchFamily="34" charset="0"/>
                  <a:ea typeface="標楷體" panose="03000509000000000000" pitchFamily="65" charset="-120"/>
                </a:rPr>
                <a:t>View 0</a:t>
              </a:r>
              <a:endParaRPr kumimoji="0" lang="zh-TW" altLang="en-US" sz="1600" kern="0" dirty="0">
                <a:solidFill>
                  <a:prstClr val="black"/>
                </a:solidFill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sp>
          <p:nvSpPr>
            <p:cNvPr id="28" name="文字方塊 27"/>
            <p:cNvSpPr txBox="1"/>
            <p:nvPr/>
          </p:nvSpPr>
          <p:spPr>
            <a:xfrm>
              <a:off x="870749" y="2629318"/>
              <a:ext cx="74892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TW" sz="16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 pitchFamily="34" charset="0"/>
                  <a:ea typeface="標楷體" panose="03000509000000000000" pitchFamily="65" charset="-120"/>
                </a:rPr>
                <a:t>View 1</a:t>
              </a:r>
              <a:endParaRPr kumimoji="0" lang="zh-TW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標楷體" panose="03000509000000000000" pitchFamily="65" charset="-120"/>
              </a:endParaRPr>
            </a:p>
          </p:txBody>
        </p:sp>
        <p:pic>
          <p:nvPicPr>
            <p:cNvPr id="29" name="圖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828" y="1736157"/>
              <a:ext cx="722294" cy="406290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</p:pic>
        <p:pic>
          <p:nvPicPr>
            <p:cNvPr id="30" name="圖片 2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828" y="2564904"/>
              <a:ext cx="722294" cy="406290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</p:pic>
        <p:sp>
          <p:nvSpPr>
            <p:cNvPr id="31" name="矩形 30"/>
            <p:cNvSpPr/>
            <p:nvPr/>
          </p:nvSpPr>
          <p:spPr>
            <a:xfrm>
              <a:off x="3059832" y="1988978"/>
              <a:ext cx="2276475" cy="728528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lvl="0" algn="ctr">
                <a:defRPr/>
              </a:pPr>
              <a:r>
                <a:rPr lang="en-US" altLang="zh-TW" sz="2000" b="1" dirty="0">
                  <a:solidFill>
                    <a:schemeClr val="dk1"/>
                  </a:solidFill>
                  <a:latin typeface="Calibri" pitchFamily="34" charset="0"/>
                  <a:ea typeface="+mn-ea"/>
                </a:rPr>
                <a:t>Centralized 2-View Packing</a:t>
              </a:r>
              <a:endParaRPr lang="zh-TW" altLang="en-US" sz="2000" b="1" dirty="0">
                <a:solidFill>
                  <a:schemeClr val="dk1"/>
                </a:solidFill>
                <a:latin typeface="Calibri" pitchFamily="34" charset="0"/>
                <a:ea typeface="+mn-ea"/>
              </a:endParaRPr>
            </a:p>
          </p:txBody>
        </p:sp>
        <p:cxnSp>
          <p:nvCxnSpPr>
            <p:cNvPr id="3" name="肘形接點 2"/>
            <p:cNvCxnSpPr>
              <a:stCxn id="29" idx="3"/>
              <a:endCxn id="31" idx="1"/>
            </p:cNvCxnSpPr>
            <p:nvPr/>
          </p:nvCxnSpPr>
          <p:spPr>
            <a:xfrm>
              <a:off x="2320122" y="1939302"/>
              <a:ext cx="739710" cy="413940"/>
            </a:xfrm>
            <a:prstGeom prst="bentConnector3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" name="肘形接點 4"/>
            <p:cNvCxnSpPr>
              <a:stCxn id="30" idx="3"/>
              <a:endCxn id="31" idx="1"/>
            </p:cNvCxnSpPr>
            <p:nvPr/>
          </p:nvCxnSpPr>
          <p:spPr>
            <a:xfrm flipV="1">
              <a:off x="2320122" y="2353242"/>
              <a:ext cx="739710" cy="414807"/>
            </a:xfrm>
            <a:prstGeom prst="bentConnector3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" name="Text Box 7"/>
            <p:cNvSpPr txBox="1">
              <a:spLocks noChangeArrowheads="1"/>
            </p:cNvSpPr>
            <p:nvPr/>
          </p:nvSpPr>
          <p:spPr bwMode="auto">
            <a:xfrm>
              <a:off x="5902495" y="1988840"/>
              <a:ext cx="1784350" cy="728528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ctr" defTabSz="914400" eaLnBrk="1" latinLnBrk="0" hangingPunct="1">
                <a:defRPr sz="1400" kern="0">
                  <a:solidFill>
                    <a:prstClr val="white"/>
                  </a:solidFill>
                  <a:ea typeface="新細明體"/>
                </a:defRPr>
              </a:lvl1pPr>
              <a:lvl2pPr defTabSz="914400" eaLnBrk="1" latinLnBrk="0" hangingPunct="1">
                <a:defRPr sz="1800">
                  <a:solidFill>
                    <a:schemeClr val="tx1"/>
                  </a:solidFill>
                </a:defRPr>
              </a:lvl2pPr>
              <a:lvl3pPr defTabSz="914400" eaLnBrk="1" latinLnBrk="0" hangingPunct="1">
                <a:defRPr sz="1800">
                  <a:solidFill>
                    <a:schemeClr val="tx1"/>
                  </a:solidFill>
                </a:defRPr>
              </a:lvl3pPr>
              <a:lvl4pPr defTabSz="914400" eaLnBrk="1" latinLnBrk="0" hangingPunct="1">
                <a:defRPr sz="1800">
                  <a:solidFill>
                    <a:schemeClr val="tx1"/>
                  </a:solidFill>
                </a:defRPr>
              </a:lvl4pPr>
              <a:lvl5pPr defTabSz="914400" eaLnBrk="1" latinLnBrk="0" hangingPunct="1">
                <a:defRPr sz="1800">
                  <a:solidFill>
                    <a:schemeClr val="tx1"/>
                  </a:solidFill>
                </a:defRPr>
              </a:lvl5pPr>
              <a:lvl6pPr>
                <a:defRPr sz="1800">
                  <a:solidFill>
                    <a:schemeClr val="tx1"/>
                  </a:solidFill>
                </a:defRPr>
              </a:lvl6pPr>
              <a:lvl7pPr>
                <a:defRPr sz="1800">
                  <a:solidFill>
                    <a:schemeClr val="tx1"/>
                  </a:solidFill>
                </a:defRPr>
              </a:lvl7pPr>
              <a:lvl8pPr>
                <a:defRPr sz="1800">
                  <a:solidFill>
                    <a:schemeClr val="tx1"/>
                  </a:solidFill>
                </a:defRPr>
              </a:lvl8pPr>
              <a:lvl9pPr>
                <a:defRPr sz="18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TW" sz="2000" b="1" kern="1200" dirty="0">
                  <a:solidFill>
                    <a:schemeClr val="dk1"/>
                  </a:solidFill>
                  <a:latin typeface="Calibri" pitchFamily="34" charset="0"/>
                  <a:ea typeface="+mn-ea"/>
                </a:rPr>
                <a:t>Encoding</a:t>
              </a:r>
            </a:p>
          </p:txBody>
        </p:sp>
        <p:cxnSp>
          <p:nvCxnSpPr>
            <p:cNvPr id="13" name="直線單箭頭接點 12"/>
            <p:cNvCxnSpPr>
              <a:stCxn id="31" idx="3"/>
              <a:endCxn id="36" idx="1"/>
            </p:cNvCxnSpPr>
            <p:nvPr/>
          </p:nvCxnSpPr>
          <p:spPr>
            <a:xfrm flipV="1">
              <a:off x="5336307" y="2353104"/>
              <a:ext cx="566188" cy="138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899592" y="5029835"/>
              <a:ext cx="1784350" cy="728528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>
              <a:defPPr>
                <a:defRPr lang="zh-TW"/>
              </a:defPPr>
              <a:lvl1pPr marL="0" algn="ctr" defTabSz="914400" eaLnBrk="1" latinLnBrk="0" hangingPunct="1">
                <a:defRPr sz="1400" kern="0">
                  <a:solidFill>
                    <a:prstClr val="white"/>
                  </a:solidFill>
                  <a:ea typeface="新細明體"/>
                </a:defRPr>
              </a:lvl1pPr>
              <a:lvl2pPr defTabSz="914400" eaLnBrk="1" latinLnBrk="0" hangingPunct="1">
                <a:defRPr sz="1800">
                  <a:solidFill>
                    <a:schemeClr val="tx1"/>
                  </a:solidFill>
                </a:defRPr>
              </a:lvl2pPr>
              <a:lvl3pPr defTabSz="914400" eaLnBrk="1" latinLnBrk="0" hangingPunct="1">
                <a:defRPr sz="1800">
                  <a:solidFill>
                    <a:schemeClr val="tx1"/>
                  </a:solidFill>
                </a:defRPr>
              </a:lvl3pPr>
              <a:lvl4pPr defTabSz="914400" eaLnBrk="1" latinLnBrk="0" hangingPunct="1">
                <a:defRPr sz="1800">
                  <a:solidFill>
                    <a:schemeClr val="tx1"/>
                  </a:solidFill>
                </a:defRPr>
              </a:lvl4pPr>
              <a:lvl5pPr defTabSz="914400" eaLnBrk="1" latinLnBrk="0" hangingPunct="1">
                <a:defRPr sz="1800">
                  <a:solidFill>
                    <a:schemeClr val="tx1"/>
                  </a:solidFill>
                </a:defRPr>
              </a:lvl5pPr>
              <a:lvl6pPr>
                <a:defRPr sz="1800">
                  <a:solidFill>
                    <a:schemeClr val="tx1"/>
                  </a:solidFill>
                </a:defRPr>
              </a:lvl6pPr>
              <a:lvl7pPr>
                <a:defRPr sz="1800">
                  <a:solidFill>
                    <a:schemeClr val="tx1"/>
                  </a:solidFill>
                </a:defRPr>
              </a:lvl7pPr>
              <a:lvl8pPr>
                <a:defRPr sz="1800">
                  <a:solidFill>
                    <a:schemeClr val="tx1"/>
                  </a:solidFill>
                </a:defRPr>
              </a:lvl8pPr>
              <a:lvl9pPr>
                <a:defRPr sz="1800">
                  <a:solidFill>
                    <a:schemeClr val="tx1"/>
                  </a:solidFill>
                </a:defRPr>
              </a:lvl9pPr>
            </a:lstStyle>
            <a:p>
              <a:r>
                <a:rPr lang="en-US" altLang="zh-TW" sz="2000" b="1" dirty="0" smtClean="0">
                  <a:solidFill>
                    <a:schemeClr val="tx1"/>
                  </a:solidFill>
                  <a:latin typeface="Calibri" pitchFamily="34" charset="0"/>
                </a:rPr>
                <a:t>Decoding</a:t>
              </a:r>
              <a:endParaRPr lang="en-US" altLang="zh-TW" sz="2000" b="1" kern="1200" dirty="0">
                <a:solidFill>
                  <a:schemeClr val="tx1"/>
                </a:solidFill>
                <a:latin typeface="Calibri" pitchFamily="34" charset="0"/>
                <a:ea typeface="+mn-ea"/>
              </a:endParaRPr>
            </a:p>
          </p:txBody>
        </p:sp>
        <p:cxnSp>
          <p:nvCxnSpPr>
            <p:cNvPr id="25" name="直線單箭頭接點 24"/>
            <p:cNvCxnSpPr>
              <a:stCxn id="513038" idx="1"/>
              <a:endCxn id="46" idx="1"/>
            </p:cNvCxnSpPr>
            <p:nvPr/>
          </p:nvCxnSpPr>
          <p:spPr>
            <a:xfrm>
              <a:off x="727366" y="5394099"/>
              <a:ext cx="172226" cy="0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62" name="圖片 6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46580" y="5650555"/>
              <a:ext cx="1115040" cy="733468"/>
            </a:xfrm>
            <a:prstGeom prst="rect">
              <a:avLst/>
            </a:prstGeom>
          </p:spPr>
        </p:pic>
        <p:pic>
          <p:nvPicPr>
            <p:cNvPr id="63" name="Picture 6" descr="C:\Users\xhome\AppData\Local\Microsoft\Windows\Temporary Internet Files\Content.IE5\G1S84BJB\MC900432517[1].wmf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6185427" y="4509120"/>
              <a:ext cx="864833" cy="6944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6" name="文字方塊 65"/>
            <p:cNvSpPr txBox="1"/>
            <p:nvPr/>
          </p:nvSpPr>
          <p:spPr>
            <a:xfrm>
              <a:off x="5436096" y="6018962"/>
              <a:ext cx="72008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zh-TW" sz="1400" dirty="0" smtClean="0"/>
                <a:t>3D </a:t>
              </a:r>
              <a:r>
                <a:rPr lang="en-CA" altLang="zh-TW" sz="1400" dirty="0"/>
                <a:t>TV</a:t>
              </a:r>
              <a:endParaRPr lang="zh-TW" altLang="en-US" sz="1400" dirty="0"/>
            </a:p>
          </p:txBody>
        </p:sp>
        <p:sp>
          <p:nvSpPr>
            <p:cNvPr id="67" name="文字方塊 66"/>
            <p:cNvSpPr txBox="1"/>
            <p:nvPr/>
          </p:nvSpPr>
          <p:spPr>
            <a:xfrm>
              <a:off x="5220072" y="4602613"/>
              <a:ext cx="720080" cy="3385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altLang="zh-TW" sz="1400" dirty="0" smtClean="0"/>
                <a:t>2D </a:t>
              </a:r>
              <a:r>
                <a:rPr lang="en-CA" altLang="zh-TW" sz="1400" dirty="0"/>
                <a:t>TV</a:t>
              </a:r>
              <a:endParaRPr lang="zh-TW" altLang="en-US" sz="1400" dirty="0"/>
            </a:p>
          </p:txBody>
        </p:sp>
        <p:sp>
          <p:nvSpPr>
            <p:cNvPr id="68" name="矩形 67"/>
            <p:cNvSpPr/>
            <p:nvPr/>
          </p:nvSpPr>
          <p:spPr>
            <a:xfrm>
              <a:off x="3059831" y="5654698"/>
              <a:ext cx="2276475" cy="728528"/>
            </a:xfrm>
            <a:prstGeom prst="rect">
              <a:avLst/>
            </a:prstGeom>
            <a:solidFill>
              <a:srgbClr val="FE8637"/>
            </a:solidFill>
            <a:ln w="25400" cap="flat" cmpd="sng" algn="ctr">
              <a:solidFill>
                <a:schemeClr val="accent6">
                  <a:lumMod val="50000"/>
                </a:schemeClr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r>
                <a:rPr lang="en-US" altLang="zh-TW" sz="2000" b="1" dirty="0">
                  <a:solidFill>
                    <a:schemeClr val="dk1"/>
                  </a:solidFill>
                  <a:latin typeface="Calibri" pitchFamily="34" charset="0"/>
                  <a:ea typeface="+mn-ea"/>
                </a:rPr>
                <a:t>Centralized 2-View De-packing</a:t>
              </a:r>
              <a:endParaRPr lang="zh-TW" altLang="en-US" sz="2000" b="1" dirty="0">
                <a:solidFill>
                  <a:schemeClr val="dk1"/>
                </a:solidFill>
                <a:latin typeface="Calibri" pitchFamily="34" charset="0"/>
                <a:ea typeface="+mn-ea"/>
              </a:endParaRPr>
            </a:p>
          </p:txBody>
        </p:sp>
        <p:cxnSp>
          <p:nvCxnSpPr>
            <p:cNvPr id="45061" name="肘形接點 45060"/>
            <p:cNvCxnSpPr>
              <a:stCxn id="46" idx="3"/>
              <a:endCxn id="68" idx="1"/>
            </p:cNvCxnSpPr>
            <p:nvPr/>
          </p:nvCxnSpPr>
          <p:spPr>
            <a:xfrm>
              <a:off x="2683942" y="5394099"/>
              <a:ext cx="375889" cy="624863"/>
            </a:xfrm>
            <a:prstGeom prst="bentConnector3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72" name="直線單箭頭接點 45071"/>
            <p:cNvCxnSpPr>
              <a:stCxn id="68" idx="3"/>
              <a:endCxn id="62" idx="1"/>
            </p:cNvCxnSpPr>
            <p:nvPr/>
          </p:nvCxnSpPr>
          <p:spPr>
            <a:xfrm flipV="1">
              <a:off x="5336306" y="6017289"/>
              <a:ext cx="710274" cy="1673"/>
            </a:xfrm>
            <a:prstGeom prst="straightConnector1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5082" name="肘形接點 45081"/>
            <p:cNvCxnSpPr>
              <a:stCxn id="46" idx="3"/>
              <a:endCxn id="63" idx="3"/>
            </p:cNvCxnSpPr>
            <p:nvPr/>
          </p:nvCxnSpPr>
          <p:spPr>
            <a:xfrm flipV="1">
              <a:off x="2683942" y="4856344"/>
              <a:ext cx="3501485" cy="537755"/>
            </a:xfrm>
            <a:prstGeom prst="bentConnector3">
              <a:avLst>
                <a:gd name="adj1" fmla="val 5368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pic>
          <p:nvPicPr>
            <p:cNvPr id="88" name="圖片 8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698" y="5517232"/>
              <a:ext cx="722294" cy="406290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</p:pic>
        <p:pic>
          <p:nvPicPr>
            <p:cNvPr id="89" name="圖片 8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25698" y="6021288"/>
              <a:ext cx="722294" cy="406290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</p:spPr>
        </p:pic>
        <p:pic>
          <p:nvPicPr>
            <p:cNvPr id="1026" name="Picture 2" descr="tab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06432" y="4653136"/>
              <a:ext cx="731520" cy="411480"/>
            </a:xfrm>
            <a:prstGeom prst="rect">
              <a:avLst/>
            </a:prstGeom>
            <a:solidFill>
              <a:srgbClr val="00B050"/>
            </a:solidFill>
            <a:ln w="25400" cap="flat" cmpd="sng" algn="ctr">
              <a:solidFill>
                <a:srgbClr val="FE8637">
                  <a:shade val="50000"/>
                </a:srgbClr>
              </a:solidFill>
              <a:prstDash val="solid"/>
            </a:ln>
            <a:effectLst/>
            <a:extLst/>
          </p:spPr>
        </p:pic>
      </p:grpSp>
    </p:spTree>
    <p:extLst>
      <p:ext uri="{BB962C8B-B14F-4D97-AF65-F5344CB8AC3E}">
        <p14:creationId xmlns:p14="http://schemas.microsoft.com/office/powerpoint/2010/main" val="312552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線">
  <a:themeElements>
    <a:clrScheme name="流線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宣紙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線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>
        <a:gradFill flip="none"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lin ang="10800000" scaled="1"/>
          <a:tileRect/>
        </a:gradFill>
        <a:ln w="19050">
          <a:headEnd type="none" w="med" len="med"/>
          <a:tailEnd type="arrow" w="med" len="med"/>
        </a:ln>
      </a:spPr>
      <a:bodyPr rtlCol="0" anchor="t"/>
      <a:lstStyle>
        <a:defPPr>
          <a:defRPr sz="1600" dirty="0" smtClean="0">
            <a:ea typeface="+mj-ea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線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54999</TotalTime>
  <Words>974</Words>
  <Application>Microsoft Office PowerPoint</Application>
  <PresentationFormat>如螢幕大小 (4:3)</PresentationFormat>
  <Paragraphs>245</Paragraphs>
  <Slides>23</Slides>
  <Notes>13</Notes>
  <HiddenSlides>0</HiddenSlides>
  <MMClips>2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23</vt:i4>
      </vt:variant>
    </vt:vector>
  </HeadingPairs>
  <TitlesOfParts>
    <vt:vector size="25" baseType="lpstr">
      <vt:lpstr>流線</vt:lpstr>
      <vt:lpstr>方程式</vt:lpstr>
      <vt:lpstr>PowerPoint 簡報</vt:lpstr>
      <vt:lpstr>Contents</vt:lpstr>
      <vt:lpstr>Introduction</vt:lpstr>
      <vt:lpstr>Why Stereo Packing?</vt:lpstr>
      <vt:lpstr>Stereo Packing 3D Videos</vt:lpstr>
      <vt:lpstr>Problems &amp; Goal</vt:lpstr>
      <vt:lpstr>Problems &amp; Goal</vt:lpstr>
      <vt:lpstr>2D Backwards Compatible Centralized 2-View Packing</vt:lpstr>
      <vt:lpstr>3D Video Transmission Framework</vt:lpstr>
      <vt:lpstr>The Proposed Centralized 2-View Packing</vt:lpstr>
      <vt:lpstr>The Proposed Centralized 2-View Packing</vt:lpstr>
      <vt:lpstr>The Proposed Centralized 2-View Packing</vt:lpstr>
      <vt:lpstr>The Proposed Centralized 2-View Packing</vt:lpstr>
      <vt:lpstr>The Proposed Centralized 2-View Packing</vt:lpstr>
      <vt:lpstr>PowerPoint 簡報</vt:lpstr>
      <vt:lpstr>Simulations</vt:lpstr>
      <vt:lpstr>PowerPoint 簡報</vt:lpstr>
      <vt:lpstr>PowerPoint 簡報</vt:lpstr>
      <vt:lpstr>PowerPoint 簡報</vt:lpstr>
      <vt:lpstr>PowerPoint 簡報</vt:lpstr>
      <vt:lpstr>Conclusions</vt:lpstr>
      <vt:lpstr>PowerPoint 簡報</vt:lpstr>
      <vt:lpstr>PowerPoint 簡報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Touch Center Fish Box Develop Plan</dc:title>
  <dc:creator>eddy</dc:creator>
  <cp:lastModifiedBy>VAIO</cp:lastModifiedBy>
  <cp:revision>2337</cp:revision>
  <cp:lastPrinted>2013-01-07T09:47:44Z</cp:lastPrinted>
  <dcterms:created xsi:type="dcterms:W3CDTF">2010-07-18T05:58:14Z</dcterms:created>
  <dcterms:modified xsi:type="dcterms:W3CDTF">2013-10-24T10:25:23Z</dcterms:modified>
</cp:coreProperties>
</file>