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545" r:id="rId2"/>
    <p:sldId id="849" r:id="rId3"/>
    <p:sldId id="905" r:id="rId4"/>
    <p:sldId id="987" r:id="rId5"/>
    <p:sldId id="985" r:id="rId6"/>
    <p:sldId id="1066" r:id="rId7"/>
    <p:sldId id="983" r:id="rId8"/>
    <p:sldId id="989" r:id="rId9"/>
    <p:sldId id="1068" r:id="rId10"/>
    <p:sldId id="984" r:id="rId11"/>
    <p:sldId id="1085" r:id="rId12"/>
    <p:sldId id="1083" r:id="rId13"/>
    <p:sldId id="1070" r:id="rId14"/>
    <p:sldId id="1071" r:id="rId15"/>
    <p:sldId id="1053" r:id="rId16"/>
    <p:sldId id="1076" r:id="rId17"/>
    <p:sldId id="1072" r:id="rId18"/>
    <p:sldId id="1073" r:id="rId19"/>
    <p:sldId id="1077" r:id="rId20"/>
    <p:sldId id="1075" r:id="rId21"/>
    <p:sldId id="1078" r:id="rId22"/>
    <p:sldId id="1079" r:id="rId23"/>
    <p:sldId id="1080" r:id="rId24"/>
    <p:sldId id="1082" r:id="rId25"/>
    <p:sldId id="1088" r:id="rId26"/>
    <p:sldId id="1089" r:id="rId27"/>
    <p:sldId id="1086" r:id="rId28"/>
    <p:sldId id="1087" r:id="rId29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E7B6"/>
    <a:srgbClr val="C4EFFF"/>
    <a:srgbClr val="3333FF"/>
    <a:srgbClr val="FF6600"/>
    <a:srgbClr val="969696"/>
    <a:srgbClr val="C0C0C0"/>
    <a:srgbClr val="FF9999"/>
    <a:srgbClr val="FF9900"/>
    <a:srgbClr val="FFFF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76593" autoAdjust="0"/>
  </p:normalViewPr>
  <p:slideViewPr>
    <p:cSldViewPr>
      <p:cViewPr>
        <p:scale>
          <a:sx n="40" d="100"/>
          <a:sy n="40" d="100"/>
        </p:scale>
        <p:origin x="-1164" y="-96"/>
      </p:cViewPr>
      <p:guideLst>
        <p:guide orient="horz" pos="234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2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2013/10/24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2738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FCE50A5-513C-42F0-B3CC-CD40A1864043}" type="slidenum">
              <a:rPr lang="en-US" altLang="zh-TW" sz="1300">
                <a:latin typeface="Times New Roman" pitchFamily="18" charset="0"/>
              </a:rPr>
              <a:pPr eaLnBrk="1" hangingPunct="1"/>
              <a:t>15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FCE50A5-513C-42F0-B3CC-CD40A1864043}" type="slidenum">
              <a:rPr lang="en-US" altLang="zh-TW" sz="1300">
                <a:latin typeface="Times New Roman" pitchFamily="18" charset="0"/>
              </a:rPr>
              <a:pPr eaLnBrk="1" hangingPunct="1"/>
              <a:t>17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r>
              <a:rPr lang="de-AT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bit rate comparison uses the sum of original_view1, original_view2, original_depth1, original_depth2 versus the sum of packed-view and packed-depth to evaluate the coding efficiency.</a:t>
            </a: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de-packed frame can get form decoding, de-packing and up-sampling. </a:t>
            </a:r>
            <a:r>
              <a:rPr lang="en-US" altLang="zh-TW" baseline="0" dirty="0" smtClean="0"/>
              <a:t/>
            </a:r>
            <a:br>
              <a:rPr lang="en-US" altLang="zh-TW" baseline="0" dirty="0" smtClean="0"/>
            </a:br>
            <a:r>
              <a:rPr lang="en-CA" altLang="zh-TW" dirty="0" smtClean="0"/>
              <a:t>The PSNR is calculated by averaging the PSNR in view 1 and view 2</a:t>
            </a:r>
          </a:p>
          <a:p>
            <a:pPr eaLnBrk="1" hangingPunct="1"/>
            <a:endParaRPr lang="zh-TW" altLang="zh-TW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FCE50A5-513C-42F0-B3CC-CD40A1864043}" type="slidenum">
              <a:rPr lang="en-US" altLang="zh-TW" sz="1300">
                <a:latin typeface="Times New Roman" pitchFamily="18" charset="0"/>
              </a:rPr>
              <a:pPr eaLnBrk="1" hangingPunct="1"/>
              <a:t>18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FCE50A5-513C-42F0-B3CC-CD40A1864043}" type="slidenum">
              <a:rPr lang="en-US" altLang="zh-TW" sz="1300">
                <a:latin typeface="Times New Roman" pitchFamily="18" charset="0"/>
              </a:rPr>
              <a:pPr eaLnBrk="1" hangingPunct="1"/>
              <a:t>20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BDBE9385-C89B-493B-A7A4-9ED933102308}" type="slidenum">
              <a:rPr lang="en-US" altLang="zh-TW" sz="1300">
                <a:latin typeface="Times New Roman" pitchFamily="18" charset="0"/>
              </a:rPr>
              <a:pPr eaLnBrk="1" hangingPunct="1"/>
              <a:t>22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r>
              <a:rPr lang="en-US" altLang="zh-TW" dirty="0" smtClean="0"/>
              <a:t>The</a:t>
            </a:r>
            <a:r>
              <a:rPr lang="en-US" altLang="zh-TW" baseline="0" dirty="0" smtClean="0"/>
              <a:t> flow diagram is shown as this.</a:t>
            </a:r>
          </a:p>
          <a:p>
            <a:r>
              <a:rPr lang="en-US" altLang="zh-TW" baseline="0" dirty="0" smtClean="0"/>
              <a:t>First, Packing two views  and packing two depths.</a:t>
            </a:r>
          </a:p>
          <a:p>
            <a:r>
              <a:rPr lang="en-US" altLang="zh-TW" baseline="0" dirty="0" smtClean="0"/>
              <a:t>Two, coding the packed view and packed depth </a:t>
            </a:r>
          </a:p>
          <a:p>
            <a:r>
              <a:rPr lang="en-US" altLang="zh-TW" baseline="0" smtClean="0"/>
              <a:t>Third, de-packing the reconstruction file.</a:t>
            </a:r>
          </a:p>
          <a:p>
            <a:endParaRPr lang="en-US" altLang="zh-TW" baseline="0" smtClean="0"/>
          </a:p>
          <a:p>
            <a:r>
              <a:rPr lang="en-US" altLang="zh-TW" baseline="0" dirty="0" smtClean="0"/>
              <a:t>After the coding process, we can get the bit-rate(recorded in report file).</a:t>
            </a:r>
          </a:p>
          <a:p>
            <a:r>
              <a:rPr lang="en-US" altLang="zh-TW" baseline="0" dirty="0" smtClean="0"/>
              <a:t>And compare the de-packed frame and original frame, The PSNR can be gotten.</a:t>
            </a:r>
          </a:p>
          <a:p>
            <a:pPr eaLnBrk="1" hangingPunct="1"/>
            <a:endParaRPr lang="zh-TW" altLang="zh-TW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The process</a:t>
            </a:r>
            <a:r>
              <a:rPr lang="en-US" altLang="zh-TW" baseline="0" dirty="0" smtClean="0"/>
              <a:t> of packing is shown as follows.</a:t>
            </a:r>
          </a:p>
          <a:p>
            <a:r>
              <a:rPr lang="en-US" altLang="zh-TW" baseline="0" dirty="0" smtClean="0"/>
              <a:t>Input two view(left-view and right-view),through down-sampling.</a:t>
            </a:r>
          </a:p>
          <a:p>
            <a:r>
              <a:rPr lang="en-US" altLang="zh-TW" baseline="0" dirty="0" smtClean="0"/>
              <a:t>Rearrange the two views, put the bottom view as center.</a:t>
            </a:r>
          </a:p>
          <a:p>
            <a:r>
              <a:rPr lang="en-US" altLang="zh-TW" baseline="0" dirty="0" smtClean="0"/>
              <a:t> Spilt the top view and reverse. Place it at top and bottom respectively.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61704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The</a:t>
            </a:r>
            <a:r>
              <a:rPr lang="en-US" altLang="zh-TW" baseline="0" dirty="0" smtClean="0"/>
              <a:t> 3d-htm coding mechanism is as follows.</a:t>
            </a:r>
          </a:p>
          <a:p>
            <a:r>
              <a:rPr lang="en-US" altLang="zh-TW" baseline="0" dirty="0" smtClean="0"/>
              <a:t>Layer0 is packed view.</a:t>
            </a:r>
          </a:p>
          <a:p>
            <a:r>
              <a:rPr lang="en-US" altLang="zh-TW" baseline="0" dirty="0" smtClean="0"/>
              <a:t>Layer1 is packed depth.</a:t>
            </a:r>
          </a:p>
          <a:p>
            <a:r>
              <a:rPr lang="en-US" altLang="zh-TW" baseline="0" dirty="0" smtClean="0"/>
              <a:t>And Layer2 is the same as layer0; layer3 is the same as layer1;bacause the </a:t>
            </a:r>
            <a:r>
              <a:rPr kumimoji="0" lang="en-US" altLang="zh-TW" sz="1200" dirty="0" smtClean="0">
                <a:latin typeface="Calibri" pitchFamily="34" charset="0"/>
              </a:rPr>
              <a:t>Simulation</a:t>
            </a:r>
            <a:r>
              <a:rPr kumimoji="0" lang="en-US" altLang="zh-TW" sz="1200" baseline="0" dirty="0" smtClean="0">
                <a:latin typeface="Calibri" pitchFamily="34" charset="0"/>
              </a:rPr>
              <a:t> setting</a:t>
            </a:r>
            <a:endParaRPr lang="en-US" altLang="zh-TW" baseline="0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69106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TW" sz="1100"/>
              <a:t>If the pixel from one view is always surrounded by pixels from the other view, the format is called a blending format, e.g. the checkerboard format. </a:t>
            </a:r>
          </a:p>
          <a:p>
            <a:pPr eaLnBrk="1" hangingPunct="1"/>
            <a:r>
              <a:rPr lang="en-US" altLang="zh-TW" sz="1100"/>
              <a:t>Otherwise, it is called a non-blending format, e.g. the side-by-side format</a:t>
            </a:r>
          </a:p>
          <a:p>
            <a:pPr eaLnBrk="1" hangingPunct="1"/>
            <a:r>
              <a:rPr lang="en-US" altLang="zh-TW" sz="1100"/>
              <a:t>[ref] Tao Zhang, “3D image identification by image difference,” </a:t>
            </a:r>
            <a:r>
              <a:rPr lang="en-US" altLang="zh-TW" sz="1100" i="1"/>
              <a:t>Proceedings of IEEE International Conference on Multimedia and Expo, pp. 1415-1420, 2010. </a:t>
            </a:r>
          </a:p>
          <a:p>
            <a:pPr eaLnBrk="1" hangingPunct="1"/>
            <a:endParaRPr lang="zh-TW" altLang="en-US" sz="1100"/>
          </a:p>
          <a:p>
            <a:pPr eaLnBrk="1" hangingPunct="1"/>
            <a:endParaRPr lang="zh-TW" altLang="en-US" sz="1100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804763" indent="-309524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238098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733337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228576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2DC65B9-BF8F-498B-855D-47EE0CF4A590}" type="slidenum">
              <a:rPr lang="en-US" altLang="zh-TW" sz="1300" b="0">
                <a:latin typeface="Times New Roman" pitchFamily="18" charset="0"/>
              </a:rPr>
              <a:pPr eaLnBrk="1" hangingPunct="1"/>
              <a:t>5</a:t>
            </a:fld>
            <a:endParaRPr lang="en-US" altLang="zh-TW" sz="1300" b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z="1100" dirty="0"/>
          </a:p>
          <a:p>
            <a:pPr eaLnBrk="1" hangingPunct="1"/>
            <a:endParaRPr lang="zh-TW" altLang="en-US" sz="1100" dirty="0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804763" indent="-309524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238098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733337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228576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2DC65B9-BF8F-498B-855D-47EE0CF4A590}" type="slidenum">
              <a:rPr lang="en-US" altLang="zh-TW" sz="1300" b="0">
                <a:latin typeface="Times New Roman" pitchFamily="18" charset="0"/>
              </a:rPr>
              <a:pPr eaLnBrk="1" hangingPunct="1"/>
              <a:t>6</a:t>
            </a:fld>
            <a:endParaRPr lang="en-US" altLang="zh-TW" sz="1300" b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sz="11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recent year, 3DTV displays have become more popular in the consumer market.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1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Frame Packing refers to the combination of two frames, one for the left eye and the other for the right eye, into a single “packed” frame that consists of these two individual sub-frames.</a:t>
            </a:r>
            <a:r>
              <a:rPr lang="en-US" altLang="zh-TW" sz="11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1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TW" sz="1100" dirty="0" smtClean="0"/>
              <a:t>The most 3D frame compatible formats for transmitting stereoscopic views are side-by-side and top-and-bottom. </a:t>
            </a:r>
          </a:p>
          <a:p>
            <a:endParaRPr lang="en-US" altLang="zh-TW" sz="11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100" dirty="0" smtClean="0"/>
              <a:t>But</a:t>
            </a:r>
            <a:r>
              <a:rPr lang="en-US" altLang="zh-TW" sz="1100" baseline="0" dirty="0" smtClean="0"/>
              <a:t> the significant problem is </a:t>
            </a:r>
            <a:r>
              <a:rPr lang="en-US" altLang="zh-TW" sz="1100" dirty="0" smtClean="0"/>
              <a:t>Visual discomfort when the audience views the stereoscopic 3D video through traditional TV. </a:t>
            </a:r>
          </a:p>
          <a:p>
            <a:endParaRPr lang="en-US" altLang="zh-TW" sz="1100" dirty="0" smtClean="0"/>
          </a:p>
          <a:p>
            <a:r>
              <a:rPr lang="en-US" altLang="zh-TW" sz="1100" dirty="0" smtClean="0"/>
              <a:t>In order</a:t>
            </a:r>
            <a:r>
              <a:rPr lang="en-US" altLang="zh-TW" sz="1100" baseline="0" dirty="0" smtClean="0"/>
              <a:t> to eliminate </a:t>
            </a:r>
            <a:r>
              <a:rPr lang="en-US" altLang="zh-TW" sz="1100" dirty="0" smtClean="0"/>
              <a:t>Visual discomfort </a:t>
            </a:r>
            <a:r>
              <a:rPr lang="en-US" altLang="zh-TW" sz="1100" dirty="0" err="1" smtClean="0"/>
              <a:t>problem,we</a:t>
            </a:r>
            <a:r>
              <a:rPr lang="en-US" altLang="zh-TW" sz="1100" dirty="0" smtClean="0"/>
              <a:t> proposed a novel packing format:</a:t>
            </a:r>
            <a:r>
              <a:rPr lang="en-US" altLang="zh-TW" sz="1100" baseline="0" dirty="0" smtClean="0"/>
              <a:t> </a:t>
            </a:r>
            <a:r>
              <a:rPr lang="en-US" altLang="zh-TW" sz="1100" dirty="0" smtClean="0"/>
              <a:t>Two-View Centralized Packing</a:t>
            </a:r>
            <a:endParaRPr lang="zh-TW" altLang="en-US" sz="1100" dirty="0" smtClean="0"/>
          </a:p>
          <a:p>
            <a:pPr eaLnBrk="1" hangingPunct="1"/>
            <a:endParaRPr lang="zh-TW" altLang="en-US" sz="1100" dirty="0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804763" indent="-309524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238098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733337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228576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2DC65B9-BF8F-498B-855D-47EE0CF4A590}" type="slidenum">
              <a:rPr lang="en-US" altLang="zh-TW" sz="1300" b="0">
                <a:latin typeface="Times New Roman" pitchFamily="18" charset="0"/>
              </a:rPr>
              <a:pPr eaLnBrk="1" hangingPunct="1"/>
              <a:t>7</a:t>
            </a:fld>
            <a:endParaRPr lang="en-US" altLang="zh-TW" sz="1300" b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BDBE9385-C89B-493B-A7A4-9ED933102308}" type="slidenum">
              <a:rPr lang="en-US" altLang="zh-TW" sz="1300">
                <a:latin typeface="Times New Roman" pitchFamily="18" charset="0"/>
              </a:rPr>
              <a:pPr eaLnBrk="1" hangingPunct="1"/>
              <a:t>9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7817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7817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7817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Top view is divided into two parts called T1 and T2. </a:t>
            </a: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Then, the T1 and T2 parts are reversed by the vertical direction called T1-reverse and t2-reverse. </a:t>
            </a: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place it at top and bottom location of packed frame, respectively. </a:t>
            </a:r>
          </a:p>
          <a:p>
            <a:r>
              <a:rPr lang="en-US" altLang="zh-TW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Centrailzed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packing is adapted by using L1-reverse, R view, and L2-reverse packing orders.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257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sp>
        <p:nvSpPr>
          <p:cNvPr id="23" name="文字方塊 22"/>
          <p:cNvSpPr txBox="1"/>
          <p:nvPr/>
        </p:nvSpPr>
        <p:spPr>
          <a:xfrm>
            <a:off x="3392904" y="6623774"/>
            <a:ext cx="233910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23" grpId="2"/>
      <p:bldP spid="23" grpId="3"/>
      <p:bldP spid="23" grpId="4"/>
      <p:bldP spid="23" grpId="5"/>
      <p:bldP spid="23" grpId="6"/>
      <p:bldP spid="23" grpId="7"/>
      <p:bldP spid="23" grpId="8"/>
      <p:bldP spid="23" grpId="9"/>
      <p:bldP spid="23" grpId="10"/>
      <p:bldP spid="23" grpId="11"/>
      <p:bldP spid="23" grpId="12"/>
      <p:bldP spid="23" grpId="13"/>
      <p:bldP spid="23" grpId="14"/>
      <p:bldP spid="23" grpId="15"/>
      <p:bldP spid="23" grpId="16"/>
      <p:bldP spid="23" grpId="17"/>
      <p:bldP spid="23" grpId="18"/>
      <p:bldP spid="23" grpId="19"/>
      <p:bldP spid="23" grpId="20"/>
      <p:bldP spid="23" grpId="21"/>
      <p:bldP spid="23" grpId="22"/>
      <p:bldP spid="23" grpId="23"/>
      <p:bldP spid="23" grpId="24"/>
      <p:bldP spid="23" grpId="25"/>
      <p:bldP spid="23" grpId="26"/>
      <p:bldP spid="23" grpId="27"/>
      <p:bldP spid="23" grpId="28"/>
      <p:bldP spid="23" grpId="29"/>
      <p:bldP spid="23" grpId="30"/>
      <p:bldP spid="23" grpId="31"/>
      <p:bldP spid="23" grpId="32"/>
      <p:bldP spid="23" grpId="33"/>
      <p:bldP spid="23" grpId="34"/>
      <p:bldP spid="23" grpId="35"/>
      <p:bldP spid="23" grpId="36"/>
      <p:bldP spid="23" grpId="37"/>
      <p:bldP spid="23" grpId="38"/>
      <p:bldP spid="23" grpId="39"/>
      <p:bldP spid="23" grpId="40"/>
      <p:bldP spid="23" grpId="41"/>
      <p:bldP spid="23" grpId="42"/>
      <p:bldP spid="23" grpId="43"/>
      <p:bldP spid="23" grpId="44"/>
      <p:bldP spid="23" grpId="45"/>
      <p:bldP spid="23" grpId="46"/>
      <p:bldP spid="23" grpId="47"/>
      <p:bldP spid="23" grpId="48"/>
      <p:bldP spid="23" grpId="49"/>
      <p:bldP spid="23" grpId="50"/>
      <p:bldP spid="23" grpId="51"/>
      <p:bldP spid="23" grpId="52"/>
      <p:bldP spid="23" grpId="53"/>
      <p:bldP spid="23" grpId="54"/>
      <p:bldP spid="23" grpId="55"/>
      <p:bldP spid="23" grpId="56"/>
      <p:bldP spid="23" grpId="57"/>
      <p:bldP spid="23" grpId="58"/>
      <p:bldP spid="23" grpId="59"/>
      <p:bldP spid="23" grpId="60"/>
      <p:bldP spid="23" grpId="61"/>
      <p:bldP spid="23" grpId="62"/>
      <p:bldP spid="23" grpId="63"/>
      <p:bldP spid="23" grpId="64"/>
      <p:bldP spid="23" grpId="65"/>
      <p:bldP spid="23" grpId="66"/>
      <p:bldP spid="23" grpId="67"/>
      <p:bldP spid="23" grpId="68"/>
      <p:bldP spid="23" grpId="69"/>
      <p:bldP spid="23" grpId="70"/>
      <p:bldP spid="23" grpId="71"/>
      <p:bldP spid="23" grpId="72"/>
      <p:bldP spid="23" grpId="73"/>
      <p:bldP spid="23" grpId="74"/>
      <p:bldP spid="23" grpId="75"/>
      <p:bldP spid="23" grpId="76"/>
      <p:bldP spid="23" grpId="77"/>
      <p:bldP spid="23" grpId="78"/>
      <p:bldP spid="23" grpId="79"/>
      <p:bldP spid="23" grpId="80"/>
      <p:bldP spid="23" grpId="81"/>
      <p:bldP spid="23" grpId="82"/>
      <p:bldP spid="23" grpId="83"/>
      <p:bldP spid="23" grpId="84"/>
      <p:bldP spid="23" grpId="85"/>
      <p:bldP spid="23" grpId="86"/>
      <p:bldP spid="23" grpId="87"/>
      <p:bldP spid="23" grpId="88"/>
      <p:bldP spid="23" grpId="89"/>
      <p:bldP spid="23" grpId="90"/>
      <p:bldP spid="23" grpId="91"/>
      <p:bldP spid="23" grpId="92"/>
      <p:bldP spid="23" grpId="93"/>
      <p:bldP spid="23" grpId="94"/>
      <p:bldP spid="23" grpId="95"/>
      <p:bldP spid="23" grpId="96"/>
      <p:bldP spid="23" grpId="97"/>
      <p:bldP spid="23" grpId="98"/>
      <p:bldP spid="23" grpId="99"/>
      <p:bldP spid="23" grpId="100"/>
      <p:bldP spid="23" grpId="101"/>
      <p:bldP spid="23" grpId="102"/>
      <p:bldP spid="23" grpId="103"/>
      <p:bldP spid="23" grpId="104"/>
      <p:bldP spid="23" grpId="105"/>
      <p:bldP spid="23" grpId="106"/>
      <p:bldP spid="23" grpId="107"/>
      <p:bldP spid="23" grpId="108"/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4" grpId="0"/>
      <p:bldP spid="14" grpId="1"/>
      <p:bldP spid="14" grpId="2"/>
      <p:bldP spid="14" grpId="3"/>
      <p:bldP spid="14" grpId="4"/>
      <p:bldP spid="14" grpId="5"/>
      <p:bldP spid="14" grpId="6"/>
      <p:bldP spid="14" grpId="7"/>
      <p:bldP spid="14" grpId="8"/>
      <p:bldP spid="14" grpId="9"/>
      <p:bldP spid="14" grpId="10"/>
      <p:bldP spid="14" grpId="11"/>
      <p:bldP spid="14" grpId="12"/>
      <p:bldP spid="14" grpId="13"/>
      <p:bldP spid="14" grpId="14"/>
      <p:bldP spid="14" grpId="15"/>
      <p:bldP spid="14" grpId="16"/>
      <p:bldP spid="14" grpId="17"/>
      <p:bldP spid="14" grpId="18"/>
      <p:bldP spid="14" grpId="19"/>
      <p:bldP spid="14" grpId="20"/>
      <p:bldP spid="14" grpId="21"/>
      <p:bldP spid="14" grpId="22"/>
      <p:bldP spid="14" grpId="23"/>
      <p:bldP spid="14" grpId="24"/>
      <p:bldP spid="14" grpId="25"/>
      <p:bldP spid="14" grpId="26"/>
      <p:bldP spid="14" grpId="27"/>
      <p:bldP spid="14" grpId="28"/>
      <p:bldP spid="14" grpId="29"/>
      <p:bldP spid="14" grpId="30"/>
      <p:bldP spid="14" grpId="31"/>
      <p:bldP spid="14" grpId="32"/>
      <p:bldP spid="14" grpId="33"/>
      <p:bldP spid="14" grpId="34"/>
      <p:bldP spid="14" grpId="35"/>
      <p:bldP spid="14" grpId="36"/>
      <p:bldP spid="14" grpId="37"/>
      <p:bldP spid="14" grpId="38"/>
      <p:bldP spid="14" grpId="39"/>
      <p:bldP spid="14" grpId="40"/>
      <p:bldP spid="14" grpId="41"/>
      <p:bldP spid="14" grpId="42"/>
      <p:bldP spid="14" grpId="43"/>
      <p:bldP spid="14" grpId="44"/>
      <p:bldP spid="14" grpId="45"/>
      <p:bldP spid="14" grpId="46"/>
      <p:bldP spid="14" grpId="47"/>
      <p:bldP spid="14" grpId="48"/>
      <p:bldP spid="14" grpId="49"/>
      <p:bldP spid="14" grpId="50"/>
      <p:bldP spid="14" grpId="51"/>
      <p:bldP spid="14" grpId="52"/>
      <p:bldP spid="14" grpId="53"/>
      <p:bldP spid="14" grpId="54"/>
      <p:bldP spid="14" grpId="55"/>
      <p:bldP spid="14" grpId="56"/>
      <p:bldP spid="14" grpId="57"/>
      <p:bldP spid="14" grpId="58"/>
      <p:bldP spid="14" grpId="59"/>
      <p:bldP spid="14" grpId="60"/>
      <p:bldP spid="14" grpId="61"/>
      <p:bldP spid="14" grpId="62"/>
      <p:bldP spid="14" grpId="63"/>
      <p:bldP spid="14" grpId="64"/>
      <p:bldP spid="14" grpId="65"/>
      <p:bldP spid="14" grpId="66"/>
      <p:bldP spid="14" grpId="67"/>
      <p:bldP spid="14" grpId="68"/>
      <p:bldP spid="14" grpId="69"/>
      <p:bldP spid="14" grpId="70"/>
      <p:bldP spid="14" grpId="71"/>
      <p:bldP spid="14" grpId="72"/>
      <p:bldP spid="14" grpId="73"/>
      <p:bldP spid="14" grpId="74"/>
      <p:bldP spid="14" grpId="75"/>
      <p:bldP spid="14" grpId="76"/>
      <p:bldP spid="14" grpId="77"/>
      <p:bldP spid="14" grpId="78"/>
      <p:bldP spid="14" grpId="79"/>
      <p:bldP spid="14" grpId="80"/>
      <p:bldP spid="14" grpId="81"/>
      <p:bldP spid="14" grpId="82"/>
      <p:bldP spid="14" grpId="83"/>
      <p:bldP spid="14" grpId="84"/>
      <p:bldP spid="14" grpId="85"/>
      <p:bldP spid="14" grpId="86"/>
      <p:bldP spid="14" grpId="87"/>
      <p:bldP spid="14" grpId="88"/>
      <p:bldP spid="14" grpId="89"/>
      <p:bldP spid="14" grpId="90"/>
      <p:bldP spid="14" grpId="91"/>
      <p:bldP spid="14" grpId="92"/>
      <p:bldP spid="14" grpId="93"/>
      <p:bldP spid="14" grpId="94"/>
      <p:bldP spid="14" grpId="95"/>
      <p:bldP spid="14" grpId="96"/>
      <p:bldP spid="14" grpId="97"/>
      <p:bldP spid="14" grpId="98"/>
      <p:bldP spid="14" grpId="99"/>
      <p:bldP spid="14" grpId="100"/>
      <p:bldP spid="14" grpId="101"/>
      <p:bldP spid="14" grpId="102"/>
      <p:bldP spid="14" grpId="103"/>
      <p:bldP spid="14" grpId="104"/>
      <p:bldP spid="14" grpId="105"/>
      <p:bldP spid="14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4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335335" y="1772816"/>
            <a:ext cx="8496944" cy="230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2" tIns="45711" rIns="91422" bIns="45711">
            <a:spAutoFit/>
          </a:bodyPr>
          <a:lstStyle/>
          <a:p>
            <a:pPr algn="ctr"/>
            <a:r>
              <a:rPr lang="en-US" altLang="zh-TW" sz="4000" b="1" dirty="0">
                <a:latin typeface="微軟正黑體" pitchFamily="34" charset="-120"/>
                <a:ea typeface="微軟正黑體" pitchFamily="34" charset="-120"/>
              </a:rPr>
              <a:t>JCT3V-F0088 </a:t>
            </a:r>
            <a:r>
              <a:rPr lang="en-US" altLang="zh-TW" sz="4000" b="1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000" b="1" dirty="0" smtClean="0"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4000" b="1" dirty="0" smtClean="0">
                <a:latin typeface="微軟正黑體" pitchFamily="34" charset="-120"/>
                <a:ea typeface="微軟正黑體" pitchFamily="34" charset="-120"/>
              </a:rPr>
              <a:t>2D </a:t>
            </a:r>
            <a:r>
              <a:rPr lang="en-US" altLang="zh-TW" sz="4000" b="1" dirty="0">
                <a:latin typeface="微軟正黑體" pitchFamily="34" charset="-120"/>
                <a:ea typeface="微軟正黑體" pitchFamily="34" charset="-120"/>
              </a:rPr>
              <a:t>Backwards Compatible Centralized 2-View Packing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</a:b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395536" y="4293096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755650" y="764704"/>
            <a:ext cx="7632700" cy="6492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The Proposed </a:t>
            </a:r>
            <a:r>
              <a:rPr lang="en-US" altLang="zh-TW" sz="3200" dirty="0">
                <a:latin typeface="Calibri" pitchFamily="34" charset="0"/>
                <a:cs typeface="+mn-cs"/>
              </a:rPr>
              <a:t>Centralized 2-View 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10243" name="內容版面配置區 2"/>
          <p:cNvSpPr>
            <a:spLocks noGrp="1"/>
          </p:cNvSpPr>
          <p:nvPr>
            <p:ph idx="1"/>
          </p:nvPr>
        </p:nvSpPr>
        <p:spPr>
          <a:xfrm>
            <a:off x="457200" y="1916633"/>
            <a:ext cx="8362950" cy="5184775"/>
          </a:xfrm>
        </p:spPr>
        <p:txBody>
          <a:bodyPr/>
          <a:lstStyle/>
          <a:p>
            <a:pPr eaLnBrk="1" hangingPunct="1">
              <a:defRPr/>
            </a:pPr>
            <a:r>
              <a:rPr lang="en-CA" altLang="zh-TW" sz="2400" dirty="0"/>
              <a:t>2D backwards compatible centralized 2-view packing includes two parts</a:t>
            </a:r>
            <a:endParaRPr lang="en-US" altLang="zh-TW" sz="2400" dirty="0" smtClean="0">
              <a:latin typeface="Calibri" pitchFamily="34" charset="0"/>
            </a:endParaRPr>
          </a:p>
          <a:p>
            <a:pPr lvl="1" eaLnBrk="1" hangingPunct="1">
              <a:defRPr/>
            </a:pPr>
            <a:r>
              <a:rPr lang="en-US" altLang="zh-TW" sz="2200" dirty="0" smtClean="0">
                <a:latin typeface="Calibri" pitchFamily="34" charset="0"/>
              </a:rPr>
              <a:t>Checkerboard </a:t>
            </a:r>
            <a:r>
              <a:rPr lang="en-US" altLang="zh-TW" sz="2200" dirty="0">
                <a:latin typeface="Calibri" pitchFamily="34" charset="0"/>
              </a:rPr>
              <a:t>down-sampling &amp; </a:t>
            </a:r>
            <a:r>
              <a:rPr lang="en-US" altLang="zh-TW" sz="2200" dirty="0" smtClean="0">
                <a:latin typeface="Calibri" pitchFamily="34" charset="0"/>
              </a:rPr>
              <a:t>alignment</a:t>
            </a:r>
          </a:p>
          <a:p>
            <a:pPr lvl="1" eaLnBrk="1" hangingPunct="1">
              <a:defRPr/>
            </a:pPr>
            <a:r>
              <a:rPr lang="en-US" altLang="zh-TW" sz="2200" dirty="0">
                <a:latin typeface="Calibri" pitchFamily="34" charset="0"/>
              </a:rPr>
              <a:t>Rearrangement &amp; centralized packing </a:t>
            </a:r>
          </a:p>
          <a:p>
            <a:pPr eaLnBrk="1" hangingPunct="1">
              <a:defRPr/>
            </a:pPr>
            <a:endParaRPr lang="en-US" altLang="zh-TW" sz="2400" dirty="0">
              <a:latin typeface="Calibri" pitchFamily="34" charset="0"/>
            </a:endParaRPr>
          </a:p>
        </p:txBody>
      </p:sp>
      <p:grpSp>
        <p:nvGrpSpPr>
          <p:cNvPr id="38" name="群組 37"/>
          <p:cNvGrpSpPr>
            <a:grpSpLocks noChangeAspect="1"/>
          </p:cNvGrpSpPr>
          <p:nvPr/>
        </p:nvGrpSpPr>
        <p:grpSpPr>
          <a:xfrm>
            <a:off x="1043608" y="4005064"/>
            <a:ext cx="6436352" cy="1778453"/>
            <a:chOff x="2505701" y="1996279"/>
            <a:chExt cx="4469689" cy="1235037"/>
          </a:xfrm>
        </p:grpSpPr>
        <p:sp>
          <p:nvSpPr>
            <p:cNvPr id="39" name="文字方塊 38"/>
            <p:cNvSpPr txBox="1"/>
            <p:nvPr/>
          </p:nvSpPr>
          <p:spPr>
            <a:xfrm>
              <a:off x="2524624" y="2048137"/>
              <a:ext cx="19614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kern="0" noProof="0" dirty="0" smtClean="0">
                  <a:latin typeface="Calibri" panose="020F0502020204030204" pitchFamily="34" charset="0"/>
                  <a:ea typeface="標楷體" panose="03000509000000000000" pitchFamily="65" charset="-120"/>
                </a:rPr>
                <a:t>L</a:t>
              </a:r>
              <a:endParaRPr kumimoji="0" lang="zh-TW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標楷體" panose="03000509000000000000" pitchFamily="65" charset="-120"/>
              </a:endParaRPr>
            </a:p>
          </p:txBody>
        </p:sp>
        <p:sp>
          <p:nvSpPr>
            <p:cNvPr id="40" name="文字方塊 39"/>
            <p:cNvSpPr txBox="1"/>
            <p:nvPr/>
          </p:nvSpPr>
          <p:spPr>
            <a:xfrm>
              <a:off x="2505701" y="2889440"/>
              <a:ext cx="21506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kern="0" dirty="0" smtClean="0">
                  <a:latin typeface="Calibri" panose="020F0502020204030204" pitchFamily="34" charset="0"/>
                  <a:ea typeface="標楷體" panose="03000509000000000000" pitchFamily="65" charset="-120"/>
                </a:rPr>
                <a:t>R</a:t>
              </a:r>
              <a:endParaRPr kumimoji="0" lang="zh-TW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標楷體" panose="03000509000000000000" pitchFamily="65" charset="-12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67944" y="2364761"/>
              <a:ext cx="1199432" cy="581624"/>
            </a:xfrm>
            <a:prstGeom prst="rect">
              <a:avLst/>
            </a:prstGeom>
            <a:solidFill>
              <a:srgbClr val="FE8637"/>
            </a:solidFill>
            <a:ln w="25400" cap="flat" cmpd="sng" algn="ctr">
              <a:solidFill>
                <a:srgbClr val="FE8637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新細明體"/>
                </a:rPr>
                <a:t>Down-sampling</a:t>
              </a:r>
              <a:endParaRPr kumimoji="0" lang="zh-TW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新細明體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461731" y="2364760"/>
              <a:ext cx="1294443" cy="581624"/>
            </a:xfrm>
            <a:prstGeom prst="rect">
              <a:avLst/>
            </a:prstGeom>
            <a:solidFill>
              <a:srgbClr val="FE8637"/>
            </a:solidFill>
            <a:ln w="25400" cap="flat" cmpd="sng" algn="ctr">
              <a:solidFill>
                <a:srgbClr val="FE8637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新細明體"/>
                </a:rPr>
                <a:t>Rearrangement &amp;</a:t>
              </a:r>
            </a:p>
            <a:p>
              <a:pPr lvl="0" algn="ctr">
                <a:defRPr/>
              </a:pPr>
              <a:r>
                <a:rPr lang="en-CA" altLang="zh-TW" kern="0" dirty="0">
                  <a:latin typeface="Calibri" panose="020F0502020204030204" pitchFamily="34" charset="0"/>
                  <a:ea typeface="新細明體"/>
                </a:rPr>
                <a:t>Centralized</a:t>
              </a:r>
              <a:r>
                <a:rPr lang="en-US" altLang="zh-TW" kern="0" dirty="0" smtClean="0">
                  <a:latin typeface="Calibri" panose="020F0502020204030204" pitchFamily="34" charset="0"/>
                  <a:ea typeface="新細明體"/>
                </a:rPr>
                <a:t> Packing</a:t>
              </a:r>
              <a:endParaRPr kumimoji="0" lang="zh-TW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新細明體"/>
              </a:endParaRPr>
            </a:p>
          </p:txBody>
        </p:sp>
        <p:pic>
          <p:nvPicPr>
            <p:cNvPr id="43" name="圖片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3314" y="1996279"/>
              <a:ext cx="841499" cy="406290"/>
            </a:xfrm>
            <a:prstGeom prst="rect">
              <a:avLst/>
            </a:prstGeom>
          </p:spPr>
        </p:pic>
        <p:pic>
          <p:nvPicPr>
            <p:cNvPr id="44" name="圖片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3314" y="2825026"/>
              <a:ext cx="841499" cy="406290"/>
            </a:xfrm>
            <a:prstGeom prst="rect">
              <a:avLst/>
            </a:prstGeom>
          </p:spPr>
        </p:pic>
        <p:cxnSp>
          <p:nvCxnSpPr>
            <p:cNvPr id="45" name="直線單箭頭接點 44"/>
            <p:cNvCxnSpPr>
              <a:stCxn id="41" idx="3"/>
              <a:endCxn id="42" idx="1"/>
            </p:cNvCxnSpPr>
            <p:nvPr/>
          </p:nvCxnSpPr>
          <p:spPr>
            <a:xfrm flipV="1">
              <a:off x="5267376" y="2655573"/>
              <a:ext cx="194356" cy="1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46" name="直線單箭頭接點 45"/>
            <p:cNvCxnSpPr>
              <a:stCxn id="42" idx="3"/>
            </p:cNvCxnSpPr>
            <p:nvPr/>
          </p:nvCxnSpPr>
          <p:spPr>
            <a:xfrm>
              <a:off x="6756174" y="2655573"/>
              <a:ext cx="219216" cy="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47" name="肘形接點 46"/>
            <p:cNvCxnSpPr>
              <a:stCxn id="43" idx="3"/>
              <a:endCxn id="41" idx="1"/>
            </p:cNvCxnSpPr>
            <p:nvPr/>
          </p:nvCxnSpPr>
          <p:spPr>
            <a:xfrm>
              <a:off x="3744813" y="2199424"/>
              <a:ext cx="323131" cy="456149"/>
            </a:xfrm>
            <a:prstGeom prst="bentConnector3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48" name="肘形接點 47"/>
            <p:cNvCxnSpPr>
              <a:stCxn id="44" idx="3"/>
              <a:endCxn id="41" idx="1"/>
            </p:cNvCxnSpPr>
            <p:nvPr/>
          </p:nvCxnSpPr>
          <p:spPr>
            <a:xfrm flipV="1">
              <a:off x="3744813" y="2655573"/>
              <a:ext cx="323131" cy="372599"/>
            </a:xfrm>
            <a:prstGeom prst="bentConnector3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97743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755650" y="764704"/>
            <a:ext cx="7632700" cy="6492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The Proposed </a:t>
            </a:r>
            <a:r>
              <a:rPr lang="en-US" altLang="zh-TW" sz="3200" dirty="0">
                <a:latin typeface="Calibri" pitchFamily="34" charset="0"/>
                <a:cs typeface="+mn-cs"/>
              </a:rPr>
              <a:t>Centralized 2-View 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10243" name="內容版面配置區 2"/>
          <p:cNvSpPr>
            <a:spLocks noGrp="1"/>
          </p:cNvSpPr>
          <p:nvPr>
            <p:ph idx="1"/>
          </p:nvPr>
        </p:nvSpPr>
        <p:spPr>
          <a:xfrm>
            <a:off x="457200" y="1916633"/>
            <a:ext cx="8362950" cy="51847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2400" dirty="0" smtClean="0">
                <a:latin typeface="Calibri" pitchFamily="34" charset="0"/>
              </a:rPr>
              <a:t>To utilize the advantage of the checkerboard format while improving its compression efficiency simultaneously, we propose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checkerboard-based side-by-side format</a:t>
            </a:r>
            <a:r>
              <a:rPr lang="en-US" altLang="zh-TW" sz="2400" dirty="0" smtClean="0">
                <a:latin typeface="Calibri" pitchFamily="34" charset="0"/>
              </a:rPr>
              <a:t> and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checkerboard-based top-and-bottom format</a:t>
            </a:r>
            <a:r>
              <a:rPr lang="en-US" altLang="zh-TW" sz="2400" dirty="0" smtClean="0">
                <a:latin typeface="Calibri" pitchFamily="34" charset="0"/>
              </a:rPr>
              <a:t> as</a:t>
            </a:r>
          </a:p>
        </p:txBody>
      </p:sp>
      <p:sp>
        <p:nvSpPr>
          <p:cNvPr id="56" name="文字方塊 55"/>
          <p:cNvSpPr txBox="1">
            <a:spLocks noChangeArrowheads="1"/>
          </p:cNvSpPr>
          <p:nvPr/>
        </p:nvSpPr>
        <p:spPr bwMode="auto">
          <a:xfrm>
            <a:off x="3131840" y="6124108"/>
            <a:ext cx="2857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dirty="0"/>
              <a:t>Checkerboard</a:t>
            </a:r>
            <a:endParaRPr lang="zh-TW" altLang="en-US" dirty="0"/>
          </a:p>
        </p:txBody>
      </p:sp>
      <p:sp>
        <p:nvSpPr>
          <p:cNvPr id="58" name="文字方塊 1"/>
          <p:cNvSpPr txBox="1">
            <a:spLocks noChangeArrowheads="1"/>
          </p:cNvSpPr>
          <p:nvPr/>
        </p:nvSpPr>
        <p:spPr bwMode="auto">
          <a:xfrm>
            <a:off x="539750" y="1412776"/>
            <a:ext cx="5859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>
                <a:latin typeface="Calibri" pitchFamily="34" charset="0"/>
              </a:rPr>
              <a:t>Checkerboard down-sampling </a:t>
            </a:r>
            <a:r>
              <a:rPr lang="en-US" altLang="zh-TW" b="1" dirty="0" smtClean="0">
                <a:latin typeface="Calibri" pitchFamily="34" charset="0"/>
              </a:rPr>
              <a:t>&amp; alignment 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76" name="矩形 69"/>
          <p:cNvSpPr>
            <a:spLocks noChangeArrowheads="1"/>
          </p:cNvSpPr>
          <p:nvPr/>
        </p:nvSpPr>
        <p:spPr bwMode="auto">
          <a:xfrm>
            <a:off x="682774" y="3646211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1835299" y="3646211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2411562" y="4222473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9" name="矩形 72"/>
          <p:cNvSpPr>
            <a:spLocks noChangeArrowheads="1"/>
          </p:cNvSpPr>
          <p:nvPr/>
        </p:nvSpPr>
        <p:spPr bwMode="auto">
          <a:xfrm>
            <a:off x="682774" y="4798736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1259037" y="4222473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1835299" y="4798736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1259037" y="4798761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86" name="矩形 85"/>
          <p:cNvSpPr>
            <a:spLocks noChangeArrowheads="1"/>
          </p:cNvSpPr>
          <p:nvPr/>
        </p:nvSpPr>
        <p:spPr bwMode="auto">
          <a:xfrm>
            <a:off x="2411562" y="4798563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5253186" y="4222697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2" name="矩形 111"/>
          <p:cNvSpPr>
            <a:spLocks noChangeArrowheads="1"/>
          </p:cNvSpPr>
          <p:nvPr/>
        </p:nvSpPr>
        <p:spPr bwMode="auto">
          <a:xfrm>
            <a:off x="5829449" y="3646435"/>
            <a:ext cx="576262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6405711" y="5373635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5253186" y="5373635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5829449" y="4798960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7" name="矩形 81"/>
          <p:cNvSpPr>
            <a:spLocks noChangeArrowheads="1"/>
          </p:cNvSpPr>
          <p:nvPr/>
        </p:nvSpPr>
        <p:spPr bwMode="auto">
          <a:xfrm>
            <a:off x="6974676" y="3646435"/>
            <a:ext cx="583560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8" name="矩形 82"/>
          <p:cNvSpPr>
            <a:spLocks noChangeArrowheads="1"/>
          </p:cNvSpPr>
          <p:nvPr/>
        </p:nvSpPr>
        <p:spPr bwMode="auto">
          <a:xfrm>
            <a:off x="6981974" y="4798960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9" name="矩形 118"/>
          <p:cNvSpPr>
            <a:spLocks noChangeArrowheads="1"/>
          </p:cNvSpPr>
          <p:nvPr/>
        </p:nvSpPr>
        <p:spPr bwMode="auto">
          <a:xfrm>
            <a:off x="6405711" y="4222697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0" name="矩形 69"/>
          <p:cNvSpPr>
            <a:spLocks noChangeArrowheads="1"/>
          </p:cNvSpPr>
          <p:nvPr/>
        </p:nvSpPr>
        <p:spPr bwMode="auto">
          <a:xfrm>
            <a:off x="1259036" y="3645025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2" name="矩形 121"/>
          <p:cNvSpPr>
            <a:spLocks noChangeArrowheads="1"/>
          </p:cNvSpPr>
          <p:nvPr/>
        </p:nvSpPr>
        <p:spPr bwMode="auto">
          <a:xfrm>
            <a:off x="2410768" y="3645024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3" name="矩形 122"/>
          <p:cNvSpPr>
            <a:spLocks noChangeArrowheads="1"/>
          </p:cNvSpPr>
          <p:nvPr/>
        </p:nvSpPr>
        <p:spPr bwMode="auto">
          <a:xfrm>
            <a:off x="1834902" y="4222498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4" name="矩形 123"/>
          <p:cNvSpPr>
            <a:spLocks noChangeArrowheads="1"/>
          </p:cNvSpPr>
          <p:nvPr/>
        </p:nvSpPr>
        <p:spPr bwMode="auto">
          <a:xfrm>
            <a:off x="682774" y="4222697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5" name="矩形 72"/>
          <p:cNvSpPr>
            <a:spLocks noChangeArrowheads="1"/>
          </p:cNvSpPr>
          <p:nvPr/>
        </p:nvSpPr>
        <p:spPr bwMode="auto">
          <a:xfrm>
            <a:off x="681980" y="5374602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6" name="矩形 125"/>
          <p:cNvSpPr>
            <a:spLocks noChangeArrowheads="1"/>
          </p:cNvSpPr>
          <p:nvPr/>
        </p:nvSpPr>
        <p:spPr bwMode="auto">
          <a:xfrm>
            <a:off x="1834505" y="5374602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7" name="矩形 126"/>
          <p:cNvSpPr>
            <a:spLocks noChangeArrowheads="1"/>
          </p:cNvSpPr>
          <p:nvPr/>
        </p:nvSpPr>
        <p:spPr bwMode="auto">
          <a:xfrm>
            <a:off x="1258243" y="5374627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2410768" y="5374429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9" name="矩形 128"/>
          <p:cNvSpPr>
            <a:spLocks noChangeArrowheads="1"/>
          </p:cNvSpPr>
          <p:nvPr/>
        </p:nvSpPr>
        <p:spPr bwMode="auto">
          <a:xfrm>
            <a:off x="5252462" y="3645443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0" name="矩形 129"/>
          <p:cNvSpPr>
            <a:spLocks noChangeArrowheads="1"/>
          </p:cNvSpPr>
          <p:nvPr/>
        </p:nvSpPr>
        <p:spPr bwMode="auto">
          <a:xfrm>
            <a:off x="5252462" y="4797372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1" name="矩形 130"/>
          <p:cNvSpPr>
            <a:spLocks noChangeArrowheads="1"/>
          </p:cNvSpPr>
          <p:nvPr/>
        </p:nvSpPr>
        <p:spPr bwMode="auto">
          <a:xfrm>
            <a:off x="5828526" y="4221507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3" name="矩形 132"/>
          <p:cNvSpPr>
            <a:spLocks noChangeArrowheads="1"/>
          </p:cNvSpPr>
          <p:nvPr/>
        </p:nvSpPr>
        <p:spPr bwMode="auto">
          <a:xfrm>
            <a:off x="6974676" y="4222697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5" name="矩形 134"/>
          <p:cNvSpPr>
            <a:spLocks noChangeArrowheads="1"/>
          </p:cNvSpPr>
          <p:nvPr/>
        </p:nvSpPr>
        <p:spPr bwMode="auto">
          <a:xfrm>
            <a:off x="6404590" y="3645443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6" name="矩形 135"/>
          <p:cNvSpPr>
            <a:spLocks noChangeArrowheads="1"/>
          </p:cNvSpPr>
          <p:nvPr/>
        </p:nvSpPr>
        <p:spPr bwMode="auto">
          <a:xfrm>
            <a:off x="6404590" y="4797373"/>
            <a:ext cx="589628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7" name="矩形 136"/>
          <p:cNvSpPr>
            <a:spLocks noChangeArrowheads="1"/>
          </p:cNvSpPr>
          <p:nvPr/>
        </p:nvSpPr>
        <p:spPr bwMode="auto">
          <a:xfrm>
            <a:off x="5828526" y="5373437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8" name="矩形 137"/>
          <p:cNvSpPr>
            <a:spLocks noChangeArrowheads="1"/>
          </p:cNvSpPr>
          <p:nvPr/>
        </p:nvSpPr>
        <p:spPr bwMode="auto">
          <a:xfrm>
            <a:off x="6980455" y="5373635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0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4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8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2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6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8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0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2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4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6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6" grpId="0" animBg="1"/>
      <p:bldP spid="104" grpId="0" animBg="1"/>
      <p:bldP spid="112" grpId="0" animBg="1"/>
      <p:bldP spid="113" grpId="0" animBg="1"/>
      <p:bldP spid="114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5" grpId="0" animBg="1"/>
      <p:bldP spid="136" grpId="0" animBg="1"/>
      <p:bldP spid="137" grpId="0" animBg="1"/>
      <p:bldP spid="1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755650" y="764704"/>
            <a:ext cx="7632700" cy="6492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The Proposed </a:t>
            </a:r>
            <a:r>
              <a:rPr lang="en-US" altLang="zh-TW" sz="3200" dirty="0">
                <a:latin typeface="Calibri" pitchFamily="34" charset="0"/>
                <a:cs typeface="+mn-cs"/>
              </a:rPr>
              <a:t>Centralized 2-View 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10243" name="內容版面配置區 2"/>
          <p:cNvSpPr>
            <a:spLocks noGrp="1"/>
          </p:cNvSpPr>
          <p:nvPr>
            <p:ph idx="1"/>
          </p:nvPr>
        </p:nvSpPr>
        <p:spPr>
          <a:xfrm>
            <a:off x="457200" y="1916633"/>
            <a:ext cx="8362950" cy="51847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2400" dirty="0" smtClean="0">
                <a:latin typeface="Calibri" pitchFamily="34" charset="0"/>
              </a:rPr>
              <a:t>To utilize the advantage of the checkerboard format while improving its compression efficiency simultaneously, we propose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checkerboard-based side-by-side format</a:t>
            </a:r>
            <a:r>
              <a:rPr lang="en-US" altLang="zh-TW" sz="2400" dirty="0" smtClean="0">
                <a:latin typeface="Calibri" pitchFamily="34" charset="0"/>
              </a:rPr>
              <a:t> and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checkerboard-based top-and-bottom format</a:t>
            </a:r>
            <a:r>
              <a:rPr lang="en-US" altLang="zh-TW" sz="2400" dirty="0" smtClean="0">
                <a:latin typeface="Calibri" pitchFamily="34" charset="0"/>
              </a:rPr>
              <a:t> as</a:t>
            </a:r>
          </a:p>
        </p:txBody>
      </p:sp>
      <p:sp>
        <p:nvSpPr>
          <p:cNvPr id="22" name="矩形 211"/>
          <p:cNvSpPr>
            <a:spLocks noChangeArrowheads="1"/>
          </p:cNvSpPr>
          <p:nvPr/>
        </p:nvSpPr>
        <p:spPr bwMode="auto">
          <a:xfrm>
            <a:off x="1259632" y="3601799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3" name="矩形 212"/>
          <p:cNvSpPr>
            <a:spLocks noChangeArrowheads="1"/>
          </p:cNvSpPr>
          <p:nvPr/>
        </p:nvSpPr>
        <p:spPr bwMode="auto">
          <a:xfrm>
            <a:off x="2412157" y="3601799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259632" y="4754324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1836469" y="4177603"/>
            <a:ext cx="576064" cy="576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835895" y="5328999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835895" y="3601799"/>
            <a:ext cx="576262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8" name="矩形 219"/>
          <p:cNvSpPr>
            <a:spLocks noChangeArrowheads="1"/>
          </p:cNvSpPr>
          <p:nvPr/>
        </p:nvSpPr>
        <p:spPr bwMode="auto">
          <a:xfrm>
            <a:off x="2404220" y="5328999"/>
            <a:ext cx="574675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9" name="矩形 220"/>
          <p:cNvSpPr>
            <a:spLocks noChangeArrowheads="1"/>
          </p:cNvSpPr>
          <p:nvPr/>
        </p:nvSpPr>
        <p:spPr bwMode="auto">
          <a:xfrm>
            <a:off x="1259632" y="5328999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988420" y="3601799"/>
            <a:ext cx="576262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412157" y="4754324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835895" y="4754324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979528" y="4177603"/>
            <a:ext cx="576064" cy="576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978895" y="5328999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412157" y="4178061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988420" y="4754324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259632" y="4178061"/>
            <a:ext cx="576263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8" name="文字方塊 37"/>
          <p:cNvSpPr txBox="1">
            <a:spLocks noChangeArrowheads="1"/>
          </p:cNvSpPr>
          <p:nvPr/>
        </p:nvSpPr>
        <p:spPr bwMode="auto">
          <a:xfrm>
            <a:off x="986582" y="6119574"/>
            <a:ext cx="2857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Checkerboard</a:t>
            </a:r>
            <a:endParaRPr lang="zh-TW" altLang="en-US"/>
          </a:p>
        </p:txBody>
      </p:sp>
      <p:sp>
        <p:nvSpPr>
          <p:cNvPr id="39" name="文字方塊 38"/>
          <p:cNvSpPr txBox="1">
            <a:spLocks noChangeArrowheads="1"/>
          </p:cNvSpPr>
          <p:nvPr/>
        </p:nvSpPr>
        <p:spPr bwMode="auto">
          <a:xfrm>
            <a:off x="557957" y="6119574"/>
            <a:ext cx="3571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Checkerboard bottom-up</a:t>
            </a:r>
            <a:endParaRPr lang="zh-TW" altLang="en-US"/>
          </a:p>
        </p:txBody>
      </p:sp>
      <p:sp>
        <p:nvSpPr>
          <p:cNvPr id="58" name="文字方塊 1"/>
          <p:cNvSpPr txBox="1">
            <a:spLocks noChangeArrowheads="1"/>
          </p:cNvSpPr>
          <p:nvPr/>
        </p:nvSpPr>
        <p:spPr bwMode="auto">
          <a:xfrm>
            <a:off x="539750" y="1412776"/>
            <a:ext cx="5859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>
                <a:latin typeface="Calibri" pitchFamily="34" charset="0"/>
              </a:rPr>
              <a:t>Checkerboard down-sampling </a:t>
            </a:r>
            <a:r>
              <a:rPr lang="en-US" altLang="zh-TW" b="1" dirty="0" smtClean="0">
                <a:latin typeface="Calibri" pitchFamily="34" charset="0"/>
              </a:rPr>
              <a:t>&amp; alignment 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787428" y="4148856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0" name="矩形 69"/>
          <p:cNvSpPr>
            <a:spLocks noChangeArrowheads="1"/>
          </p:cNvSpPr>
          <p:nvPr/>
        </p:nvSpPr>
        <p:spPr bwMode="auto">
          <a:xfrm>
            <a:off x="4787428" y="3572594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5939953" y="3572594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6516216" y="4148856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3" name="矩形 72"/>
          <p:cNvSpPr>
            <a:spLocks noChangeArrowheads="1"/>
          </p:cNvSpPr>
          <p:nvPr/>
        </p:nvSpPr>
        <p:spPr bwMode="auto">
          <a:xfrm>
            <a:off x="4787428" y="4725119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5363691" y="4148856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5939953" y="4725119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5363691" y="5299794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5363691" y="3572594"/>
            <a:ext cx="576262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5939953" y="5299794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4787428" y="5299794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6516216" y="5299794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5363691" y="4725119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2" name="矩形 81"/>
          <p:cNvSpPr>
            <a:spLocks noChangeArrowheads="1"/>
          </p:cNvSpPr>
          <p:nvPr/>
        </p:nvSpPr>
        <p:spPr bwMode="auto">
          <a:xfrm>
            <a:off x="6516216" y="3572594"/>
            <a:ext cx="576262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3" name="矩形 82"/>
          <p:cNvSpPr>
            <a:spLocks noChangeArrowheads="1"/>
          </p:cNvSpPr>
          <p:nvPr/>
        </p:nvSpPr>
        <p:spPr bwMode="auto">
          <a:xfrm>
            <a:off x="6516216" y="4725119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5939953" y="4148856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5" name="文字方塊 74"/>
          <p:cNvSpPr txBox="1">
            <a:spLocks noChangeArrowheads="1"/>
          </p:cNvSpPr>
          <p:nvPr/>
        </p:nvSpPr>
        <p:spPr bwMode="auto">
          <a:xfrm>
            <a:off x="4514378" y="6125294"/>
            <a:ext cx="2857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Checkerboard</a:t>
            </a:r>
            <a:endParaRPr lang="zh-TW" altLang="en-US"/>
          </a:p>
        </p:txBody>
      </p:sp>
      <p:sp>
        <p:nvSpPr>
          <p:cNvPr id="76" name="文字方塊 75"/>
          <p:cNvSpPr txBox="1">
            <a:spLocks noChangeArrowheads="1"/>
          </p:cNvSpPr>
          <p:nvPr/>
        </p:nvSpPr>
        <p:spPr bwMode="auto">
          <a:xfrm>
            <a:off x="3942878" y="6125294"/>
            <a:ext cx="4071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Checkerboard side-by-side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553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138 L 0.00087 -0.082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486 L -1.66667E-6 0.1689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486 L -1.66667E-6 0.16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278 L 0.00018 -0.0851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278 L 0.00018 -0.0851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278 L 0.00018 -0.168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0787 L -3.05556E-6 0.0825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138 L -0.00017 -0.0826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278 L -3.05556E-6 -0.168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602 L -0.00017 0.0844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0671 L -4.72222E-6 0.08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602 L -0.00017 0.0844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0.06284 1.85185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0.06284 1.85185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0.06284 1.85185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0.06284 1.85185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2 0.00023 L -3.88889E-6 -0.00023 " pathEditMode="relative" rAng="0" ptsTypes="AA">
                                      <p:cBhvr>
                                        <p:cTn id="47" dur="2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4.07407E-6 L 0.12639 4.07407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4.07407E-6 L -0.12552 0.0002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4.07407E-6 L 0.12639 4.07407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0.12586 0.00023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 L 0.0632 0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 L 0.0632 0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55 0.00023 L 0.00035 -0.00024 " pathEditMode="relative" rAng="0" ptsTypes="AA">
                                      <p:cBhvr>
                                        <p:cTn id="61" dur="2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59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4" grpId="0" animBg="1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755650" y="764704"/>
            <a:ext cx="7632700" cy="6492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The Proposed </a:t>
            </a:r>
            <a:r>
              <a:rPr lang="en-US" altLang="zh-TW" sz="3200" dirty="0">
                <a:latin typeface="Calibri" pitchFamily="34" charset="0"/>
                <a:cs typeface="+mn-cs"/>
              </a:rPr>
              <a:t>Centralized 2-View 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10243" name="內容版面配置區 2"/>
          <p:cNvSpPr>
            <a:spLocks noGrp="1"/>
          </p:cNvSpPr>
          <p:nvPr>
            <p:ph idx="1"/>
          </p:nvPr>
        </p:nvSpPr>
        <p:spPr>
          <a:xfrm>
            <a:off x="457200" y="1916633"/>
            <a:ext cx="8362950" cy="5184775"/>
          </a:xfrm>
        </p:spPr>
        <p:txBody>
          <a:bodyPr/>
          <a:lstStyle/>
          <a:p>
            <a:r>
              <a:rPr lang="en-US" altLang="zh-TW" sz="2400" dirty="0"/>
              <a:t>Spilt the top or left view and reverse</a:t>
            </a:r>
            <a:endParaRPr lang="en-US" altLang="zh-TW" sz="2400" dirty="0" smtClean="0"/>
          </a:p>
          <a:p>
            <a:r>
              <a:rPr lang="en-US" altLang="zh-TW" sz="2400" dirty="0" smtClean="0"/>
              <a:t>Set the </a:t>
            </a:r>
            <a:r>
              <a:rPr lang="en-US" altLang="zh-TW" sz="2400" dirty="0">
                <a:latin typeface="Calibri" panose="020F0502020204030204" pitchFamily="34" charset="0"/>
              </a:rPr>
              <a:t>bottom</a:t>
            </a:r>
            <a:r>
              <a:rPr lang="en-US" altLang="zh-TW" sz="2400" dirty="0"/>
              <a:t> </a:t>
            </a:r>
            <a:r>
              <a:rPr lang="en-US" altLang="zh-TW" sz="2400" dirty="0" smtClean="0"/>
              <a:t>or right view </a:t>
            </a:r>
            <a:r>
              <a:rPr lang="en-US" altLang="zh-TW" sz="2400" dirty="0"/>
              <a:t>as </a:t>
            </a:r>
            <a:r>
              <a:rPr lang="en-US" altLang="zh-TW" sz="2400" dirty="0" smtClean="0"/>
              <a:t>center</a:t>
            </a:r>
            <a:endParaRPr lang="en-US" altLang="zh-TW" sz="2400" dirty="0"/>
          </a:p>
          <a:p>
            <a:r>
              <a:rPr lang="en-US" altLang="zh-TW" sz="2400" dirty="0" smtClean="0"/>
              <a:t>Place </a:t>
            </a:r>
            <a:r>
              <a:rPr lang="en-US" altLang="zh-TW" sz="2400" dirty="0"/>
              <a:t>it at top and </a:t>
            </a:r>
            <a:r>
              <a:rPr lang="en-US" altLang="zh-TW" sz="2400" dirty="0" smtClean="0"/>
              <a:t>bottom</a:t>
            </a:r>
            <a:endParaRPr lang="en-US" altLang="zh-TW" sz="2400" dirty="0" smtClean="0">
              <a:latin typeface="Calibri" pitchFamily="34" charset="0"/>
            </a:endParaRPr>
          </a:p>
        </p:txBody>
      </p:sp>
      <p:sp>
        <p:nvSpPr>
          <p:cNvPr id="58" name="文字方塊 1"/>
          <p:cNvSpPr txBox="1">
            <a:spLocks noChangeArrowheads="1"/>
          </p:cNvSpPr>
          <p:nvPr/>
        </p:nvSpPr>
        <p:spPr bwMode="auto">
          <a:xfrm>
            <a:off x="539750" y="1412776"/>
            <a:ext cx="51147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>
                <a:latin typeface="Calibri" pitchFamily="34" charset="0"/>
              </a:rPr>
              <a:t>Rearrangement &amp; centralized packing: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446873" y="4077072"/>
            <a:ext cx="1785183" cy="552292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Schoolbook"/>
                <a:ea typeface="新細明體"/>
              </a:rPr>
              <a:t>B</a:t>
            </a:r>
            <a:endParaRPr kumimoji="0" lang="zh-TW" altLang="en-US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entury Schoolbook"/>
              <a:ea typeface="新細明體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446873" y="4842338"/>
            <a:ext cx="1785183" cy="276145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Schoolbook"/>
                <a:ea typeface="新細明體"/>
              </a:rPr>
              <a:t>L1</a:t>
            </a:r>
            <a:endParaRPr kumimoji="0" lang="zh-TW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entury Schoolbook"/>
              <a:ea typeface="新細明體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446873" y="5118484"/>
            <a:ext cx="1785183" cy="276145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Schoolbook"/>
                <a:ea typeface="新細明體"/>
              </a:rPr>
              <a:t>L2</a:t>
            </a:r>
            <a:endParaRPr kumimoji="0" lang="zh-TW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entury Schoolbook"/>
              <a:ea typeface="新細明體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446873" y="4842006"/>
            <a:ext cx="1785183" cy="27614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entury Schoolbook"/>
                <a:ea typeface="新細明體"/>
              </a:rPr>
              <a:t>T1-Reverse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entury Schoolbook"/>
              <a:ea typeface="新細明體"/>
            </a:endParaRPr>
          </a:p>
        </p:txBody>
      </p:sp>
      <p:sp>
        <p:nvSpPr>
          <p:cNvPr id="64" name="矩形 63"/>
          <p:cNvSpPr/>
          <p:nvPr/>
        </p:nvSpPr>
        <p:spPr>
          <a:xfrm rot="10800000">
            <a:off x="1446873" y="5118153"/>
            <a:ext cx="1785183" cy="276145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TW" sz="1400" b="1" kern="0" dirty="0" smtClean="0">
                <a:latin typeface="Century Schoolbook"/>
              </a:rPr>
              <a:t>T2-Reverse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entury Schoolbook"/>
              <a:ea typeface="新細明體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44208" y="4142205"/>
            <a:ext cx="955530" cy="112868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新細明體"/>
              </a:rPr>
              <a:t>R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新細明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24128" y="4129877"/>
            <a:ext cx="477765" cy="112868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新細明體"/>
              </a:rPr>
              <a:t>L2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新細明體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46363" y="4129877"/>
            <a:ext cx="477765" cy="112868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新細明體"/>
              </a:rPr>
              <a:t>L1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新細明體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24127" y="4127538"/>
            <a:ext cx="477765" cy="112868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vert="vert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Schoolbook"/>
                <a:ea typeface="新細明體"/>
              </a:rPr>
              <a:t>L2</a:t>
            </a:r>
            <a:r>
              <a:rPr kumimoji="0" lang="en-US" altLang="zh-TW" sz="1400" b="1" kern="0" dirty="0" smtClean="0">
                <a:latin typeface="Century Schoolbook"/>
                <a:ea typeface="新細明體"/>
              </a:rPr>
              <a:t>-Reverse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新細明體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46362" y="4127538"/>
            <a:ext cx="477765" cy="112868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400" b="1" kern="0" dirty="0" smtClean="0">
                <a:latin typeface="Century Schoolbook"/>
                <a:ea typeface="新細明體"/>
              </a:rPr>
              <a:t>T1-Reverse</a:t>
            </a:r>
            <a:endParaRPr kumimoji="0" lang="zh-TW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Schoolbook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79496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8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301 L 0.00017 0.0511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0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L -2.77778E-6 -0.0944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2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8.33333E-7 -0.0194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-0.10226 4.81481E-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209 L 0.07882 0.0020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0.00116 L -0.0217 0.0011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755650" y="764704"/>
            <a:ext cx="7632700" cy="6492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The Proposed </a:t>
            </a:r>
            <a:r>
              <a:rPr lang="en-US" altLang="zh-TW" sz="3200" dirty="0" smtClean="0">
                <a:latin typeface="Calibri" pitchFamily="34" charset="0"/>
                <a:cs typeface="+mn-cs"/>
              </a:rPr>
              <a:t>Centralized 2-View 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pic>
        <p:nvPicPr>
          <p:cNvPr id="1026" name="Picture 2" descr="ta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3657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sb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228" y="2193424"/>
            <a:ext cx="3657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1"/>
          <p:cNvSpPr txBox="1">
            <a:spLocks noChangeArrowheads="1"/>
          </p:cNvSpPr>
          <p:nvPr/>
        </p:nvSpPr>
        <p:spPr bwMode="auto">
          <a:xfrm>
            <a:off x="539750" y="1412776"/>
            <a:ext cx="20290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 smtClean="0"/>
              <a:t>Packing View</a:t>
            </a:r>
            <a:r>
              <a:rPr lang="en-US" altLang="zh-TW" b="1" dirty="0" smtClean="0">
                <a:latin typeface="Calibri" pitchFamily="34" charset="0"/>
              </a:rPr>
              <a:t> </a:t>
            </a:r>
            <a:endParaRPr lang="zh-TW" alt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7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044176" y="805236"/>
            <a:ext cx="777629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zh-TW" sz="3200" b="1" dirty="0">
                <a:solidFill>
                  <a:schemeClr val="tx2"/>
                </a:solidFill>
                <a:latin typeface="Calibri" pitchFamily="34" charset="0"/>
              </a:rPr>
              <a:t>The Proposed Centralized 2-View </a:t>
            </a: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De-Packing</a:t>
            </a:r>
            <a:endParaRPr lang="en-US" altLang="zh-TW" sz="3200" dirty="0">
              <a:solidFill>
                <a:schemeClr val="tx2"/>
              </a:solidFill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35" name="文字方塊 1"/>
          <p:cNvSpPr txBox="1">
            <a:spLocks noChangeArrowheads="1"/>
          </p:cNvSpPr>
          <p:nvPr/>
        </p:nvSpPr>
        <p:spPr bwMode="auto">
          <a:xfrm>
            <a:off x="539750" y="1412776"/>
            <a:ext cx="3857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 smtClean="0">
                <a:latin typeface="Calibri" pitchFamily="34" charset="0"/>
              </a:rPr>
              <a:t>Checkerboard </a:t>
            </a:r>
            <a:r>
              <a:rPr lang="en-US" altLang="zh-TW" b="1" dirty="0">
                <a:latin typeface="Calibri" pitchFamily="34" charset="0"/>
              </a:rPr>
              <a:t>Up-sampling 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36" name="內容版面配置區 2"/>
          <p:cNvSpPr>
            <a:spLocks noGrp="1"/>
          </p:cNvSpPr>
          <p:nvPr>
            <p:ph idx="1"/>
          </p:nvPr>
        </p:nvSpPr>
        <p:spPr>
          <a:xfrm>
            <a:off x="3059832" y="2099971"/>
            <a:ext cx="5626968" cy="1794443"/>
          </a:xfrm>
        </p:spPr>
        <p:txBody>
          <a:bodyPr/>
          <a:lstStyle/>
          <a:p>
            <a:r>
              <a:rPr lang="en-US" altLang="zh-TW" sz="1800" dirty="0">
                <a:latin typeface="Calibri" panose="020F0502020204030204" pitchFamily="34" charset="0"/>
              </a:rPr>
              <a:t>The hole pixel can </a:t>
            </a:r>
            <a:r>
              <a:rPr lang="en-US" altLang="zh-TW" sz="1800" dirty="0" smtClean="0">
                <a:latin typeface="Calibri" panose="020F0502020204030204" pitchFamily="34" charset="0"/>
              </a:rPr>
              <a:t>be interpolated </a:t>
            </a:r>
            <a:r>
              <a:rPr lang="en-US" altLang="zh-TW" sz="1800" dirty="0">
                <a:latin typeface="Calibri" panose="020F0502020204030204" pitchFamily="34" charset="0"/>
              </a:rPr>
              <a:t>from either vertical or horizontal direction, which can be chosen from the following formula:</a:t>
            </a:r>
          </a:p>
          <a:p>
            <a:endParaRPr lang="en-US" altLang="zh-TW" dirty="0" smtClean="0">
              <a:latin typeface="Calibri" panose="020F0502020204030204" pitchFamily="34" charset="0"/>
            </a:endParaRPr>
          </a:p>
          <a:p>
            <a:endParaRPr lang="en-US" altLang="zh-TW" dirty="0" smtClean="0">
              <a:latin typeface="Calibri" panose="020F0502020204030204" pitchFamily="34" charset="0"/>
            </a:endParaRPr>
          </a:p>
          <a:p>
            <a:endParaRPr lang="en-US" altLang="zh-TW" dirty="0" smtClean="0">
              <a:latin typeface="Calibri" panose="020F0502020204030204" pitchFamily="34" charset="0"/>
            </a:endParaRPr>
          </a:p>
          <a:p>
            <a:endParaRPr lang="en-US" altLang="zh-TW" dirty="0">
              <a:latin typeface="Calibri" panose="020F0502020204030204" pitchFamily="34" charset="0"/>
            </a:endParaRPr>
          </a:p>
          <a:p>
            <a:endParaRPr lang="zh-TW" altLang="en-US" dirty="0">
              <a:latin typeface="Calibri" panose="020F0502020204030204" pitchFamily="34" charset="0"/>
            </a:endParaRPr>
          </a:p>
        </p:txBody>
      </p:sp>
      <p:graphicFrame>
        <p:nvGraphicFramePr>
          <p:cNvPr id="37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581753"/>
              </p:ext>
            </p:extLst>
          </p:nvPr>
        </p:nvGraphicFramePr>
        <p:xfrm>
          <a:off x="611560" y="2636912"/>
          <a:ext cx="2160000" cy="21600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40000"/>
                <a:gridCol w="540000"/>
                <a:gridCol w="540000"/>
                <a:gridCol w="540000"/>
              </a:tblGrid>
              <a:tr h="540000"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</a:tr>
              <a:tr h="540000"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</a:tr>
              <a:tr h="540000"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8" name="矩形 37"/>
          <p:cNvSpPr/>
          <p:nvPr/>
        </p:nvSpPr>
        <p:spPr>
          <a:xfrm>
            <a:off x="1151680" y="3716792"/>
            <a:ext cx="540000" cy="540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00" dirty="0" smtClean="0"/>
              <a:t>Hole</a:t>
            </a:r>
            <a:endParaRPr lang="zh-TW" altLang="en-US" sz="900" dirty="0"/>
          </a:p>
        </p:txBody>
      </p:sp>
      <p:sp>
        <p:nvSpPr>
          <p:cNvPr id="40" name="文字方塊 39"/>
          <p:cNvSpPr txBox="1"/>
          <p:nvPr/>
        </p:nvSpPr>
        <p:spPr>
          <a:xfrm>
            <a:off x="1247454" y="3284744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latin typeface="Times New Roman" pitchFamily="18" charset="0"/>
                <a:cs typeface="Times New Roman" pitchFamily="18" charset="0"/>
              </a:rPr>
              <a:t>V1</a:t>
            </a:r>
            <a:endParaRPr lang="zh-TW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1235571" y="4364864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latin typeface="Times New Roman" pitchFamily="18" charset="0"/>
                <a:cs typeface="Times New Roman" pitchFamily="18" charset="0"/>
              </a:rPr>
              <a:t>V2</a:t>
            </a:r>
            <a:endParaRPr lang="zh-TW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683568" y="384829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latin typeface="Times New Roman" pitchFamily="18" charset="0"/>
                <a:cs typeface="Times New Roman" pitchFamily="18" charset="0"/>
              </a:rPr>
              <a:t>H1</a:t>
            </a:r>
            <a:endParaRPr lang="zh-TW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1763688" y="3848291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latin typeface="Times New Roman" pitchFamily="18" charset="0"/>
                <a:cs typeface="Times New Roman" pitchFamily="18" charset="0"/>
              </a:rPr>
              <a:t>H2</a:t>
            </a:r>
          </a:p>
        </p:txBody>
      </p:sp>
      <p:graphicFrame>
        <p:nvGraphicFramePr>
          <p:cNvPr id="44" name="物件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371675"/>
              </p:ext>
            </p:extLst>
          </p:nvPr>
        </p:nvGraphicFramePr>
        <p:xfrm>
          <a:off x="3563888" y="3036075"/>
          <a:ext cx="1170130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2" name="方程式" r:id="rId4" imgW="825480" imgH="253800" progId="Equation.3">
                  <p:embed/>
                </p:oleObj>
              </mc:Choice>
              <mc:Fallback>
                <p:oleObj name="方程式" r:id="rId4" imgW="82548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63888" y="3036075"/>
                        <a:ext cx="1170130" cy="36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物件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332118"/>
              </p:ext>
            </p:extLst>
          </p:nvPr>
        </p:nvGraphicFramePr>
        <p:xfrm>
          <a:off x="3546762" y="3396355"/>
          <a:ext cx="1313270" cy="35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3" name="方程式" r:id="rId6" imgW="927000" imgH="253800" progId="Equation.3">
                  <p:embed/>
                </p:oleObj>
              </mc:Choice>
              <mc:Fallback>
                <p:oleObj name="方程式" r:id="rId6" imgW="92700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46762" y="3396355"/>
                        <a:ext cx="1313270" cy="35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5508104" y="3108083"/>
            <a:ext cx="3168352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square">
            <a:spAutoFit/>
          </a:bodyPr>
          <a:lstStyle/>
          <a:p>
            <a:r>
              <a:rPr lang="en-US" altLang="zh-TW" sz="1400" dirty="0"/>
              <a:t>The direction which contains smaller difference will be chosen</a:t>
            </a:r>
            <a:endParaRPr lang="zh-TW" altLang="en-US" sz="1400" dirty="0"/>
          </a:p>
        </p:txBody>
      </p:sp>
      <p:sp>
        <p:nvSpPr>
          <p:cNvPr id="47" name="向右箭號 46"/>
          <p:cNvSpPr/>
          <p:nvPr/>
        </p:nvSpPr>
        <p:spPr>
          <a:xfrm>
            <a:off x="5004048" y="3297685"/>
            <a:ext cx="360040" cy="170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8" name="內容版面配置區 2"/>
          <p:cNvSpPr txBox="1">
            <a:spLocks/>
          </p:cNvSpPr>
          <p:nvPr/>
        </p:nvSpPr>
        <p:spPr>
          <a:xfrm>
            <a:off x="3131840" y="3938813"/>
            <a:ext cx="5626968" cy="150641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1800" dirty="0">
                <a:latin typeface="Calibri" panose="020F0502020204030204" pitchFamily="34" charset="0"/>
                <a:cs typeface="Times New Roman" pitchFamily="18" charset="0"/>
              </a:rPr>
              <a:t>For each hole pixel, we use non-hole pixels with the weighted matrix [1, -5, 20, 20, -5, 1]/32 to estimate its pixel value. </a:t>
            </a:r>
          </a:p>
          <a:p>
            <a:pPr marL="109728" indent="0">
              <a:buNone/>
            </a:pPr>
            <a:endParaRPr lang="en-US" altLang="zh-TW" dirty="0" smtClean="0">
              <a:latin typeface="Calibri" panose="020F0502020204030204" pitchFamily="34" charset="0"/>
            </a:endParaRPr>
          </a:p>
          <a:p>
            <a:endParaRPr lang="en-US" altLang="zh-TW" dirty="0" smtClean="0">
              <a:latin typeface="Calibri" panose="020F0502020204030204" pitchFamily="34" charset="0"/>
            </a:endParaRPr>
          </a:p>
          <a:p>
            <a:endParaRPr lang="en-US" altLang="zh-TW" dirty="0" smtClean="0">
              <a:latin typeface="Calibri" panose="020F0502020204030204" pitchFamily="34" charset="0"/>
            </a:endParaRPr>
          </a:p>
          <a:p>
            <a:pPr marL="109728" indent="0">
              <a:buNone/>
            </a:pPr>
            <a:endParaRPr lang="en-US" altLang="zh-TW" dirty="0" smtClean="0">
              <a:latin typeface="Calibri" panose="020F0502020204030204" pitchFamily="34" charset="0"/>
            </a:endParaRPr>
          </a:p>
          <a:p>
            <a:endParaRPr lang="zh-TW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28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40" grpId="0"/>
      <p:bldP spid="41" grpId="0"/>
      <p:bldP spid="42" grpId="0"/>
      <p:bldP spid="43" grpId="0"/>
      <p:bldP spid="46" grpId="0" animBg="1"/>
      <p:bldP spid="47" grpId="0" animBg="1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Simulations</a:t>
            </a:r>
            <a:endParaRPr lang="zh-TW" altLang="en-US" sz="3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31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361606" y="805235"/>
            <a:ext cx="217982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zh-TW" sz="3200" b="1" dirty="0">
                <a:solidFill>
                  <a:schemeClr val="tx2"/>
                </a:solidFill>
                <a:latin typeface="Calibri" pitchFamily="34" charset="0"/>
              </a:rPr>
              <a:t>Simulations</a:t>
            </a:r>
            <a:endParaRPr lang="en-US" altLang="zh-TW" sz="3200" dirty="0">
              <a:solidFill>
                <a:schemeClr val="tx2"/>
              </a:solidFill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23528" y="1484784"/>
            <a:ext cx="8563461" cy="4839816"/>
          </a:xfrm>
        </p:spPr>
        <p:txBody>
          <a:bodyPr/>
          <a:lstStyle/>
          <a:p>
            <a:r>
              <a:rPr lang="en-CA" altLang="zh-TW" sz="2200" dirty="0">
                <a:latin typeface="Calibri" panose="020F0502020204030204" pitchFamily="34" charset="0"/>
              </a:rPr>
              <a:t>T</a:t>
            </a:r>
            <a:r>
              <a:rPr lang="en-CA" altLang="zh-TW" sz="2200" dirty="0" smtClean="0">
                <a:latin typeface="Calibri" panose="020F0502020204030204" pitchFamily="34" charset="0"/>
              </a:rPr>
              <a:t>he </a:t>
            </a:r>
            <a:r>
              <a:rPr lang="en-CA" altLang="zh-TW" sz="2200" dirty="0">
                <a:latin typeface="Calibri" panose="020F0502020204030204" pitchFamily="34" charset="0"/>
              </a:rPr>
              <a:t>anchor </a:t>
            </a:r>
            <a:r>
              <a:rPr lang="en-CA" altLang="zh-TW" sz="2200" dirty="0" smtClean="0">
                <a:latin typeface="Calibri" panose="020F0502020204030204" pitchFamily="34" charset="0"/>
              </a:rPr>
              <a:t>software is HTM-8.0 </a:t>
            </a:r>
            <a:r>
              <a:rPr lang="de-AT" altLang="zh-TW" sz="2200" dirty="0" smtClean="0">
                <a:latin typeface="Calibri" panose="020F0502020204030204" pitchFamily="34" charset="0"/>
              </a:rPr>
              <a:t>with </a:t>
            </a:r>
            <a:r>
              <a:rPr lang="de-AT" altLang="zh-TW" sz="2200" dirty="0">
                <a:latin typeface="Calibri" panose="020F0502020204030204" pitchFamily="34" charset="0"/>
              </a:rPr>
              <a:t>2 view + 2 depth configuration.</a:t>
            </a:r>
            <a:endParaRPr lang="en-CA" altLang="zh-TW" sz="2200" dirty="0" smtClean="0">
              <a:latin typeface="Calibri" panose="020F0502020204030204" pitchFamily="34" charset="0"/>
            </a:endParaRPr>
          </a:p>
          <a:p>
            <a:r>
              <a:rPr lang="en-CA" altLang="zh-TW" sz="2200" dirty="0" smtClean="0">
                <a:latin typeface="Calibri" panose="020F0502020204030204" pitchFamily="34" charset="0"/>
              </a:rPr>
              <a:t>The </a:t>
            </a:r>
            <a:r>
              <a:rPr lang="en-CA" altLang="zh-TW" sz="2200" dirty="0">
                <a:latin typeface="Calibri" panose="020F0502020204030204" pitchFamily="34" charset="0"/>
              </a:rPr>
              <a:t>PSNR is calculated by averaging the </a:t>
            </a:r>
            <a:r>
              <a:rPr lang="en-CA" altLang="zh-TW" sz="2200" dirty="0" smtClean="0">
                <a:latin typeface="Calibri" panose="020F0502020204030204" pitchFamily="34" charset="0"/>
              </a:rPr>
              <a:t>PSNR </a:t>
            </a:r>
            <a:r>
              <a:rPr lang="en-CA" altLang="zh-TW" sz="2200" dirty="0">
                <a:latin typeface="Calibri" panose="020F0502020204030204" pitchFamily="34" charset="0"/>
              </a:rPr>
              <a:t>in view 1 and view </a:t>
            </a:r>
            <a:r>
              <a:rPr lang="en-CA" altLang="zh-TW" sz="2200" dirty="0" smtClean="0">
                <a:latin typeface="Calibri" panose="020F0502020204030204" pitchFamily="34" charset="0"/>
              </a:rPr>
              <a:t>2</a:t>
            </a:r>
          </a:p>
          <a:p>
            <a:r>
              <a:rPr lang="en-CA" altLang="zh-TW" sz="2200" dirty="0" smtClean="0">
                <a:latin typeface="Calibri" panose="020F0502020204030204" pitchFamily="34" charset="0"/>
              </a:rPr>
              <a:t>The </a:t>
            </a:r>
            <a:r>
              <a:rPr lang="en-CA" altLang="zh-TW" sz="2200" dirty="0">
                <a:latin typeface="Calibri" panose="020F0502020204030204" pitchFamily="34" charset="0"/>
              </a:rPr>
              <a:t>bit rate is obtained by summing all the related bits that are needed to recover the </a:t>
            </a:r>
            <a:r>
              <a:rPr lang="en-CA" altLang="zh-TW" sz="2200" dirty="0" smtClean="0">
                <a:latin typeface="Calibri" panose="020F0502020204030204" pitchFamily="34" charset="0"/>
              </a:rPr>
              <a:t>reconstructed frames</a:t>
            </a:r>
            <a:r>
              <a:rPr lang="en-CA" altLang="zh-TW" sz="2200" dirty="0">
                <a:latin typeface="Calibri" panose="020F0502020204030204" pitchFamily="34" charset="0"/>
              </a:rPr>
              <a:t>.</a:t>
            </a:r>
            <a:endParaRPr lang="zh-TW" altLang="en-US" sz="2200" dirty="0">
              <a:latin typeface="Calibri" panose="020F0502020204030204" pitchFamily="34" charset="0"/>
            </a:endParaRPr>
          </a:p>
        </p:txBody>
      </p:sp>
      <p:grpSp>
        <p:nvGrpSpPr>
          <p:cNvPr id="51" name="群組 50"/>
          <p:cNvGrpSpPr/>
          <p:nvPr/>
        </p:nvGrpSpPr>
        <p:grpSpPr>
          <a:xfrm>
            <a:off x="611560" y="3544213"/>
            <a:ext cx="8208912" cy="2390666"/>
            <a:chOff x="688504" y="584683"/>
            <a:chExt cx="8208912" cy="2988333"/>
          </a:xfrm>
        </p:grpSpPr>
        <p:sp>
          <p:nvSpPr>
            <p:cNvPr id="52" name="矩形 51"/>
            <p:cNvSpPr/>
            <p:nvPr/>
          </p:nvSpPr>
          <p:spPr>
            <a:xfrm>
              <a:off x="688504" y="584683"/>
              <a:ext cx="1224136" cy="720080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Anchor </a:t>
              </a:r>
              <a:r>
                <a:rPr lang="en-US" altLang="zh-TW" sz="1100" b="1" dirty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Reconstruction – view1 &amp; depth1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8504" y="1412776"/>
              <a:ext cx="1224136" cy="720080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Anchor </a:t>
              </a:r>
              <a:r>
                <a:rPr lang="en-US" altLang="zh-TW" sz="1100" b="1" dirty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Reconstruction – view2 &amp; </a:t>
              </a:r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depth2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080992" y="2276872"/>
              <a:ext cx="1224136" cy="468053"/>
            </a:xfrm>
            <a:prstGeom prst="rect">
              <a:avLst/>
            </a:prstGeom>
            <a:solidFill>
              <a:srgbClr val="FF66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Reconstruction – view1 &amp; depth1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080992" y="3068960"/>
              <a:ext cx="1224136" cy="504056"/>
            </a:xfrm>
            <a:prstGeom prst="rect">
              <a:avLst/>
            </a:prstGeom>
            <a:solidFill>
              <a:srgbClr val="FF66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Reconstruction – view2 </a:t>
              </a:r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&amp;depth2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128664" y="2564904"/>
              <a:ext cx="1224136" cy="720080"/>
            </a:xfrm>
            <a:prstGeom prst="rect">
              <a:avLst/>
            </a:prstGeom>
            <a:solidFill>
              <a:srgbClr val="FF66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De-Packing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568824" y="2564904"/>
              <a:ext cx="1224136" cy="720080"/>
            </a:xfrm>
            <a:prstGeom prst="rect">
              <a:avLst/>
            </a:prstGeom>
            <a:solidFill>
              <a:srgbClr val="FF66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Up-Sampling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cxnSp>
          <p:nvCxnSpPr>
            <p:cNvPr id="58" name="直線單箭頭接點 57"/>
            <p:cNvCxnSpPr>
              <a:stCxn id="56" idx="3"/>
              <a:endCxn id="57" idx="1"/>
            </p:cNvCxnSpPr>
            <p:nvPr/>
          </p:nvCxnSpPr>
          <p:spPr>
            <a:xfrm>
              <a:off x="3352800" y="2924944"/>
              <a:ext cx="216024" cy="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6953200" y="584683"/>
              <a:ext cx="1224136" cy="7200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PSNR</a:t>
              </a:r>
            </a:p>
            <a:p>
              <a:pPr algn="ctr"/>
              <a:r>
                <a:rPr lang="en-US" altLang="zh-TW" sz="14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Calculation</a:t>
              </a:r>
              <a:endParaRPr lang="zh-TW" alt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cxnSp>
          <p:nvCxnSpPr>
            <p:cNvPr id="60" name="直線單箭頭接點 59"/>
            <p:cNvCxnSpPr>
              <a:stCxn id="52" idx="3"/>
              <a:endCxn id="59" idx="1"/>
            </p:cNvCxnSpPr>
            <p:nvPr/>
          </p:nvCxnSpPr>
          <p:spPr>
            <a:xfrm>
              <a:off x="1912640" y="944723"/>
              <a:ext cx="504056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/>
            <p:cNvSpPr/>
            <p:nvPr/>
          </p:nvSpPr>
          <p:spPr>
            <a:xfrm>
              <a:off x="6953200" y="1412776"/>
              <a:ext cx="1224136" cy="7200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PSNR</a:t>
              </a:r>
            </a:p>
            <a:p>
              <a:pPr algn="ctr"/>
              <a:r>
                <a:rPr lang="en-US" altLang="zh-TW" sz="14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Calculation</a:t>
              </a:r>
              <a:endParaRPr lang="zh-TW" alt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cxnSp>
          <p:nvCxnSpPr>
            <p:cNvPr id="62" name="直線單箭頭接點 61"/>
            <p:cNvCxnSpPr>
              <a:stCxn id="53" idx="3"/>
              <a:endCxn id="61" idx="1"/>
            </p:cNvCxnSpPr>
            <p:nvPr/>
          </p:nvCxnSpPr>
          <p:spPr>
            <a:xfrm>
              <a:off x="1912640" y="1772816"/>
              <a:ext cx="504056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/>
            <p:cNvSpPr/>
            <p:nvPr/>
          </p:nvSpPr>
          <p:spPr>
            <a:xfrm>
              <a:off x="8177336" y="584683"/>
              <a:ext cx="360040" cy="720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Y1</a:t>
              </a:r>
            </a:p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U1</a:t>
              </a:r>
            </a:p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V1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8177336" y="1412776"/>
              <a:ext cx="360040" cy="720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Y2</a:t>
              </a:r>
            </a:p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U2</a:t>
              </a:r>
            </a:p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V2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688504" y="2420888"/>
              <a:ext cx="1224136" cy="990110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Proposed Reconstruction – packed </a:t>
              </a:r>
              <a:r>
                <a:rPr lang="en-US" altLang="zh-TW" sz="1100" b="1" dirty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view &amp; </a:t>
              </a:r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depth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cxnSp>
          <p:nvCxnSpPr>
            <p:cNvPr id="66" name="直線單箭頭接點 65"/>
            <p:cNvCxnSpPr>
              <a:stCxn id="65" idx="3"/>
              <a:endCxn id="56" idx="1"/>
            </p:cNvCxnSpPr>
            <p:nvPr/>
          </p:nvCxnSpPr>
          <p:spPr>
            <a:xfrm>
              <a:off x="1912640" y="2915943"/>
              <a:ext cx="216024" cy="900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肘形接點 66"/>
            <p:cNvCxnSpPr>
              <a:stCxn id="57" idx="3"/>
              <a:endCxn id="54" idx="1"/>
            </p:cNvCxnSpPr>
            <p:nvPr/>
          </p:nvCxnSpPr>
          <p:spPr>
            <a:xfrm flipV="1">
              <a:off x="4792960" y="2510897"/>
              <a:ext cx="288032" cy="414046"/>
            </a:xfrm>
            <a:prstGeom prst="bentConnector3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肘形接點 67"/>
            <p:cNvCxnSpPr>
              <a:stCxn id="57" idx="3"/>
              <a:endCxn id="55" idx="1"/>
            </p:cNvCxnSpPr>
            <p:nvPr/>
          </p:nvCxnSpPr>
          <p:spPr>
            <a:xfrm>
              <a:off x="4792960" y="2924944"/>
              <a:ext cx="288032" cy="396044"/>
            </a:xfrm>
            <a:prstGeom prst="bentConnector3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68"/>
            <p:cNvSpPr/>
            <p:nvPr/>
          </p:nvSpPr>
          <p:spPr>
            <a:xfrm>
              <a:off x="8537376" y="584683"/>
              <a:ext cx="360040" cy="720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D1</a:t>
              </a:r>
            </a:p>
          </p:txBody>
        </p:sp>
        <p:cxnSp>
          <p:nvCxnSpPr>
            <p:cNvPr id="70" name="肘形接點 69"/>
            <p:cNvCxnSpPr>
              <a:stCxn id="54" idx="3"/>
              <a:endCxn id="59" idx="1"/>
            </p:cNvCxnSpPr>
            <p:nvPr/>
          </p:nvCxnSpPr>
          <p:spPr>
            <a:xfrm flipV="1">
              <a:off x="6305128" y="944723"/>
              <a:ext cx="648072" cy="1566174"/>
            </a:xfrm>
            <a:prstGeom prst="bentConnector3">
              <a:avLst>
                <a:gd name="adj1" fmla="val 39549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肘形接點 70"/>
            <p:cNvCxnSpPr>
              <a:stCxn id="55" idx="3"/>
              <a:endCxn id="61" idx="1"/>
            </p:cNvCxnSpPr>
            <p:nvPr/>
          </p:nvCxnSpPr>
          <p:spPr>
            <a:xfrm flipV="1">
              <a:off x="6305128" y="1772816"/>
              <a:ext cx="648072" cy="1548173"/>
            </a:xfrm>
            <a:prstGeom prst="bentConnector3">
              <a:avLst>
                <a:gd name="adj1" fmla="val 73516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矩形 71"/>
            <p:cNvSpPr/>
            <p:nvPr/>
          </p:nvSpPr>
          <p:spPr>
            <a:xfrm>
              <a:off x="8531885" y="1412776"/>
              <a:ext cx="360040" cy="720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D2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669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482086" y="620688"/>
            <a:ext cx="217982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Simulations</a:t>
            </a:r>
            <a:endParaRPr lang="en-US" altLang="zh-TW" sz="3200" dirty="0">
              <a:solidFill>
                <a:schemeClr val="tx2"/>
              </a:solidFill>
              <a:latin typeface="Calibri" pitchFamily="34" charset="0"/>
              <a:ea typeface="標楷體" pitchFamily="65" charset="-120"/>
            </a:endParaRPr>
          </a:p>
        </p:txBody>
      </p:sp>
      <p:pic>
        <p:nvPicPr>
          <p:cNvPr id="3074" name="圖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1"/>
          <a:stretch>
            <a:fillRect/>
          </a:stretch>
        </p:blipFill>
        <p:spPr bwMode="auto">
          <a:xfrm>
            <a:off x="850550" y="3788817"/>
            <a:ext cx="3433418" cy="2706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7"/>
          <a:stretch>
            <a:fillRect/>
          </a:stretch>
        </p:blipFill>
        <p:spPr bwMode="auto">
          <a:xfrm>
            <a:off x="971600" y="1117636"/>
            <a:ext cx="3290019" cy="258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圖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"/>
          <a:stretch>
            <a:fillRect/>
          </a:stretch>
        </p:blipFill>
        <p:spPr bwMode="auto">
          <a:xfrm>
            <a:off x="4832350" y="1094787"/>
            <a:ext cx="3340050" cy="262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圖片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9"/>
          <a:stretch>
            <a:fillRect/>
          </a:stretch>
        </p:blipFill>
        <p:spPr bwMode="auto">
          <a:xfrm>
            <a:off x="4599434" y="3788816"/>
            <a:ext cx="3356942" cy="270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58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Conclusions</a:t>
            </a:r>
            <a:endParaRPr lang="zh-TW" altLang="en-US" sz="3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18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980529"/>
            <a:ext cx="9144000" cy="576263"/>
          </a:xfrm>
        </p:spPr>
        <p:txBody>
          <a:bodyPr lIns="91431" tIns="45716" rIns="91431" bIns="45716"/>
          <a:lstStyle/>
          <a:p>
            <a:pPr eaLnBrk="1" hangingPunct="1"/>
            <a:r>
              <a:rPr lang="en-US" altLang="zh-TW" sz="4400" dirty="0" smtClean="0">
                <a:latin typeface="Calibri" pitchFamily="34" charset="0"/>
              </a:rPr>
              <a:t>Contents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1907704" y="2060848"/>
            <a:ext cx="5472608" cy="3016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Introduction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Backward Frame Compatible C2V Packing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3200" b="1" dirty="0">
                <a:solidFill>
                  <a:schemeClr val="tx2"/>
                </a:solidFill>
                <a:latin typeface="Calibri" pitchFamily="34" charset="0"/>
              </a:rPr>
              <a:t>Results </a:t>
            </a:r>
            <a:endParaRPr lang="en-US" altLang="zh-TW" sz="32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87652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469775" y="826701"/>
            <a:ext cx="22044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Conclusions</a:t>
            </a:r>
            <a:endParaRPr lang="en-US" altLang="zh-TW" sz="3200" dirty="0">
              <a:solidFill>
                <a:schemeClr val="tx2"/>
              </a:solidFill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altLang="zh-TW" sz="2400" dirty="0">
                <a:latin typeface="Calibri" pitchFamily="34" charset="0"/>
              </a:rPr>
              <a:t>This contribution develops a new </a:t>
            </a:r>
            <a:r>
              <a:rPr lang="en-US" altLang="zh-TW" sz="2400" dirty="0" smtClean="0">
                <a:latin typeface="Calibri" pitchFamily="34" charset="0"/>
              </a:rPr>
              <a:t>C2V stereo 3D video packing </a:t>
            </a:r>
            <a:r>
              <a:rPr lang="en-US" altLang="zh-TW" sz="2400" dirty="0">
                <a:latin typeface="Calibri" pitchFamily="34" charset="0"/>
              </a:rPr>
              <a:t>format that provides a more unrestricted and comfortable vision experience for two-view videos. </a:t>
            </a:r>
          </a:p>
          <a:p>
            <a:pPr>
              <a:spcBef>
                <a:spcPts val="1200"/>
              </a:spcBef>
            </a:pPr>
            <a:r>
              <a:rPr lang="en-US" altLang="zh-TW" sz="2400" dirty="0" smtClean="0">
                <a:latin typeface="Calibri" pitchFamily="34" charset="0"/>
              </a:rPr>
              <a:t>For </a:t>
            </a:r>
            <a:r>
              <a:rPr lang="en-US" altLang="zh-TW" sz="2400" dirty="0">
                <a:latin typeface="Calibri" pitchFamily="34" charset="0"/>
              </a:rPr>
              <a:t>traditional TV receiving 3D video contents, </a:t>
            </a:r>
            <a:r>
              <a:rPr lang="en-US" altLang="zh-TW" sz="2400" dirty="0" smtClean="0">
                <a:latin typeface="Calibri" pitchFamily="34" charset="0"/>
              </a:rPr>
              <a:t>the proposed C2V format can provide more </a:t>
            </a:r>
            <a:r>
              <a:rPr lang="en-US" altLang="zh-TW" sz="2400" dirty="0">
                <a:latin typeface="Calibri" pitchFamily="34" charset="0"/>
              </a:rPr>
              <a:t>comfortably </a:t>
            </a:r>
            <a:r>
              <a:rPr lang="en-US" altLang="zh-TW" sz="2400" dirty="0" smtClean="0">
                <a:latin typeface="Calibri" pitchFamily="34" charset="0"/>
              </a:rPr>
              <a:t>visualization without un-packing process.</a:t>
            </a:r>
            <a:endParaRPr lang="en-US" altLang="zh-TW" sz="2400" dirty="0">
              <a:latin typeface="Calibri" pitchFamily="34" charset="0"/>
            </a:endParaRPr>
          </a:p>
          <a:p>
            <a:pPr>
              <a:spcBef>
                <a:spcPts val="1200"/>
              </a:spcBef>
            </a:pPr>
            <a:r>
              <a:rPr lang="en-CA" altLang="zh-TW" sz="2400" dirty="0" smtClean="0">
                <a:latin typeface="Calibri" pitchFamily="34" charset="0"/>
              </a:rPr>
              <a:t>For 3D stereo TV, the proposed C2V  with similar complexity can exhibit comparable 3D quality .</a:t>
            </a:r>
            <a:endParaRPr lang="zh-TW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32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2564904"/>
            <a:ext cx="674736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Thank you for 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attention</a:t>
            </a: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56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08856"/>
            <a:ext cx="7200900" cy="819944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zh-TW" sz="3200" dirty="0">
                <a:latin typeface="Calibri" panose="020F0502020204030204" pitchFamily="34" charset="0"/>
              </a:rPr>
              <a:t>Flow </a:t>
            </a:r>
            <a:r>
              <a:rPr lang="en-US" altLang="zh-TW" sz="3200" dirty="0" smtClean="0">
                <a:latin typeface="Calibri" panose="020F0502020204030204" pitchFamily="34" charset="0"/>
              </a:rPr>
              <a:t>Diagram of </a:t>
            </a:r>
            <a:r>
              <a:rPr lang="en-US" altLang="zh-TW" sz="3200" dirty="0">
                <a:latin typeface="Calibri" pitchFamily="34" charset="0"/>
              </a:rPr>
              <a:t>Simulations</a:t>
            </a:r>
            <a:endParaRPr lang="en-US" altLang="zh-TW" sz="3200" b="1" i="0" dirty="0" smtClean="0">
              <a:effectLst/>
              <a:latin typeface="Calibri" pitchFamily="34" charset="0"/>
            </a:endParaRPr>
          </a:p>
        </p:txBody>
      </p:sp>
      <p:cxnSp>
        <p:nvCxnSpPr>
          <p:cNvPr id="32" name="直線單箭頭接點 31"/>
          <p:cNvCxnSpPr>
            <a:stCxn id="47" idx="2"/>
            <a:endCxn id="53" idx="0"/>
          </p:cNvCxnSpPr>
          <p:nvPr/>
        </p:nvCxnSpPr>
        <p:spPr>
          <a:xfrm>
            <a:off x="7920372" y="4505773"/>
            <a:ext cx="18002" cy="4295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直線單箭頭接點 32"/>
          <p:cNvCxnSpPr>
            <a:stCxn id="34" idx="2"/>
            <a:endCxn id="52" idx="0"/>
          </p:cNvCxnSpPr>
          <p:nvPr/>
        </p:nvCxnSpPr>
        <p:spPr>
          <a:xfrm>
            <a:off x="3466063" y="3931383"/>
            <a:ext cx="0" cy="10039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2637971" y="2995279"/>
            <a:ext cx="1656184" cy="936104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3D-HTM</a:t>
            </a:r>
          </a:p>
          <a:p>
            <a:pPr algn="ctr"/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Coding</a:t>
            </a:r>
            <a:endParaRPr lang="zh-TW" altLang="en-US" sz="24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grpSp>
        <p:nvGrpSpPr>
          <p:cNvPr id="35" name="群組 34"/>
          <p:cNvGrpSpPr/>
          <p:nvPr/>
        </p:nvGrpSpPr>
        <p:grpSpPr>
          <a:xfrm>
            <a:off x="410816" y="2420888"/>
            <a:ext cx="1656184" cy="2084885"/>
            <a:chOff x="410816" y="2712267"/>
            <a:chExt cx="1656184" cy="2084885"/>
          </a:xfrm>
        </p:grpSpPr>
        <p:sp>
          <p:nvSpPr>
            <p:cNvPr id="37" name="矩形 36"/>
            <p:cNvSpPr/>
            <p:nvPr/>
          </p:nvSpPr>
          <p:spPr>
            <a:xfrm>
              <a:off x="410816" y="2712267"/>
              <a:ext cx="1656184" cy="936104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Packing</a:t>
              </a:r>
            </a:p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(View)</a:t>
              </a:r>
              <a:endParaRPr lang="zh-TW" altLang="en-US" sz="2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10816" y="3861048"/>
              <a:ext cx="1656184" cy="936104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Packing</a:t>
              </a:r>
            </a:p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(Depth)</a:t>
              </a:r>
              <a:endParaRPr lang="zh-TW" altLang="en-US" sz="2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39" name="肘形接點 38"/>
          <p:cNvCxnSpPr>
            <a:stCxn id="37" idx="3"/>
            <a:endCxn id="34" idx="1"/>
          </p:cNvCxnSpPr>
          <p:nvPr/>
        </p:nvCxnSpPr>
        <p:spPr>
          <a:xfrm>
            <a:off x="2067000" y="2888940"/>
            <a:ext cx="570971" cy="574391"/>
          </a:xfrm>
          <a:prstGeom prst="bentConnector3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肘形接點 39"/>
          <p:cNvCxnSpPr>
            <a:stCxn id="38" idx="3"/>
            <a:endCxn id="34" idx="1"/>
          </p:cNvCxnSpPr>
          <p:nvPr/>
        </p:nvCxnSpPr>
        <p:spPr>
          <a:xfrm flipV="1">
            <a:off x="2067000" y="3463331"/>
            <a:ext cx="570971" cy="574390"/>
          </a:xfrm>
          <a:prstGeom prst="bentConnector3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" name="群組 40"/>
          <p:cNvGrpSpPr/>
          <p:nvPr/>
        </p:nvGrpSpPr>
        <p:grpSpPr>
          <a:xfrm>
            <a:off x="4865126" y="2420888"/>
            <a:ext cx="1867114" cy="2084885"/>
            <a:chOff x="4860032" y="2642777"/>
            <a:chExt cx="1867114" cy="2084885"/>
          </a:xfrm>
        </p:grpSpPr>
        <p:sp>
          <p:nvSpPr>
            <p:cNvPr id="42" name="矩形 41"/>
            <p:cNvSpPr/>
            <p:nvPr/>
          </p:nvSpPr>
          <p:spPr>
            <a:xfrm>
              <a:off x="4860032" y="2642777"/>
              <a:ext cx="1867114" cy="936104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De-packing</a:t>
              </a:r>
              <a:endParaRPr lang="en-US" altLang="zh-TW" sz="2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zh-TW" sz="2400" dirty="0">
                  <a:solidFill>
                    <a:srgbClr val="002060"/>
                  </a:solidFill>
                  <a:latin typeface="Calibri" panose="020F0502020204030204" pitchFamily="34" charset="0"/>
                </a:rPr>
                <a:t>(</a:t>
              </a:r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View)</a:t>
              </a:r>
              <a:endParaRPr lang="zh-TW" altLang="en-US" sz="2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860032" y="3791558"/>
              <a:ext cx="1867114" cy="936104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De-packing</a:t>
              </a:r>
              <a:endParaRPr lang="en-US" altLang="zh-TW" sz="2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(Depth)</a:t>
              </a:r>
              <a:endParaRPr lang="zh-TW" altLang="en-US" sz="2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7092280" y="2420888"/>
            <a:ext cx="1656184" cy="2084885"/>
            <a:chOff x="7092280" y="2642777"/>
            <a:chExt cx="1656184" cy="2084885"/>
          </a:xfrm>
        </p:grpSpPr>
        <p:sp>
          <p:nvSpPr>
            <p:cNvPr id="45" name="矩形 44"/>
            <p:cNvSpPr/>
            <p:nvPr/>
          </p:nvSpPr>
          <p:spPr>
            <a:xfrm>
              <a:off x="7092280" y="2642777"/>
              <a:ext cx="1656184" cy="936104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PSNR</a:t>
              </a:r>
              <a:endParaRPr lang="en-US" altLang="zh-TW" sz="2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(View)</a:t>
              </a:r>
              <a:endParaRPr lang="zh-TW" altLang="en-US" sz="2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092280" y="3791558"/>
              <a:ext cx="1656184" cy="936104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PSNR</a:t>
              </a:r>
              <a:endParaRPr lang="en-US" altLang="zh-TW" sz="2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  <a:p>
              <a:pPr algn="ctr"/>
              <a:r>
                <a:rPr lang="en-US" altLang="zh-TW" sz="2400" dirty="0" smtClean="0">
                  <a:solidFill>
                    <a:srgbClr val="002060"/>
                  </a:solidFill>
                  <a:latin typeface="Calibri" panose="020F0502020204030204" pitchFamily="34" charset="0"/>
                </a:rPr>
                <a:t>(Depth)</a:t>
              </a:r>
              <a:endParaRPr lang="zh-TW" altLang="en-US" sz="2400" dirty="0">
                <a:solidFill>
                  <a:srgbClr val="002060"/>
                </a:solidFill>
                <a:latin typeface="Calibri" panose="020F0502020204030204" pitchFamily="34" charset="0"/>
              </a:endParaRPr>
            </a:p>
          </p:txBody>
        </p:sp>
      </p:grpSp>
      <p:cxnSp>
        <p:nvCxnSpPr>
          <p:cNvPr id="48" name="肘形接點 47"/>
          <p:cNvCxnSpPr>
            <a:stCxn id="34" idx="3"/>
            <a:endCxn id="42" idx="1"/>
          </p:cNvCxnSpPr>
          <p:nvPr/>
        </p:nvCxnSpPr>
        <p:spPr>
          <a:xfrm flipV="1">
            <a:off x="4294155" y="2888940"/>
            <a:ext cx="570971" cy="574391"/>
          </a:xfrm>
          <a:prstGeom prst="bentConnector3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肘形接點 48"/>
          <p:cNvCxnSpPr>
            <a:stCxn id="34" idx="3"/>
            <a:endCxn id="43" idx="1"/>
          </p:cNvCxnSpPr>
          <p:nvPr/>
        </p:nvCxnSpPr>
        <p:spPr>
          <a:xfrm>
            <a:off x="4294155" y="3463331"/>
            <a:ext cx="570971" cy="574390"/>
          </a:xfrm>
          <a:prstGeom prst="bentConnector3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直線單箭頭接點 49"/>
          <p:cNvCxnSpPr>
            <a:stCxn id="42" idx="3"/>
            <a:endCxn id="45" idx="1"/>
          </p:cNvCxnSpPr>
          <p:nvPr/>
        </p:nvCxnSpPr>
        <p:spPr>
          <a:xfrm>
            <a:off x="6732240" y="2888940"/>
            <a:ext cx="360040" cy="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單箭頭接點 50"/>
          <p:cNvCxnSpPr>
            <a:stCxn id="43" idx="3"/>
            <a:endCxn id="47" idx="1"/>
          </p:cNvCxnSpPr>
          <p:nvPr/>
        </p:nvCxnSpPr>
        <p:spPr>
          <a:xfrm>
            <a:off x="6732240" y="4037721"/>
            <a:ext cx="360040" cy="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889999" y="4935303"/>
            <a:ext cx="1152128" cy="79208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</a:rPr>
              <a:t>Bit Rate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308304" y="4935303"/>
            <a:ext cx="1260140" cy="151216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</a:rPr>
              <a:t>PSNR</a:t>
            </a:r>
          </a:p>
          <a:p>
            <a:pPr algn="ctr"/>
            <a:r>
              <a:rPr lang="en-US" altLang="zh-TW" dirty="0" smtClean="0">
                <a:solidFill>
                  <a:srgbClr val="002060"/>
                </a:solidFill>
                <a:latin typeface="Calibri" panose="020F0502020204030204" pitchFamily="34" charset="0"/>
              </a:rPr>
              <a:t>View1</a:t>
            </a:r>
          </a:p>
          <a:p>
            <a:pPr algn="ctr"/>
            <a:r>
              <a:rPr lang="en-US" altLang="zh-TW" dirty="0" smtClean="0">
                <a:solidFill>
                  <a:srgbClr val="002060"/>
                </a:solidFill>
                <a:latin typeface="Calibri" panose="020F0502020204030204" pitchFamily="34" charset="0"/>
              </a:rPr>
              <a:t> View2</a:t>
            </a:r>
          </a:p>
          <a:p>
            <a:pPr algn="ctr"/>
            <a:r>
              <a:rPr lang="en-US" altLang="zh-TW" dirty="0" smtClean="0">
                <a:solidFill>
                  <a:srgbClr val="002060"/>
                </a:solidFill>
                <a:latin typeface="Calibri" panose="020F0502020204030204" pitchFamily="34" charset="0"/>
              </a:rPr>
              <a:t>Depth1</a:t>
            </a:r>
          </a:p>
          <a:p>
            <a:pPr algn="ctr"/>
            <a:r>
              <a:rPr lang="en-US" altLang="zh-TW" dirty="0" smtClean="0">
                <a:solidFill>
                  <a:srgbClr val="002060"/>
                </a:solidFill>
                <a:latin typeface="Calibri" panose="020F0502020204030204" pitchFamily="34" charset="0"/>
              </a:rPr>
              <a:t>Depth2</a:t>
            </a:r>
            <a:endParaRPr lang="zh-TW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65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1720" y="1844920"/>
            <a:ext cx="1440000" cy="86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</a:rPr>
              <a:t>Down-sampling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48336" y="1844824"/>
            <a:ext cx="1440000" cy="86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</a:rPr>
              <a:t>Packing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2120" y="1844824"/>
            <a:ext cx="1440000" cy="86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</a:rPr>
              <a:t>De-packing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80312" y="1855418"/>
            <a:ext cx="1440000" cy="86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</a:rPr>
              <a:t>Up-sampling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2977530"/>
            <a:ext cx="1144800" cy="6480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View 1</a:t>
            </a:r>
            <a:b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</a:br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(T)</a:t>
            </a:r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3778374"/>
            <a:ext cx="1144800" cy="64807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View 2</a:t>
            </a:r>
          </a:p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(B)</a:t>
            </a:r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4883832"/>
            <a:ext cx="1144800" cy="64807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Depth 1</a:t>
            </a:r>
          </a:p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(T)</a:t>
            </a:r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7788" y="5661248"/>
            <a:ext cx="1144800" cy="64807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Depth 2</a:t>
            </a:r>
          </a:p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(B)</a:t>
            </a:r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 flipV="1">
            <a:off x="3995936" y="3336837"/>
            <a:ext cx="1144800" cy="162000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100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1600" dirty="0" smtClean="0">
              <a:latin typeface="Calibri" panose="020F0502020204030204" pitchFamily="34" charset="0"/>
              <a:cs typeface="Times New Roman" pitchFamily="18" charset="0"/>
            </a:endParaRPr>
          </a:p>
          <a:p>
            <a:pPr algn="ctr"/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95736" y="3930774"/>
            <a:ext cx="1144800" cy="324000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 smtClean="0">
                <a:latin typeface="Calibri" panose="020F0502020204030204" pitchFamily="34" charset="0"/>
                <a:cs typeface="Times New Roman" pitchFamily="18" charset="0"/>
              </a:rPr>
              <a:t>View 2(B)</a:t>
            </a:r>
            <a:endParaRPr lang="zh-TW" altLang="en-US" sz="16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95736" y="5049216"/>
            <a:ext cx="1144800" cy="324000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>
                <a:latin typeface="Calibri" panose="020F0502020204030204" pitchFamily="34" charset="0"/>
                <a:cs typeface="Times New Roman" pitchFamily="18" charset="0"/>
              </a:rPr>
              <a:t>Depth 1(T)</a:t>
            </a:r>
            <a:endParaRPr lang="zh-TW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05980" y="5790592"/>
            <a:ext cx="1144800" cy="324000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>
                <a:latin typeface="Calibri" panose="020F0502020204030204" pitchFamily="34" charset="0"/>
                <a:cs typeface="Times New Roman" pitchFamily="18" charset="0"/>
              </a:rPr>
              <a:t>Depth 2(B)</a:t>
            </a:r>
            <a:endParaRPr lang="zh-TW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95936" y="3500281"/>
            <a:ext cx="1144800" cy="324000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 smtClean="0">
                <a:latin typeface="Calibri" panose="020F0502020204030204" pitchFamily="34" charset="0"/>
                <a:cs typeface="Times New Roman" pitchFamily="18" charset="0"/>
              </a:rPr>
              <a:t>View 2(B)</a:t>
            </a:r>
            <a:endParaRPr lang="zh-TW" altLang="en-US" sz="16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cxnSp>
        <p:nvCxnSpPr>
          <p:cNvPr id="17" name="直線接點 16"/>
          <p:cNvCxnSpPr/>
          <p:nvPr/>
        </p:nvCxnSpPr>
        <p:spPr>
          <a:xfrm>
            <a:off x="2051720" y="5229200"/>
            <a:ext cx="1512168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995936" y="5373216"/>
            <a:ext cx="1144800" cy="324000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>
                <a:latin typeface="Calibri" panose="020F0502020204030204" pitchFamily="34" charset="0"/>
                <a:cs typeface="Times New Roman" pitchFamily="18" charset="0"/>
              </a:rPr>
              <a:t>Depth 2(B)</a:t>
            </a:r>
            <a:endParaRPr lang="zh-TW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 flipV="1">
            <a:off x="3995936" y="3825725"/>
            <a:ext cx="1144800" cy="162000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0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1600" dirty="0" smtClean="0">
              <a:latin typeface="Calibri" panose="020F0502020204030204" pitchFamily="34" charset="0"/>
              <a:cs typeface="Times New Roman" pitchFamily="18" charset="0"/>
            </a:endParaRPr>
          </a:p>
          <a:p>
            <a:pPr algn="ctr"/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03064" y="3177008"/>
            <a:ext cx="1144800" cy="324000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1600" dirty="0" smtClean="0">
              <a:latin typeface="Calibri" panose="020F0502020204030204" pitchFamily="34" charset="0"/>
              <a:cs typeface="Times New Roman" pitchFamily="18" charset="0"/>
            </a:endParaRPr>
          </a:p>
          <a:p>
            <a:pPr algn="ctr"/>
            <a:r>
              <a:rPr lang="en-US" altLang="zh-TW" sz="1600" dirty="0" smtClean="0">
                <a:latin typeface="Calibri" panose="020F0502020204030204" pitchFamily="34" charset="0"/>
                <a:cs typeface="Times New Roman" pitchFamily="18" charset="0"/>
              </a:rPr>
              <a:t>View </a:t>
            </a:r>
            <a:r>
              <a:rPr lang="en-US" altLang="zh-TW" sz="1600" dirty="0">
                <a:latin typeface="Calibri" panose="020F0502020204030204" pitchFamily="34" charset="0"/>
                <a:cs typeface="Times New Roman" pitchFamily="18" charset="0"/>
              </a:rPr>
              <a:t>1(T)</a:t>
            </a:r>
            <a:endParaRPr lang="zh-TW" altLang="en-US" sz="1600" dirty="0">
              <a:latin typeface="Calibri" panose="020F0502020204030204" pitchFamily="34" charset="0"/>
              <a:cs typeface="Times New Roman" pitchFamily="18" charset="0"/>
            </a:endParaRPr>
          </a:p>
          <a:p>
            <a:pPr algn="ctr"/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 flipV="1">
            <a:off x="3995936" y="5661248"/>
            <a:ext cx="1144800" cy="162000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0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 flipV="1">
            <a:off x="3995936" y="5211216"/>
            <a:ext cx="1144800" cy="162000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-100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cxnSp>
        <p:nvCxnSpPr>
          <p:cNvPr id="23" name="直線接點 22"/>
          <p:cNvCxnSpPr/>
          <p:nvPr/>
        </p:nvCxnSpPr>
        <p:spPr>
          <a:xfrm>
            <a:off x="2051720" y="3339008"/>
            <a:ext cx="1512168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5792392" y="3930774"/>
            <a:ext cx="1144800" cy="324000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600" dirty="0" smtClean="0">
                <a:latin typeface="Calibri" panose="020F0502020204030204" pitchFamily="34" charset="0"/>
                <a:cs typeface="Times New Roman" pitchFamily="18" charset="0"/>
              </a:rPr>
              <a:t>View 2(B)</a:t>
            </a:r>
            <a:endParaRPr lang="zh-TW" altLang="en-US" sz="16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99720" y="3177008"/>
            <a:ext cx="1144800" cy="324000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1600" dirty="0" smtClean="0">
              <a:latin typeface="Calibri" panose="020F0502020204030204" pitchFamily="34" charset="0"/>
              <a:cs typeface="Times New Roman" pitchFamily="18" charset="0"/>
            </a:endParaRPr>
          </a:p>
          <a:p>
            <a:pPr algn="ctr"/>
            <a:r>
              <a:rPr lang="en-US" altLang="zh-TW" sz="1600" dirty="0" smtClean="0">
                <a:latin typeface="Calibri" panose="020F0502020204030204" pitchFamily="34" charset="0"/>
                <a:cs typeface="Times New Roman" pitchFamily="18" charset="0"/>
              </a:rPr>
              <a:t>View </a:t>
            </a:r>
            <a:r>
              <a:rPr lang="en-US" altLang="zh-TW" sz="1600" dirty="0">
                <a:latin typeface="Calibri" panose="020F0502020204030204" pitchFamily="34" charset="0"/>
                <a:cs typeface="Times New Roman" pitchFamily="18" charset="0"/>
              </a:rPr>
              <a:t>1(T)</a:t>
            </a:r>
            <a:endParaRPr lang="zh-TW" altLang="en-US" sz="1600" dirty="0">
              <a:latin typeface="Calibri" panose="020F0502020204030204" pitchFamily="34" charset="0"/>
              <a:cs typeface="Times New Roman" pitchFamily="18" charset="0"/>
            </a:endParaRPr>
          </a:p>
          <a:p>
            <a:pPr algn="ctr"/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24328" y="2977530"/>
            <a:ext cx="1144800" cy="6480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View 1</a:t>
            </a:r>
            <a:b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</a:br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(T)</a:t>
            </a:r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24328" y="3778374"/>
            <a:ext cx="1144800" cy="64807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View 2</a:t>
            </a:r>
          </a:p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(B)</a:t>
            </a:r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2392" y="5013176"/>
            <a:ext cx="1144800" cy="324000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>
                <a:latin typeface="Calibri" panose="020F0502020204030204" pitchFamily="34" charset="0"/>
                <a:cs typeface="Times New Roman" pitchFamily="18" charset="0"/>
              </a:rPr>
              <a:t>Depth 1(T)</a:t>
            </a:r>
            <a:endParaRPr lang="zh-TW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02636" y="5754552"/>
            <a:ext cx="1144800" cy="324000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>
                <a:latin typeface="Calibri" panose="020F0502020204030204" pitchFamily="34" charset="0"/>
                <a:cs typeface="Times New Roman" pitchFamily="18" charset="0"/>
              </a:rPr>
              <a:t>Depth 2(B)</a:t>
            </a:r>
            <a:endParaRPr lang="zh-TW" altLang="en-US" sz="1400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24328" y="4851140"/>
            <a:ext cx="1144800" cy="64807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Depth 1</a:t>
            </a:r>
          </a:p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(T)</a:t>
            </a:r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34572" y="5628556"/>
            <a:ext cx="1144800" cy="64807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Depth 2</a:t>
            </a:r>
          </a:p>
          <a:p>
            <a:pPr algn="ctr"/>
            <a:r>
              <a:rPr lang="en-US" altLang="zh-TW" dirty="0" smtClean="0">
                <a:latin typeface="Calibri" panose="020F0502020204030204" pitchFamily="34" charset="0"/>
                <a:cs typeface="Times New Roman" pitchFamily="18" charset="0"/>
              </a:rPr>
              <a:t>(B)</a:t>
            </a:r>
            <a:endParaRPr lang="zh-TW" altLang="en-US" dirty="0">
              <a:latin typeface="Calibri" panose="020F0502020204030204" pitchFamily="34" charset="0"/>
              <a:cs typeface="Times New Roman" pitchFamily="18" charset="0"/>
            </a:endParaRPr>
          </a:p>
        </p:txBody>
      </p:sp>
      <p:cxnSp>
        <p:nvCxnSpPr>
          <p:cNvPr id="32" name="直線單箭頭接點 31"/>
          <p:cNvCxnSpPr>
            <a:stCxn id="4" idx="3"/>
            <a:endCxn id="5" idx="1"/>
          </p:cNvCxnSpPr>
          <p:nvPr/>
        </p:nvCxnSpPr>
        <p:spPr>
          <a:xfrm flipV="1">
            <a:off x="3491720" y="2276824"/>
            <a:ext cx="356616" cy="96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單箭頭接點 32"/>
          <p:cNvCxnSpPr>
            <a:endCxn id="6" idx="1"/>
          </p:cNvCxnSpPr>
          <p:nvPr/>
        </p:nvCxnSpPr>
        <p:spPr>
          <a:xfrm>
            <a:off x="5291920" y="2276824"/>
            <a:ext cx="360200" cy="0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單箭頭接點 33"/>
          <p:cNvCxnSpPr/>
          <p:nvPr/>
        </p:nvCxnSpPr>
        <p:spPr>
          <a:xfrm flipV="1">
            <a:off x="7092120" y="2287514"/>
            <a:ext cx="288192" cy="96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單箭頭接點 34"/>
          <p:cNvCxnSpPr/>
          <p:nvPr/>
        </p:nvCxnSpPr>
        <p:spPr>
          <a:xfrm flipV="1">
            <a:off x="1763528" y="4581128"/>
            <a:ext cx="288192" cy="96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單箭頭接點 35"/>
          <p:cNvCxnSpPr/>
          <p:nvPr/>
        </p:nvCxnSpPr>
        <p:spPr>
          <a:xfrm flipV="1">
            <a:off x="3563888" y="4581032"/>
            <a:ext cx="288192" cy="96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單箭頭接點 36"/>
          <p:cNvCxnSpPr/>
          <p:nvPr/>
        </p:nvCxnSpPr>
        <p:spPr>
          <a:xfrm flipV="1">
            <a:off x="5363928" y="4580936"/>
            <a:ext cx="288192" cy="96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單箭頭接點 37"/>
          <p:cNvCxnSpPr/>
          <p:nvPr/>
        </p:nvCxnSpPr>
        <p:spPr>
          <a:xfrm flipV="1">
            <a:off x="7092120" y="4581224"/>
            <a:ext cx="288192" cy="96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23688" y="1844824"/>
            <a:ext cx="1440000" cy="86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latin typeface="Calibri" panose="020F0502020204030204" pitchFamily="34" charset="0"/>
              </a:rPr>
              <a:t>2-view</a:t>
            </a:r>
          </a:p>
          <a:p>
            <a:pPr algn="ctr"/>
            <a:r>
              <a:rPr lang="en-US" altLang="zh-TW" dirty="0" smtClean="0">
                <a:latin typeface="Calibri" panose="020F0502020204030204" pitchFamily="34" charset="0"/>
              </a:rPr>
              <a:t>input</a:t>
            </a:r>
            <a:endParaRPr lang="zh-TW" altLang="en-US" dirty="0">
              <a:latin typeface="Calibri" panose="020F0502020204030204" pitchFamily="34" charset="0"/>
            </a:endParaRPr>
          </a:p>
        </p:txBody>
      </p:sp>
      <p:cxnSp>
        <p:nvCxnSpPr>
          <p:cNvPr id="40" name="直線單箭頭接點 39"/>
          <p:cNvCxnSpPr>
            <a:endCxn id="4" idx="1"/>
          </p:cNvCxnSpPr>
          <p:nvPr/>
        </p:nvCxnSpPr>
        <p:spPr>
          <a:xfrm flipV="1">
            <a:off x="1757054" y="2276920"/>
            <a:ext cx="294666" cy="10786"/>
          </a:xfrm>
          <a:prstGeom prst="straightConnector1">
            <a:avLst/>
          </a:prstGeom>
          <a:ln w="1905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1066800" y="808856"/>
            <a:ext cx="7200900" cy="81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kumimoji="0" lang="en-US" altLang="zh-TW" sz="3200" dirty="0" smtClean="0">
                <a:latin typeface="Calibri" panose="020F0502020204030204" pitchFamily="34" charset="0"/>
              </a:rPr>
              <a:t>Flow Diagram of Simulations</a:t>
            </a:r>
          </a:p>
        </p:txBody>
      </p:sp>
    </p:spTree>
    <p:extLst>
      <p:ext uri="{BB962C8B-B14F-4D97-AF65-F5344CB8AC3E}">
        <p14:creationId xmlns:p14="http://schemas.microsoft.com/office/powerpoint/2010/main" val="313244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2"/>
          <p:cNvSpPr txBox="1">
            <a:spLocks noChangeArrowheads="1"/>
          </p:cNvSpPr>
          <p:nvPr/>
        </p:nvSpPr>
        <p:spPr bwMode="auto">
          <a:xfrm>
            <a:off x="1066800" y="808856"/>
            <a:ext cx="7200900" cy="819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pPr eaLnBrk="1" hangingPunct="1"/>
            <a:r>
              <a:rPr lang="en-US" altLang="zh-TW" sz="3200" dirty="0">
                <a:latin typeface="Calibri" panose="020F0502020204030204" pitchFamily="34" charset="0"/>
              </a:rPr>
              <a:t>3D-HTM Coding</a:t>
            </a:r>
            <a:endParaRPr kumimoji="0" lang="en-US" altLang="zh-TW" sz="3200" dirty="0" smtClean="0">
              <a:latin typeface="Calibri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4056" y="2216089"/>
            <a:ext cx="1512000" cy="720080"/>
          </a:xfrm>
          <a:prstGeom prst="rect">
            <a:avLst/>
          </a:prstGeom>
          <a:solidFill>
            <a:srgbClr val="FF9999"/>
          </a:solidFill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L0:View1</a:t>
            </a:r>
          </a:p>
        </p:txBody>
      </p:sp>
      <p:sp>
        <p:nvSpPr>
          <p:cNvPr id="43" name="矩形 42"/>
          <p:cNvSpPr/>
          <p:nvPr/>
        </p:nvSpPr>
        <p:spPr>
          <a:xfrm>
            <a:off x="504056" y="3157467"/>
            <a:ext cx="1512000" cy="720080"/>
          </a:xfrm>
          <a:prstGeom prst="rect">
            <a:avLst/>
          </a:prstGeom>
          <a:solidFill>
            <a:srgbClr val="C0C0C0"/>
          </a:solidFill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L1:Depth1</a:t>
            </a:r>
          </a:p>
        </p:txBody>
      </p:sp>
      <p:sp>
        <p:nvSpPr>
          <p:cNvPr id="44" name="矩形 43"/>
          <p:cNvSpPr/>
          <p:nvPr/>
        </p:nvSpPr>
        <p:spPr>
          <a:xfrm>
            <a:off x="504056" y="4098845"/>
            <a:ext cx="1512000" cy="720080"/>
          </a:xfrm>
          <a:prstGeom prst="rect">
            <a:avLst/>
          </a:prstGeom>
          <a:solidFill>
            <a:srgbClr val="FF9999"/>
          </a:solidFill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L2:View1</a:t>
            </a:r>
          </a:p>
        </p:txBody>
      </p:sp>
      <p:sp>
        <p:nvSpPr>
          <p:cNvPr id="45" name="矩形 44"/>
          <p:cNvSpPr/>
          <p:nvPr/>
        </p:nvSpPr>
        <p:spPr>
          <a:xfrm>
            <a:off x="504056" y="5040223"/>
            <a:ext cx="1512000" cy="720080"/>
          </a:xfrm>
          <a:prstGeom prst="rect">
            <a:avLst/>
          </a:prstGeom>
          <a:solidFill>
            <a:srgbClr val="C0C0C0"/>
          </a:solidFill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L3:Depth1</a:t>
            </a:r>
          </a:p>
        </p:txBody>
      </p:sp>
      <p:sp>
        <p:nvSpPr>
          <p:cNvPr id="46" name="矩形 45"/>
          <p:cNvSpPr/>
          <p:nvPr/>
        </p:nvSpPr>
        <p:spPr>
          <a:xfrm>
            <a:off x="2700132" y="3595127"/>
            <a:ext cx="2160000" cy="72008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2View-2Depth</a:t>
            </a:r>
          </a:p>
          <a:p>
            <a:pPr algn="ctr"/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Coding</a:t>
            </a:r>
          </a:p>
        </p:txBody>
      </p:sp>
      <p:sp>
        <p:nvSpPr>
          <p:cNvPr id="47" name="矩形 46"/>
          <p:cNvSpPr/>
          <p:nvPr/>
        </p:nvSpPr>
        <p:spPr>
          <a:xfrm>
            <a:off x="5616456" y="2204864"/>
            <a:ext cx="3060000" cy="720080"/>
          </a:xfrm>
          <a:prstGeom prst="rect">
            <a:avLst/>
          </a:prstGeom>
          <a:solidFill>
            <a:srgbClr val="FF6600"/>
          </a:solidFill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Reconstruction File(V1)</a:t>
            </a:r>
          </a:p>
        </p:txBody>
      </p:sp>
      <p:sp>
        <p:nvSpPr>
          <p:cNvPr id="48" name="矩形 47"/>
          <p:cNvSpPr/>
          <p:nvPr/>
        </p:nvSpPr>
        <p:spPr>
          <a:xfrm>
            <a:off x="5616456" y="3146242"/>
            <a:ext cx="3060000" cy="720080"/>
          </a:xfrm>
          <a:prstGeom prst="rect">
            <a:avLst/>
          </a:prstGeom>
          <a:solidFill>
            <a:srgbClr val="969696"/>
          </a:solidFill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dirty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Reconstruction </a:t>
            </a:r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File(D1)</a:t>
            </a:r>
            <a:endParaRPr lang="en-US" altLang="zh-TW" sz="2400" dirty="0">
              <a:solidFill>
                <a:srgbClr val="002060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616456" y="4087620"/>
            <a:ext cx="3060000" cy="720080"/>
          </a:xfrm>
          <a:prstGeom prst="rect">
            <a:avLst/>
          </a:prstGeom>
          <a:solidFill>
            <a:srgbClr val="FF6600"/>
          </a:solidFill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dirty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Reconstruction </a:t>
            </a:r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File(V1)</a:t>
            </a:r>
            <a:endParaRPr lang="en-US" altLang="zh-TW" sz="2400" dirty="0">
              <a:solidFill>
                <a:srgbClr val="002060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616456" y="5028998"/>
            <a:ext cx="3060000" cy="720080"/>
          </a:xfrm>
          <a:prstGeom prst="rect">
            <a:avLst/>
          </a:prstGeom>
          <a:solidFill>
            <a:srgbClr val="969696"/>
          </a:solidFill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400" dirty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Reconstruction </a:t>
            </a:r>
            <a:r>
              <a:rPr lang="en-US" altLang="zh-TW" sz="24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itchFamily="18" charset="0"/>
              </a:rPr>
              <a:t>File(D1)</a:t>
            </a:r>
            <a:endParaRPr lang="en-US" altLang="zh-TW" sz="2400" dirty="0">
              <a:solidFill>
                <a:srgbClr val="002060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cxnSp>
        <p:nvCxnSpPr>
          <p:cNvPr id="51" name="直線單箭頭接點 50"/>
          <p:cNvCxnSpPr/>
          <p:nvPr/>
        </p:nvCxnSpPr>
        <p:spPr>
          <a:xfrm>
            <a:off x="2232080" y="3955167"/>
            <a:ext cx="288032" cy="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直線單箭頭接點 51"/>
          <p:cNvCxnSpPr/>
          <p:nvPr/>
        </p:nvCxnSpPr>
        <p:spPr>
          <a:xfrm>
            <a:off x="5112400" y="3969366"/>
            <a:ext cx="288032" cy="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2700132" y="4458885"/>
            <a:ext cx="2160000" cy="3600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2"/>
                </a:solidFill>
                <a:latin typeface="Calibri" panose="020F0502020204030204" pitchFamily="34" charset="0"/>
                <a:cs typeface="Times New Roman" pitchFamily="18" charset="0"/>
              </a:rPr>
              <a:t>QP=25,30,35,40</a:t>
            </a:r>
            <a:endParaRPr lang="zh-TW" altLang="en-US" dirty="0">
              <a:solidFill>
                <a:schemeClr val="tx2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00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6498" name="直線單箭頭接點 118"/>
          <p:cNvCxnSpPr>
            <a:cxnSpLocks noChangeShapeType="1"/>
          </p:cNvCxnSpPr>
          <p:nvPr/>
        </p:nvCxnSpPr>
        <p:spPr bwMode="auto">
          <a:xfrm>
            <a:off x="7524750" y="4078436"/>
            <a:ext cx="2873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499" name="直線單箭頭接點 117"/>
          <p:cNvCxnSpPr>
            <a:cxnSpLocks noChangeShapeType="1"/>
          </p:cNvCxnSpPr>
          <p:nvPr/>
        </p:nvCxnSpPr>
        <p:spPr bwMode="auto">
          <a:xfrm>
            <a:off x="4371975" y="4143524"/>
            <a:ext cx="2873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00" name="直線單箭頭接點 107"/>
          <p:cNvCxnSpPr>
            <a:cxnSpLocks noChangeShapeType="1"/>
          </p:cNvCxnSpPr>
          <p:nvPr/>
        </p:nvCxnSpPr>
        <p:spPr bwMode="auto">
          <a:xfrm>
            <a:off x="1547813" y="4178449"/>
            <a:ext cx="28892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矩形 19"/>
          <p:cNvSpPr/>
          <p:nvPr/>
        </p:nvSpPr>
        <p:spPr bwMode="auto">
          <a:xfrm>
            <a:off x="508000" y="5511949"/>
            <a:ext cx="8416925" cy="5492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5" name="矩形 14"/>
          <p:cNvSpPr/>
          <p:nvPr/>
        </p:nvSpPr>
        <p:spPr bwMode="auto">
          <a:xfrm>
            <a:off x="342900" y="3597424"/>
            <a:ext cx="1276350" cy="1096962"/>
          </a:xfrm>
          <a:prstGeom prst="rect">
            <a:avLst/>
          </a:prstGeom>
          <a:solidFill>
            <a:srgbClr val="FFFF00"/>
          </a:solidFill>
          <a:ln w="19050" cap="flat" cmpd="sng" algn="ctr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1" name="矩形 20"/>
          <p:cNvSpPr/>
          <p:nvPr/>
        </p:nvSpPr>
        <p:spPr bwMode="auto">
          <a:xfrm>
            <a:off x="1804988" y="3614886"/>
            <a:ext cx="1011237" cy="10906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2" name="矩形 21"/>
          <p:cNvSpPr/>
          <p:nvPr/>
        </p:nvSpPr>
        <p:spPr bwMode="auto">
          <a:xfrm>
            <a:off x="3279775" y="3606949"/>
            <a:ext cx="1204913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3" name="矩形 22"/>
          <p:cNvSpPr/>
          <p:nvPr/>
        </p:nvSpPr>
        <p:spPr bwMode="auto">
          <a:xfrm>
            <a:off x="4643438" y="3606949"/>
            <a:ext cx="1149350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4" name="矩形 23"/>
          <p:cNvSpPr/>
          <p:nvPr/>
        </p:nvSpPr>
        <p:spPr bwMode="auto">
          <a:xfrm>
            <a:off x="6430963" y="3606949"/>
            <a:ext cx="1204912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5" name="矩形 24"/>
          <p:cNvSpPr/>
          <p:nvPr/>
        </p:nvSpPr>
        <p:spPr bwMode="auto">
          <a:xfrm>
            <a:off x="7812088" y="3597424"/>
            <a:ext cx="1166812" cy="10969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6508" name="標題 1"/>
          <p:cNvSpPr>
            <a:spLocks noGrp="1"/>
          </p:cNvSpPr>
          <p:nvPr>
            <p:ph type="title"/>
          </p:nvPr>
        </p:nvSpPr>
        <p:spPr>
          <a:xfrm>
            <a:off x="679450" y="764704"/>
            <a:ext cx="7785100" cy="576263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smtClean="0">
                <a:latin typeface="Calibri" panose="020F0502020204030204" pitchFamily="34" charset="0"/>
              </a:rPr>
              <a:t>HEVC-Based 3D Codec Structure</a:t>
            </a:r>
            <a:endParaRPr lang="zh-TW" altLang="en-US" sz="3200" b="1" dirty="0" smtClean="0">
              <a:latin typeface="Calibri" panose="020F0502020204030204" pitchFamily="34" charset="0"/>
            </a:endParaRPr>
          </a:p>
        </p:txBody>
      </p:sp>
      <p:sp>
        <p:nvSpPr>
          <p:cNvPr id="106510" name="矩形 1"/>
          <p:cNvSpPr>
            <a:spLocks noChangeArrowheads="1"/>
          </p:cNvSpPr>
          <p:nvPr/>
        </p:nvSpPr>
        <p:spPr bwMode="auto">
          <a:xfrm>
            <a:off x="447675" y="1578695"/>
            <a:ext cx="24876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/>
              <a:t>View 0 (independent) </a:t>
            </a:r>
            <a:endParaRPr lang="zh-TW" altLang="en-US" sz="1600" b="1"/>
          </a:p>
        </p:txBody>
      </p:sp>
      <p:sp>
        <p:nvSpPr>
          <p:cNvPr id="106511" name="矩形 2"/>
          <p:cNvSpPr>
            <a:spLocks noChangeArrowheads="1"/>
          </p:cNvSpPr>
          <p:nvPr/>
        </p:nvSpPr>
        <p:spPr bwMode="auto">
          <a:xfrm>
            <a:off x="4000500" y="1578695"/>
            <a:ext cx="942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/>
              <a:t>View 1 </a:t>
            </a:r>
            <a:endParaRPr lang="zh-TW" altLang="en-US" sz="1600" b="1"/>
          </a:p>
        </p:txBody>
      </p:sp>
      <p:sp>
        <p:nvSpPr>
          <p:cNvPr id="106512" name="矩形 3"/>
          <p:cNvSpPr>
            <a:spLocks noChangeArrowheads="1"/>
          </p:cNvSpPr>
          <p:nvPr/>
        </p:nvSpPr>
        <p:spPr bwMode="auto">
          <a:xfrm>
            <a:off x="7175500" y="1578695"/>
            <a:ext cx="11287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/>
              <a:t>View N-1</a:t>
            </a:r>
          </a:p>
        </p:txBody>
      </p:sp>
      <p:sp>
        <p:nvSpPr>
          <p:cNvPr id="106513" name="矩形 4"/>
          <p:cNvSpPr>
            <a:spLocks noChangeArrowheads="1"/>
          </p:cNvSpPr>
          <p:nvPr/>
        </p:nvSpPr>
        <p:spPr bwMode="auto">
          <a:xfrm>
            <a:off x="4699000" y="6115199"/>
            <a:ext cx="1182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/>
              <a:t>bitstream</a:t>
            </a:r>
          </a:p>
        </p:txBody>
      </p:sp>
      <p:sp>
        <p:nvSpPr>
          <p:cNvPr id="106514" name="矩形 12"/>
          <p:cNvSpPr>
            <a:spLocks noChangeArrowheads="1"/>
          </p:cNvSpPr>
          <p:nvPr/>
        </p:nvSpPr>
        <p:spPr bwMode="auto">
          <a:xfrm flipH="1" flipV="1">
            <a:off x="5889625" y="3965724"/>
            <a:ext cx="48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…</a:t>
            </a:r>
          </a:p>
        </p:txBody>
      </p:sp>
      <p:sp>
        <p:nvSpPr>
          <p:cNvPr id="106515" name="矩形 5"/>
          <p:cNvSpPr>
            <a:spLocks noChangeArrowheads="1"/>
          </p:cNvSpPr>
          <p:nvPr/>
        </p:nvSpPr>
        <p:spPr bwMode="auto">
          <a:xfrm>
            <a:off x="4056063" y="5599261"/>
            <a:ext cx="11668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/>
              <a:t>Multiplexer</a:t>
            </a:r>
          </a:p>
        </p:txBody>
      </p:sp>
      <p:sp>
        <p:nvSpPr>
          <p:cNvPr id="106516" name="矩形 6"/>
          <p:cNvSpPr>
            <a:spLocks noChangeArrowheads="1"/>
          </p:cNvSpPr>
          <p:nvPr/>
        </p:nvSpPr>
        <p:spPr bwMode="auto">
          <a:xfrm>
            <a:off x="7740650" y="3756174"/>
            <a:ext cx="1312863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Depth map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  <a:endParaRPr lang="zh-TW" altLang="en-US" sz="1600"/>
          </a:p>
        </p:txBody>
      </p:sp>
      <p:sp>
        <p:nvSpPr>
          <p:cNvPr id="106517" name="矩形 7"/>
          <p:cNvSpPr>
            <a:spLocks noChangeArrowheads="1"/>
          </p:cNvSpPr>
          <p:nvPr/>
        </p:nvSpPr>
        <p:spPr bwMode="auto">
          <a:xfrm>
            <a:off x="6372225" y="3738711"/>
            <a:ext cx="1331913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Video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</a:p>
        </p:txBody>
      </p:sp>
      <p:sp>
        <p:nvSpPr>
          <p:cNvPr id="106518" name="矩形 8"/>
          <p:cNvSpPr>
            <a:spLocks noChangeArrowheads="1"/>
          </p:cNvSpPr>
          <p:nvPr/>
        </p:nvSpPr>
        <p:spPr bwMode="auto">
          <a:xfrm>
            <a:off x="4500563" y="3738711"/>
            <a:ext cx="1439862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Depth map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</a:p>
        </p:txBody>
      </p:sp>
      <p:sp>
        <p:nvSpPr>
          <p:cNvPr id="106519" name="矩形 9"/>
          <p:cNvSpPr>
            <a:spLocks noChangeArrowheads="1"/>
          </p:cNvSpPr>
          <p:nvPr/>
        </p:nvSpPr>
        <p:spPr bwMode="auto">
          <a:xfrm>
            <a:off x="3181350" y="3738711"/>
            <a:ext cx="1462088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Video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views</a:t>
            </a:r>
          </a:p>
        </p:txBody>
      </p:sp>
      <p:sp>
        <p:nvSpPr>
          <p:cNvPr id="106520" name="矩形 10"/>
          <p:cNvSpPr>
            <a:spLocks noChangeArrowheads="1"/>
          </p:cNvSpPr>
          <p:nvPr/>
        </p:nvSpPr>
        <p:spPr bwMode="auto">
          <a:xfrm>
            <a:off x="1755775" y="3767286"/>
            <a:ext cx="108743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Depth map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</a:t>
            </a:r>
          </a:p>
        </p:txBody>
      </p:sp>
      <p:sp>
        <p:nvSpPr>
          <p:cNvPr id="106521" name="矩形 11"/>
          <p:cNvSpPr>
            <a:spLocks noChangeArrowheads="1"/>
          </p:cNvSpPr>
          <p:nvPr/>
        </p:nvSpPr>
        <p:spPr bwMode="auto">
          <a:xfrm>
            <a:off x="323850" y="3738711"/>
            <a:ext cx="13684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 b="1">
                <a:solidFill>
                  <a:srgbClr val="3333FF"/>
                </a:solidFill>
              </a:rPr>
              <a:t>HEVC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b="1">
                <a:solidFill>
                  <a:srgbClr val="3333FF"/>
                </a:solidFill>
              </a:rPr>
              <a:t>conforming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b="1">
                <a:solidFill>
                  <a:srgbClr val="3333FF"/>
                </a:solidFill>
              </a:rPr>
              <a:t>video coder</a:t>
            </a:r>
          </a:p>
        </p:txBody>
      </p:sp>
      <p:sp>
        <p:nvSpPr>
          <p:cNvPr id="106522" name="矩形 13"/>
          <p:cNvSpPr>
            <a:spLocks noChangeArrowheads="1"/>
          </p:cNvSpPr>
          <p:nvPr/>
        </p:nvSpPr>
        <p:spPr bwMode="auto">
          <a:xfrm>
            <a:off x="5807075" y="2027386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b="1"/>
              <a:t>…</a:t>
            </a:r>
          </a:p>
        </p:txBody>
      </p:sp>
      <p:cxnSp>
        <p:nvCxnSpPr>
          <p:cNvPr id="106523" name="直線單箭頭接點 16"/>
          <p:cNvCxnSpPr>
            <a:cxnSpLocks noChangeShapeType="1"/>
          </p:cNvCxnSpPr>
          <p:nvPr/>
        </p:nvCxnSpPr>
        <p:spPr bwMode="auto">
          <a:xfrm>
            <a:off x="996950" y="2740174"/>
            <a:ext cx="0" cy="846137"/>
          </a:xfrm>
          <a:prstGeom prst="straightConnector1">
            <a:avLst/>
          </a:prstGeom>
          <a:noFill/>
          <a:ln w="19050" algn="ctr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4" name="直線單箭頭接點 31"/>
          <p:cNvCxnSpPr>
            <a:cxnSpLocks noChangeShapeType="1"/>
          </p:cNvCxnSpPr>
          <p:nvPr/>
        </p:nvCxnSpPr>
        <p:spPr bwMode="auto">
          <a:xfrm>
            <a:off x="3913188" y="2773511"/>
            <a:ext cx="0" cy="8445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5" name="直線單箭頭接點 32"/>
          <p:cNvCxnSpPr>
            <a:cxnSpLocks noChangeShapeType="1"/>
          </p:cNvCxnSpPr>
          <p:nvPr/>
        </p:nvCxnSpPr>
        <p:spPr bwMode="auto">
          <a:xfrm>
            <a:off x="5183188" y="2740174"/>
            <a:ext cx="0" cy="8461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6" name="直線單箭頭接點 34"/>
          <p:cNvCxnSpPr>
            <a:cxnSpLocks noChangeShapeType="1"/>
          </p:cNvCxnSpPr>
          <p:nvPr/>
        </p:nvCxnSpPr>
        <p:spPr bwMode="auto">
          <a:xfrm>
            <a:off x="2293938" y="2781449"/>
            <a:ext cx="0" cy="8445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7" name="直線單箭頭接點 36"/>
          <p:cNvCxnSpPr>
            <a:cxnSpLocks noChangeShapeType="1"/>
          </p:cNvCxnSpPr>
          <p:nvPr/>
        </p:nvCxnSpPr>
        <p:spPr bwMode="auto">
          <a:xfrm>
            <a:off x="7289800" y="2751286"/>
            <a:ext cx="0" cy="8461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8" name="直線單箭頭接點 37"/>
          <p:cNvCxnSpPr>
            <a:cxnSpLocks noChangeShapeType="1"/>
          </p:cNvCxnSpPr>
          <p:nvPr/>
        </p:nvCxnSpPr>
        <p:spPr bwMode="auto">
          <a:xfrm>
            <a:off x="8366125" y="2773511"/>
            <a:ext cx="0" cy="8445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9" name="直線單箭頭接點 39"/>
          <p:cNvCxnSpPr>
            <a:cxnSpLocks noChangeShapeType="1"/>
          </p:cNvCxnSpPr>
          <p:nvPr/>
        </p:nvCxnSpPr>
        <p:spPr bwMode="auto">
          <a:xfrm>
            <a:off x="3563938" y="3041799"/>
            <a:ext cx="0" cy="56356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0" name="直線單箭頭接點 41"/>
          <p:cNvCxnSpPr>
            <a:cxnSpLocks noChangeShapeType="1"/>
          </p:cNvCxnSpPr>
          <p:nvPr/>
        </p:nvCxnSpPr>
        <p:spPr bwMode="auto">
          <a:xfrm>
            <a:off x="7026275" y="3041799"/>
            <a:ext cx="0" cy="56356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1" name="直線單箭頭接點 46"/>
          <p:cNvCxnSpPr>
            <a:cxnSpLocks noChangeShapeType="1"/>
          </p:cNvCxnSpPr>
          <p:nvPr/>
        </p:nvCxnSpPr>
        <p:spPr bwMode="auto">
          <a:xfrm>
            <a:off x="6781800" y="3324374"/>
            <a:ext cx="0" cy="2936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2" name="直線接點 45"/>
          <p:cNvCxnSpPr>
            <a:cxnSpLocks noChangeShapeType="1"/>
          </p:cNvCxnSpPr>
          <p:nvPr/>
        </p:nvCxnSpPr>
        <p:spPr bwMode="auto">
          <a:xfrm>
            <a:off x="1258888" y="3041799"/>
            <a:ext cx="5767387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3" name="直線接點 48"/>
          <p:cNvCxnSpPr>
            <a:cxnSpLocks noChangeShapeType="1"/>
          </p:cNvCxnSpPr>
          <p:nvPr/>
        </p:nvCxnSpPr>
        <p:spPr bwMode="auto">
          <a:xfrm flipV="1">
            <a:off x="4235450" y="3313261"/>
            <a:ext cx="2568575" cy="11113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4" name="直線接點 50"/>
          <p:cNvCxnSpPr>
            <a:cxnSpLocks noChangeShapeType="1"/>
          </p:cNvCxnSpPr>
          <p:nvPr/>
        </p:nvCxnSpPr>
        <p:spPr bwMode="auto">
          <a:xfrm flipV="1">
            <a:off x="4211638" y="3324374"/>
            <a:ext cx="0" cy="26193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5" name="直線接點 52"/>
          <p:cNvCxnSpPr>
            <a:cxnSpLocks noChangeShapeType="1"/>
          </p:cNvCxnSpPr>
          <p:nvPr/>
        </p:nvCxnSpPr>
        <p:spPr bwMode="auto">
          <a:xfrm flipV="1">
            <a:off x="1258888" y="3041799"/>
            <a:ext cx="0" cy="544512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6" name="直線單箭頭接點 27"/>
          <p:cNvCxnSpPr>
            <a:cxnSpLocks noChangeShapeType="1"/>
          </p:cNvCxnSpPr>
          <p:nvPr/>
        </p:nvCxnSpPr>
        <p:spPr bwMode="auto">
          <a:xfrm>
            <a:off x="7070725" y="4692799"/>
            <a:ext cx="0" cy="8366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7" name="直線單箭頭接點 28"/>
          <p:cNvCxnSpPr>
            <a:cxnSpLocks noChangeShapeType="1"/>
          </p:cNvCxnSpPr>
          <p:nvPr/>
        </p:nvCxnSpPr>
        <p:spPr bwMode="auto">
          <a:xfrm>
            <a:off x="5183188" y="4699149"/>
            <a:ext cx="0" cy="838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8" name="直線單箭頭接點 29"/>
          <p:cNvCxnSpPr>
            <a:cxnSpLocks noChangeShapeType="1"/>
          </p:cNvCxnSpPr>
          <p:nvPr/>
        </p:nvCxnSpPr>
        <p:spPr bwMode="auto">
          <a:xfrm>
            <a:off x="963613" y="4699149"/>
            <a:ext cx="0" cy="838200"/>
          </a:xfrm>
          <a:prstGeom prst="straightConnector1">
            <a:avLst/>
          </a:prstGeom>
          <a:noFill/>
          <a:ln w="19050" algn="ctr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9" name="直線單箭頭接點 30"/>
          <p:cNvCxnSpPr>
            <a:cxnSpLocks noChangeShapeType="1"/>
          </p:cNvCxnSpPr>
          <p:nvPr/>
        </p:nvCxnSpPr>
        <p:spPr bwMode="auto">
          <a:xfrm>
            <a:off x="3883025" y="4688036"/>
            <a:ext cx="0" cy="838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0" name="直線單箭頭接點 33"/>
          <p:cNvCxnSpPr>
            <a:cxnSpLocks noChangeShapeType="1"/>
          </p:cNvCxnSpPr>
          <p:nvPr/>
        </p:nvCxnSpPr>
        <p:spPr bwMode="auto">
          <a:xfrm>
            <a:off x="2293938" y="4688036"/>
            <a:ext cx="0" cy="838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1" name="直線單箭頭接點 35"/>
          <p:cNvCxnSpPr>
            <a:cxnSpLocks noChangeShapeType="1"/>
          </p:cNvCxnSpPr>
          <p:nvPr/>
        </p:nvCxnSpPr>
        <p:spPr bwMode="auto">
          <a:xfrm>
            <a:off x="8405813" y="4692799"/>
            <a:ext cx="0" cy="8366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2" name="直線單箭頭接點 42"/>
          <p:cNvCxnSpPr>
            <a:cxnSpLocks noChangeShapeType="1"/>
          </p:cNvCxnSpPr>
          <p:nvPr/>
        </p:nvCxnSpPr>
        <p:spPr bwMode="auto">
          <a:xfrm flipV="1">
            <a:off x="3563938" y="4699149"/>
            <a:ext cx="0" cy="56991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3" name="直線單箭頭接點 43"/>
          <p:cNvCxnSpPr>
            <a:cxnSpLocks noChangeShapeType="1"/>
          </p:cNvCxnSpPr>
          <p:nvPr/>
        </p:nvCxnSpPr>
        <p:spPr bwMode="auto">
          <a:xfrm flipV="1">
            <a:off x="6867525" y="4688036"/>
            <a:ext cx="0" cy="5810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4" name="直線單箭頭接點 44"/>
          <p:cNvCxnSpPr>
            <a:cxnSpLocks noChangeShapeType="1"/>
          </p:cNvCxnSpPr>
          <p:nvPr/>
        </p:nvCxnSpPr>
        <p:spPr bwMode="auto">
          <a:xfrm flipV="1">
            <a:off x="6659563" y="4673749"/>
            <a:ext cx="0" cy="320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5" name="直線接點 54"/>
          <p:cNvCxnSpPr>
            <a:cxnSpLocks noChangeShapeType="1"/>
          </p:cNvCxnSpPr>
          <p:nvPr/>
        </p:nvCxnSpPr>
        <p:spPr bwMode="auto">
          <a:xfrm>
            <a:off x="2555875" y="4727724"/>
            <a:ext cx="0" cy="54133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6" name="直線接點 56"/>
          <p:cNvCxnSpPr>
            <a:cxnSpLocks noChangeShapeType="1"/>
          </p:cNvCxnSpPr>
          <p:nvPr/>
        </p:nvCxnSpPr>
        <p:spPr bwMode="auto">
          <a:xfrm>
            <a:off x="2555875" y="5269061"/>
            <a:ext cx="5675313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7" name="直線接點 58"/>
          <p:cNvCxnSpPr>
            <a:cxnSpLocks noChangeShapeType="1"/>
          </p:cNvCxnSpPr>
          <p:nvPr/>
        </p:nvCxnSpPr>
        <p:spPr bwMode="auto">
          <a:xfrm>
            <a:off x="5459413" y="4994424"/>
            <a:ext cx="2568575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8" name="直線接點 60"/>
          <p:cNvCxnSpPr>
            <a:cxnSpLocks noChangeShapeType="1"/>
          </p:cNvCxnSpPr>
          <p:nvPr/>
        </p:nvCxnSpPr>
        <p:spPr bwMode="auto">
          <a:xfrm>
            <a:off x="5459413" y="4727724"/>
            <a:ext cx="0" cy="2809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9" name="直線單箭頭接點 64"/>
          <p:cNvCxnSpPr>
            <a:cxnSpLocks noChangeShapeType="1"/>
          </p:cNvCxnSpPr>
          <p:nvPr/>
        </p:nvCxnSpPr>
        <p:spPr bwMode="auto">
          <a:xfrm flipV="1">
            <a:off x="4932363" y="4694386"/>
            <a:ext cx="0" cy="574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0" name="直線單箭頭接點 65"/>
          <p:cNvCxnSpPr>
            <a:cxnSpLocks noChangeShapeType="1"/>
          </p:cNvCxnSpPr>
          <p:nvPr/>
        </p:nvCxnSpPr>
        <p:spPr bwMode="auto">
          <a:xfrm flipV="1">
            <a:off x="8221663" y="4699149"/>
            <a:ext cx="0" cy="56991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1" name="直線單箭頭接點 66"/>
          <p:cNvCxnSpPr>
            <a:cxnSpLocks noChangeShapeType="1"/>
          </p:cNvCxnSpPr>
          <p:nvPr/>
        </p:nvCxnSpPr>
        <p:spPr bwMode="auto">
          <a:xfrm flipV="1">
            <a:off x="8027988" y="4727724"/>
            <a:ext cx="0" cy="2809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2" name="直線單箭頭接點 68"/>
          <p:cNvCxnSpPr>
            <a:cxnSpLocks noChangeShapeType="1"/>
            <a:stCxn id="20" idx="2"/>
          </p:cNvCxnSpPr>
          <p:nvPr/>
        </p:nvCxnSpPr>
        <p:spPr bwMode="auto">
          <a:xfrm flipH="1">
            <a:off x="4716463" y="6061224"/>
            <a:ext cx="0" cy="3587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6553" name="Picture 4" descr="color-cam0-f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84511"/>
            <a:ext cx="12239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4" name="Picture 3" descr="depth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1884511"/>
            <a:ext cx="1201737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5" name="Picture 5" descr="color-cam2-f0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588" y="1878161"/>
            <a:ext cx="12176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6" name="Picture 6" descr="depth-cam2-f0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1876574"/>
            <a:ext cx="11684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7" name="Picture 5" descr="color-cam2-f0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113" y="1859111"/>
            <a:ext cx="12176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8" name="Picture 6" descr="depth-cam2-f0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859111"/>
            <a:ext cx="1168400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062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6498" name="直線單箭頭接點 118"/>
          <p:cNvCxnSpPr>
            <a:cxnSpLocks noChangeShapeType="1"/>
          </p:cNvCxnSpPr>
          <p:nvPr/>
        </p:nvCxnSpPr>
        <p:spPr bwMode="auto">
          <a:xfrm>
            <a:off x="7524750" y="4078436"/>
            <a:ext cx="2873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499" name="直線單箭頭接點 117"/>
          <p:cNvCxnSpPr>
            <a:cxnSpLocks noChangeShapeType="1"/>
          </p:cNvCxnSpPr>
          <p:nvPr/>
        </p:nvCxnSpPr>
        <p:spPr bwMode="auto">
          <a:xfrm>
            <a:off x="4371975" y="4143524"/>
            <a:ext cx="2873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00" name="直線單箭頭接點 107"/>
          <p:cNvCxnSpPr>
            <a:cxnSpLocks noChangeShapeType="1"/>
            <a:stCxn id="15" idx="3"/>
            <a:endCxn id="21" idx="1"/>
          </p:cNvCxnSpPr>
          <p:nvPr/>
        </p:nvCxnSpPr>
        <p:spPr bwMode="auto">
          <a:xfrm flipV="1">
            <a:off x="2122264" y="4136709"/>
            <a:ext cx="1220349" cy="9196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矩形 19"/>
          <p:cNvSpPr/>
          <p:nvPr/>
        </p:nvSpPr>
        <p:spPr bwMode="auto">
          <a:xfrm>
            <a:off x="508000" y="5511949"/>
            <a:ext cx="8416925" cy="5492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5" name="矩形 14"/>
          <p:cNvSpPr/>
          <p:nvPr/>
        </p:nvSpPr>
        <p:spPr bwMode="auto">
          <a:xfrm>
            <a:off x="845914" y="3597424"/>
            <a:ext cx="1276350" cy="1096962"/>
          </a:xfrm>
          <a:prstGeom prst="rect">
            <a:avLst/>
          </a:prstGeom>
          <a:solidFill>
            <a:srgbClr val="FFFF00"/>
          </a:solidFill>
          <a:ln w="19050" cap="flat" cmpd="sng" algn="ctr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1" name="矩形 20"/>
          <p:cNvSpPr/>
          <p:nvPr/>
        </p:nvSpPr>
        <p:spPr bwMode="auto">
          <a:xfrm>
            <a:off x="3342613" y="3591402"/>
            <a:ext cx="1011237" cy="10906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3" name="矩形 22"/>
          <p:cNvSpPr/>
          <p:nvPr/>
        </p:nvSpPr>
        <p:spPr bwMode="auto">
          <a:xfrm>
            <a:off x="4643438" y="3606949"/>
            <a:ext cx="1149350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4" name="矩形 23"/>
          <p:cNvSpPr/>
          <p:nvPr/>
        </p:nvSpPr>
        <p:spPr bwMode="auto">
          <a:xfrm>
            <a:off x="6430963" y="3606949"/>
            <a:ext cx="1204912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5" name="矩形 24"/>
          <p:cNvSpPr/>
          <p:nvPr/>
        </p:nvSpPr>
        <p:spPr bwMode="auto">
          <a:xfrm>
            <a:off x="7812088" y="3597424"/>
            <a:ext cx="1166812" cy="10969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6508" name="標題 1"/>
          <p:cNvSpPr>
            <a:spLocks noGrp="1"/>
          </p:cNvSpPr>
          <p:nvPr>
            <p:ph type="title"/>
          </p:nvPr>
        </p:nvSpPr>
        <p:spPr>
          <a:xfrm>
            <a:off x="679450" y="764704"/>
            <a:ext cx="7785100" cy="576263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smtClean="0">
                <a:latin typeface="Calibri" panose="020F0502020204030204" pitchFamily="34" charset="0"/>
              </a:rPr>
              <a:t>C2V HEVC-based 3D Codec Structure</a:t>
            </a:r>
            <a:endParaRPr lang="zh-TW" altLang="en-US" sz="3200" b="1" dirty="0" smtClean="0">
              <a:latin typeface="Calibri" panose="020F0502020204030204" pitchFamily="34" charset="0"/>
            </a:endParaRPr>
          </a:p>
        </p:txBody>
      </p:sp>
      <p:sp>
        <p:nvSpPr>
          <p:cNvPr id="106511" name="矩形 2"/>
          <p:cNvSpPr>
            <a:spLocks noChangeArrowheads="1"/>
          </p:cNvSpPr>
          <p:nvPr/>
        </p:nvSpPr>
        <p:spPr bwMode="auto">
          <a:xfrm>
            <a:off x="3451113" y="1506687"/>
            <a:ext cx="942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 dirty="0"/>
              <a:t>View </a:t>
            </a:r>
            <a:r>
              <a:rPr lang="en-US" altLang="zh-TW" sz="1600" b="1" i="1" dirty="0" smtClean="0"/>
              <a:t>0 </a:t>
            </a:r>
            <a:endParaRPr lang="zh-TW" altLang="en-US" sz="1600" b="1" dirty="0"/>
          </a:p>
        </p:txBody>
      </p:sp>
      <p:sp>
        <p:nvSpPr>
          <p:cNvPr id="106512" name="矩形 3"/>
          <p:cNvSpPr>
            <a:spLocks noChangeArrowheads="1"/>
          </p:cNvSpPr>
          <p:nvPr/>
        </p:nvSpPr>
        <p:spPr bwMode="auto">
          <a:xfrm>
            <a:off x="7175500" y="1578695"/>
            <a:ext cx="11287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/>
              <a:t>View N-1</a:t>
            </a:r>
          </a:p>
        </p:txBody>
      </p:sp>
      <p:sp>
        <p:nvSpPr>
          <p:cNvPr id="106513" name="矩形 4"/>
          <p:cNvSpPr>
            <a:spLocks noChangeArrowheads="1"/>
          </p:cNvSpPr>
          <p:nvPr/>
        </p:nvSpPr>
        <p:spPr bwMode="auto">
          <a:xfrm>
            <a:off x="4699000" y="6115199"/>
            <a:ext cx="1182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/>
              <a:t>bitstream</a:t>
            </a:r>
          </a:p>
        </p:txBody>
      </p:sp>
      <p:sp>
        <p:nvSpPr>
          <p:cNvPr id="106514" name="矩形 12"/>
          <p:cNvSpPr>
            <a:spLocks noChangeArrowheads="1"/>
          </p:cNvSpPr>
          <p:nvPr/>
        </p:nvSpPr>
        <p:spPr bwMode="auto">
          <a:xfrm flipH="1" flipV="1">
            <a:off x="5889625" y="3965724"/>
            <a:ext cx="48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…</a:t>
            </a:r>
          </a:p>
        </p:txBody>
      </p:sp>
      <p:sp>
        <p:nvSpPr>
          <p:cNvPr id="106515" name="矩形 5"/>
          <p:cNvSpPr>
            <a:spLocks noChangeArrowheads="1"/>
          </p:cNvSpPr>
          <p:nvPr/>
        </p:nvSpPr>
        <p:spPr bwMode="auto">
          <a:xfrm>
            <a:off x="4056063" y="5599261"/>
            <a:ext cx="11668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/>
              <a:t>Multiplexer</a:t>
            </a:r>
          </a:p>
        </p:txBody>
      </p:sp>
      <p:sp>
        <p:nvSpPr>
          <p:cNvPr id="106516" name="矩形 6"/>
          <p:cNvSpPr>
            <a:spLocks noChangeArrowheads="1"/>
          </p:cNvSpPr>
          <p:nvPr/>
        </p:nvSpPr>
        <p:spPr bwMode="auto">
          <a:xfrm>
            <a:off x="7740650" y="3756174"/>
            <a:ext cx="1312863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Depth map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  <a:endParaRPr lang="zh-TW" altLang="en-US" sz="1600"/>
          </a:p>
        </p:txBody>
      </p:sp>
      <p:sp>
        <p:nvSpPr>
          <p:cNvPr id="106517" name="矩形 7"/>
          <p:cNvSpPr>
            <a:spLocks noChangeArrowheads="1"/>
          </p:cNvSpPr>
          <p:nvPr/>
        </p:nvSpPr>
        <p:spPr bwMode="auto">
          <a:xfrm>
            <a:off x="6372225" y="3738711"/>
            <a:ext cx="1331913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Video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</a:p>
        </p:txBody>
      </p:sp>
      <p:sp>
        <p:nvSpPr>
          <p:cNvPr id="106518" name="矩形 8"/>
          <p:cNvSpPr>
            <a:spLocks noChangeArrowheads="1"/>
          </p:cNvSpPr>
          <p:nvPr/>
        </p:nvSpPr>
        <p:spPr bwMode="auto">
          <a:xfrm>
            <a:off x="4500563" y="3738711"/>
            <a:ext cx="1439862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Depth map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</a:p>
        </p:txBody>
      </p:sp>
      <p:sp>
        <p:nvSpPr>
          <p:cNvPr id="106520" name="矩形 10"/>
          <p:cNvSpPr>
            <a:spLocks noChangeArrowheads="1"/>
          </p:cNvSpPr>
          <p:nvPr/>
        </p:nvSpPr>
        <p:spPr bwMode="auto">
          <a:xfrm>
            <a:off x="3266412" y="3767286"/>
            <a:ext cx="1087438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Depth map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coder</a:t>
            </a:r>
          </a:p>
        </p:txBody>
      </p:sp>
      <p:sp>
        <p:nvSpPr>
          <p:cNvPr id="106521" name="矩形 11"/>
          <p:cNvSpPr>
            <a:spLocks noChangeArrowheads="1"/>
          </p:cNvSpPr>
          <p:nvPr/>
        </p:nvSpPr>
        <p:spPr bwMode="auto">
          <a:xfrm>
            <a:off x="826864" y="3825856"/>
            <a:ext cx="13684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 b="1" dirty="0" smtClean="0">
                <a:solidFill>
                  <a:srgbClr val="3333FF"/>
                </a:solidFill>
              </a:rPr>
              <a:t>Traditional</a:t>
            </a:r>
            <a:endParaRPr lang="en-US" altLang="zh-TW" sz="1600" b="1" dirty="0">
              <a:solidFill>
                <a:srgbClr val="3333FF"/>
              </a:solidFill>
            </a:endParaRP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b="1" dirty="0">
                <a:solidFill>
                  <a:srgbClr val="3333FF"/>
                </a:solidFill>
              </a:rPr>
              <a:t>video coder</a:t>
            </a:r>
          </a:p>
        </p:txBody>
      </p:sp>
      <p:sp>
        <p:nvSpPr>
          <p:cNvPr id="106522" name="矩形 13"/>
          <p:cNvSpPr>
            <a:spLocks noChangeArrowheads="1"/>
          </p:cNvSpPr>
          <p:nvPr/>
        </p:nvSpPr>
        <p:spPr bwMode="auto">
          <a:xfrm>
            <a:off x="5807075" y="2027386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b="1"/>
              <a:t>…</a:t>
            </a:r>
          </a:p>
        </p:txBody>
      </p:sp>
      <p:cxnSp>
        <p:nvCxnSpPr>
          <p:cNvPr id="106524" name="直線單箭頭接點 31"/>
          <p:cNvCxnSpPr>
            <a:cxnSpLocks noChangeShapeType="1"/>
          </p:cNvCxnSpPr>
          <p:nvPr/>
        </p:nvCxnSpPr>
        <p:spPr bwMode="auto">
          <a:xfrm>
            <a:off x="3913188" y="2773511"/>
            <a:ext cx="0" cy="8445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5" name="直線單箭頭接點 32"/>
          <p:cNvCxnSpPr>
            <a:cxnSpLocks noChangeShapeType="1"/>
          </p:cNvCxnSpPr>
          <p:nvPr/>
        </p:nvCxnSpPr>
        <p:spPr bwMode="auto">
          <a:xfrm>
            <a:off x="5183188" y="2740174"/>
            <a:ext cx="0" cy="8461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7" name="直線單箭頭接點 36"/>
          <p:cNvCxnSpPr>
            <a:cxnSpLocks noChangeShapeType="1"/>
          </p:cNvCxnSpPr>
          <p:nvPr/>
        </p:nvCxnSpPr>
        <p:spPr bwMode="auto">
          <a:xfrm>
            <a:off x="7289800" y="2751286"/>
            <a:ext cx="0" cy="8461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8" name="直線單箭頭接點 37"/>
          <p:cNvCxnSpPr>
            <a:cxnSpLocks noChangeShapeType="1"/>
          </p:cNvCxnSpPr>
          <p:nvPr/>
        </p:nvCxnSpPr>
        <p:spPr bwMode="auto">
          <a:xfrm>
            <a:off x="8366125" y="2773511"/>
            <a:ext cx="0" cy="8445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0" name="直線單箭頭接點 41"/>
          <p:cNvCxnSpPr>
            <a:cxnSpLocks noChangeShapeType="1"/>
          </p:cNvCxnSpPr>
          <p:nvPr/>
        </p:nvCxnSpPr>
        <p:spPr bwMode="auto">
          <a:xfrm>
            <a:off x="7026275" y="3041799"/>
            <a:ext cx="0" cy="56356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1" name="直線單箭頭接點 46"/>
          <p:cNvCxnSpPr>
            <a:cxnSpLocks noChangeShapeType="1"/>
          </p:cNvCxnSpPr>
          <p:nvPr/>
        </p:nvCxnSpPr>
        <p:spPr bwMode="auto">
          <a:xfrm>
            <a:off x="6781800" y="3324374"/>
            <a:ext cx="0" cy="2936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2" name="直線接點 45"/>
          <p:cNvCxnSpPr>
            <a:cxnSpLocks noChangeShapeType="1"/>
          </p:cNvCxnSpPr>
          <p:nvPr/>
        </p:nvCxnSpPr>
        <p:spPr bwMode="auto">
          <a:xfrm>
            <a:off x="1761902" y="3034044"/>
            <a:ext cx="5264373" cy="775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3" name="直線接點 48"/>
          <p:cNvCxnSpPr>
            <a:cxnSpLocks noChangeShapeType="1"/>
          </p:cNvCxnSpPr>
          <p:nvPr/>
        </p:nvCxnSpPr>
        <p:spPr bwMode="auto">
          <a:xfrm flipV="1">
            <a:off x="4235450" y="3313261"/>
            <a:ext cx="2568575" cy="11113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4" name="直線接點 50"/>
          <p:cNvCxnSpPr>
            <a:cxnSpLocks noChangeShapeType="1"/>
          </p:cNvCxnSpPr>
          <p:nvPr/>
        </p:nvCxnSpPr>
        <p:spPr bwMode="auto">
          <a:xfrm flipV="1">
            <a:off x="4211638" y="3324374"/>
            <a:ext cx="0" cy="26193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5" name="直線接點 52"/>
          <p:cNvCxnSpPr>
            <a:cxnSpLocks noChangeShapeType="1"/>
          </p:cNvCxnSpPr>
          <p:nvPr/>
        </p:nvCxnSpPr>
        <p:spPr bwMode="auto">
          <a:xfrm flipV="1">
            <a:off x="1761902" y="3041799"/>
            <a:ext cx="0" cy="544512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6" name="直線單箭頭接點 27"/>
          <p:cNvCxnSpPr>
            <a:cxnSpLocks noChangeShapeType="1"/>
          </p:cNvCxnSpPr>
          <p:nvPr/>
        </p:nvCxnSpPr>
        <p:spPr bwMode="auto">
          <a:xfrm>
            <a:off x="7070725" y="4692799"/>
            <a:ext cx="0" cy="8366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7" name="直線單箭頭接點 28"/>
          <p:cNvCxnSpPr>
            <a:cxnSpLocks noChangeShapeType="1"/>
          </p:cNvCxnSpPr>
          <p:nvPr/>
        </p:nvCxnSpPr>
        <p:spPr bwMode="auto">
          <a:xfrm>
            <a:off x="5183188" y="4699149"/>
            <a:ext cx="0" cy="838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8" name="直線單箭頭接點 29"/>
          <p:cNvCxnSpPr>
            <a:cxnSpLocks noChangeShapeType="1"/>
          </p:cNvCxnSpPr>
          <p:nvPr/>
        </p:nvCxnSpPr>
        <p:spPr bwMode="auto">
          <a:xfrm>
            <a:off x="1511151" y="4682015"/>
            <a:ext cx="0" cy="838200"/>
          </a:xfrm>
          <a:prstGeom prst="straightConnector1">
            <a:avLst/>
          </a:prstGeom>
          <a:noFill/>
          <a:ln w="19050" algn="ctr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9" name="直線單箭頭接點 30"/>
          <p:cNvCxnSpPr>
            <a:cxnSpLocks noChangeShapeType="1"/>
          </p:cNvCxnSpPr>
          <p:nvPr/>
        </p:nvCxnSpPr>
        <p:spPr bwMode="auto">
          <a:xfrm>
            <a:off x="3883025" y="4688036"/>
            <a:ext cx="0" cy="838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1" name="直線單箭頭接點 35"/>
          <p:cNvCxnSpPr>
            <a:cxnSpLocks noChangeShapeType="1"/>
          </p:cNvCxnSpPr>
          <p:nvPr/>
        </p:nvCxnSpPr>
        <p:spPr bwMode="auto">
          <a:xfrm>
            <a:off x="8405813" y="4692799"/>
            <a:ext cx="0" cy="8366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3" name="直線單箭頭接點 43"/>
          <p:cNvCxnSpPr>
            <a:cxnSpLocks noChangeShapeType="1"/>
          </p:cNvCxnSpPr>
          <p:nvPr/>
        </p:nvCxnSpPr>
        <p:spPr bwMode="auto">
          <a:xfrm flipV="1">
            <a:off x="6867525" y="4688036"/>
            <a:ext cx="0" cy="5810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4" name="直線單箭頭接點 44"/>
          <p:cNvCxnSpPr>
            <a:cxnSpLocks noChangeShapeType="1"/>
          </p:cNvCxnSpPr>
          <p:nvPr/>
        </p:nvCxnSpPr>
        <p:spPr bwMode="auto">
          <a:xfrm flipV="1">
            <a:off x="6659563" y="4673749"/>
            <a:ext cx="0" cy="320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5" name="直線接點 54"/>
          <p:cNvCxnSpPr>
            <a:cxnSpLocks noChangeShapeType="1"/>
          </p:cNvCxnSpPr>
          <p:nvPr/>
        </p:nvCxnSpPr>
        <p:spPr bwMode="auto">
          <a:xfrm>
            <a:off x="4211638" y="4692799"/>
            <a:ext cx="0" cy="576262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6" name="直線接點 56"/>
          <p:cNvCxnSpPr>
            <a:cxnSpLocks noChangeShapeType="1"/>
          </p:cNvCxnSpPr>
          <p:nvPr/>
        </p:nvCxnSpPr>
        <p:spPr bwMode="auto">
          <a:xfrm>
            <a:off x="4211638" y="5269061"/>
            <a:ext cx="401955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7" name="直線接點 58"/>
          <p:cNvCxnSpPr>
            <a:cxnSpLocks noChangeShapeType="1"/>
          </p:cNvCxnSpPr>
          <p:nvPr/>
        </p:nvCxnSpPr>
        <p:spPr bwMode="auto">
          <a:xfrm>
            <a:off x="5459413" y="4994424"/>
            <a:ext cx="2568575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8" name="直線接點 60"/>
          <p:cNvCxnSpPr>
            <a:cxnSpLocks noChangeShapeType="1"/>
          </p:cNvCxnSpPr>
          <p:nvPr/>
        </p:nvCxnSpPr>
        <p:spPr bwMode="auto">
          <a:xfrm>
            <a:off x="5459413" y="4727724"/>
            <a:ext cx="0" cy="2809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9" name="直線單箭頭接點 64"/>
          <p:cNvCxnSpPr>
            <a:cxnSpLocks noChangeShapeType="1"/>
          </p:cNvCxnSpPr>
          <p:nvPr/>
        </p:nvCxnSpPr>
        <p:spPr bwMode="auto">
          <a:xfrm flipV="1">
            <a:off x="4932363" y="4694386"/>
            <a:ext cx="0" cy="574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0" name="直線單箭頭接點 65"/>
          <p:cNvCxnSpPr>
            <a:cxnSpLocks noChangeShapeType="1"/>
          </p:cNvCxnSpPr>
          <p:nvPr/>
        </p:nvCxnSpPr>
        <p:spPr bwMode="auto">
          <a:xfrm flipV="1">
            <a:off x="8221663" y="4699149"/>
            <a:ext cx="0" cy="56991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1" name="直線單箭頭接點 66"/>
          <p:cNvCxnSpPr>
            <a:cxnSpLocks noChangeShapeType="1"/>
          </p:cNvCxnSpPr>
          <p:nvPr/>
        </p:nvCxnSpPr>
        <p:spPr bwMode="auto">
          <a:xfrm flipV="1">
            <a:off x="8027988" y="4727724"/>
            <a:ext cx="0" cy="2809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2" name="直線單箭頭接點 68"/>
          <p:cNvCxnSpPr>
            <a:cxnSpLocks noChangeShapeType="1"/>
            <a:stCxn id="20" idx="2"/>
          </p:cNvCxnSpPr>
          <p:nvPr/>
        </p:nvCxnSpPr>
        <p:spPr bwMode="auto">
          <a:xfrm flipH="1">
            <a:off x="4716463" y="6061224"/>
            <a:ext cx="0" cy="3587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6554" name="Picture 3" descr="depth-cam0-f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412" y="1844824"/>
            <a:ext cx="1201737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6" name="Picture 6" descr="depth-cam2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1876574"/>
            <a:ext cx="11684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7" name="Picture 5" descr="color-cam2-f0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113" y="1859111"/>
            <a:ext cx="12176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8" name="Picture 6" descr="depth-cam2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859111"/>
            <a:ext cx="1168400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2" name="群組 61"/>
          <p:cNvGrpSpPr/>
          <p:nvPr/>
        </p:nvGrpSpPr>
        <p:grpSpPr>
          <a:xfrm>
            <a:off x="755154" y="1772816"/>
            <a:ext cx="1728192" cy="1261228"/>
            <a:chOff x="5004048" y="2867952"/>
            <a:chExt cx="1728192" cy="2711924"/>
          </a:xfrm>
        </p:grpSpPr>
        <p:pic>
          <p:nvPicPr>
            <p:cNvPr id="63" name="Picture 4" descr="color-cam0-f00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3768752"/>
              <a:ext cx="1223962" cy="922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5" descr="color-cam2-f00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2867952"/>
              <a:ext cx="1217612" cy="91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icture 5" descr="color-cam2-f00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151239" y="4667063"/>
              <a:ext cx="1217612" cy="91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矩形 65"/>
            <p:cNvSpPr/>
            <p:nvPr/>
          </p:nvSpPr>
          <p:spPr>
            <a:xfrm>
              <a:off x="5004048" y="2871420"/>
              <a:ext cx="1656184" cy="452938"/>
            </a:xfrm>
            <a:prstGeom prst="rect">
              <a:avLst/>
            </a:prstGeom>
            <a:solidFill>
              <a:schemeClr val="bg1"/>
            </a:solidFill>
            <a:ln w="19050">
              <a:noFill/>
              <a:headEnd type="none" w="med" len="med"/>
              <a:tailEnd type="arrow" w="med" len="med"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5076056" y="5126938"/>
              <a:ext cx="1656184" cy="452938"/>
            </a:xfrm>
            <a:prstGeom prst="rect">
              <a:avLst/>
            </a:prstGeom>
            <a:solidFill>
              <a:schemeClr val="bg1"/>
            </a:solidFill>
            <a:ln w="19050">
              <a:noFill/>
              <a:headEnd type="none" w="med" len="med"/>
              <a:tailEnd type="arrow" w="med" len="med"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</p:grpSp>
      <p:sp>
        <p:nvSpPr>
          <p:cNvPr id="106510" name="矩形 1"/>
          <p:cNvSpPr>
            <a:spLocks noChangeArrowheads="1"/>
          </p:cNvSpPr>
          <p:nvPr/>
        </p:nvSpPr>
        <p:spPr bwMode="auto">
          <a:xfrm>
            <a:off x="107504" y="1412776"/>
            <a:ext cx="30893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 dirty="0"/>
              <a:t>View </a:t>
            </a:r>
            <a:r>
              <a:rPr lang="en-US" altLang="zh-TW" sz="1600" b="1" i="1" dirty="0" smtClean="0"/>
              <a:t>0+View 1 C2V Packing</a:t>
            </a:r>
          </a:p>
          <a:p>
            <a:pPr algn="ctr" eaLnBrk="1" hangingPunct="1"/>
            <a:r>
              <a:rPr lang="en-US" altLang="zh-TW" sz="1600" b="1" i="1" dirty="0" smtClean="0"/>
              <a:t>(independent</a:t>
            </a:r>
            <a:r>
              <a:rPr lang="en-US" altLang="zh-TW" sz="1600" b="1" i="1" dirty="0"/>
              <a:t>) </a:t>
            </a:r>
            <a:endParaRPr lang="zh-TW" altLang="en-US" sz="1600" b="1" dirty="0"/>
          </a:p>
        </p:txBody>
      </p:sp>
      <p:cxnSp>
        <p:nvCxnSpPr>
          <p:cNvPr id="106523" name="直線單箭頭接點 16"/>
          <p:cNvCxnSpPr>
            <a:cxnSpLocks noChangeShapeType="1"/>
          </p:cNvCxnSpPr>
          <p:nvPr/>
        </p:nvCxnSpPr>
        <p:spPr bwMode="auto">
          <a:xfrm>
            <a:off x="1499964" y="2821784"/>
            <a:ext cx="0" cy="764527"/>
          </a:xfrm>
          <a:prstGeom prst="straightConnector1">
            <a:avLst/>
          </a:prstGeom>
          <a:noFill/>
          <a:ln w="19050" algn="ctr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" name="矩形 2"/>
          <p:cNvSpPr>
            <a:spLocks noChangeArrowheads="1"/>
          </p:cNvSpPr>
          <p:nvPr/>
        </p:nvSpPr>
        <p:spPr bwMode="auto">
          <a:xfrm>
            <a:off x="4849813" y="1545199"/>
            <a:ext cx="942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 dirty="0"/>
              <a:t>View 1 </a:t>
            </a:r>
            <a:endParaRPr lang="zh-TW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18714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群組 62"/>
          <p:cNvGrpSpPr/>
          <p:nvPr/>
        </p:nvGrpSpPr>
        <p:grpSpPr>
          <a:xfrm>
            <a:off x="827758" y="1851676"/>
            <a:ext cx="1439986" cy="1083804"/>
            <a:chOff x="755576" y="3664855"/>
            <a:chExt cx="1439986" cy="1348320"/>
          </a:xfrm>
        </p:grpSpPr>
        <p:pic>
          <p:nvPicPr>
            <p:cNvPr id="64" name="Picture 3" descr="depth-cam0-f00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910704" y="4725144"/>
              <a:ext cx="1201737" cy="288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icture 4" descr="color-cam0-f00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3933056"/>
              <a:ext cx="1223962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icture 3" descr="depth-cam0-f0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899592" y="3717032"/>
              <a:ext cx="1223962" cy="265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矩形 66"/>
            <p:cNvSpPr/>
            <p:nvPr/>
          </p:nvSpPr>
          <p:spPr>
            <a:xfrm>
              <a:off x="755576" y="3664855"/>
              <a:ext cx="1367978" cy="132903"/>
            </a:xfrm>
            <a:prstGeom prst="rect">
              <a:avLst/>
            </a:prstGeom>
            <a:solidFill>
              <a:schemeClr val="bg1"/>
            </a:solidFill>
            <a:ln w="19050">
              <a:noFill/>
              <a:headEnd type="none" w="med" len="med"/>
              <a:tailEnd type="arrow" w="med" len="med"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27584" y="4869159"/>
              <a:ext cx="1367978" cy="144016"/>
            </a:xfrm>
            <a:prstGeom prst="rect">
              <a:avLst/>
            </a:prstGeom>
            <a:solidFill>
              <a:schemeClr val="bg1"/>
            </a:solidFill>
            <a:ln w="19050">
              <a:noFill/>
              <a:headEnd type="none" w="med" len="med"/>
              <a:tailEnd type="arrow" w="med" len="med"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</p:grpSp>
      <p:cxnSp>
        <p:nvCxnSpPr>
          <p:cNvPr id="106498" name="直線單箭頭接點 118"/>
          <p:cNvCxnSpPr>
            <a:cxnSpLocks noChangeShapeType="1"/>
          </p:cNvCxnSpPr>
          <p:nvPr/>
        </p:nvCxnSpPr>
        <p:spPr bwMode="auto">
          <a:xfrm>
            <a:off x="7524750" y="4078436"/>
            <a:ext cx="2873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499" name="直線單箭頭接點 117"/>
          <p:cNvCxnSpPr>
            <a:cxnSpLocks noChangeShapeType="1"/>
          </p:cNvCxnSpPr>
          <p:nvPr/>
        </p:nvCxnSpPr>
        <p:spPr bwMode="auto">
          <a:xfrm>
            <a:off x="4371975" y="4143524"/>
            <a:ext cx="287338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00" name="直線單箭頭接點 107"/>
          <p:cNvCxnSpPr>
            <a:cxnSpLocks noChangeShapeType="1"/>
            <a:stCxn id="15" idx="3"/>
            <a:endCxn id="22" idx="1"/>
          </p:cNvCxnSpPr>
          <p:nvPr/>
        </p:nvCxnSpPr>
        <p:spPr bwMode="auto">
          <a:xfrm>
            <a:off x="2194272" y="4145905"/>
            <a:ext cx="1085503" cy="10319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矩形 19"/>
          <p:cNvSpPr/>
          <p:nvPr/>
        </p:nvSpPr>
        <p:spPr bwMode="auto">
          <a:xfrm>
            <a:off x="508000" y="5511949"/>
            <a:ext cx="8416925" cy="5492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5" name="矩形 14"/>
          <p:cNvSpPr/>
          <p:nvPr/>
        </p:nvSpPr>
        <p:spPr bwMode="auto">
          <a:xfrm>
            <a:off x="917922" y="3597424"/>
            <a:ext cx="1276350" cy="1096962"/>
          </a:xfrm>
          <a:prstGeom prst="rect">
            <a:avLst/>
          </a:prstGeom>
          <a:solidFill>
            <a:srgbClr val="FFFF00"/>
          </a:solidFill>
          <a:ln w="19050" cap="flat" cmpd="sng" algn="ctr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2" name="矩形 21"/>
          <p:cNvSpPr/>
          <p:nvPr/>
        </p:nvSpPr>
        <p:spPr bwMode="auto">
          <a:xfrm>
            <a:off x="3279775" y="3606949"/>
            <a:ext cx="1204913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3" name="矩形 22"/>
          <p:cNvSpPr/>
          <p:nvPr/>
        </p:nvSpPr>
        <p:spPr bwMode="auto">
          <a:xfrm>
            <a:off x="4643438" y="3606949"/>
            <a:ext cx="1149350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4" name="矩形 23"/>
          <p:cNvSpPr/>
          <p:nvPr/>
        </p:nvSpPr>
        <p:spPr bwMode="auto">
          <a:xfrm>
            <a:off x="6430963" y="3606949"/>
            <a:ext cx="1204912" cy="10985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25" name="矩形 24"/>
          <p:cNvSpPr/>
          <p:nvPr/>
        </p:nvSpPr>
        <p:spPr bwMode="auto">
          <a:xfrm>
            <a:off x="7812088" y="3597424"/>
            <a:ext cx="1166812" cy="10969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6508" name="標題 1"/>
          <p:cNvSpPr>
            <a:spLocks noGrp="1"/>
          </p:cNvSpPr>
          <p:nvPr>
            <p:ph type="title"/>
          </p:nvPr>
        </p:nvSpPr>
        <p:spPr>
          <a:xfrm>
            <a:off x="684213" y="681186"/>
            <a:ext cx="7785100" cy="576263"/>
          </a:xfrm>
        </p:spPr>
        <p:txBody>
          <a:bodyPr>
            <a:normAutofit/>
          </a:bodyPr>
          <a:lstStyle/>
          <a:p>
            <a:pPr algn="ctr"/>
            <a:r>
              <a:rPr lang="en-US" altLang="zh-TW" sz="32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DCCP HEVC-based 3D Codec Structure</a:t>
            </a:r>
            <a:endParaRPr lang="zh-TW" altLang="en-US" sz="3200" b="1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6510" name="矩形 1"/>
          <p:cNvSpPr>
            <a:spLocks noChangeArrowheads="1"/>
          </p:cNvSpPr>
          <p:nvPr/>
        </p:nvSpPr>
        <p:spPr bwMode="auto">
          <a:xfrm>
            <a:off x="436563" y="1392853"/>
            <a:ext cx="24865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 dirty="0" smtClean="0"/>
              <a:t>DCCP-packed</a:t>
            </a:r>
          </a:p>
          <a:p>
            <a:pPr algn="ctr" eaLnBrk="1" hangingPunct="1"/>
            <a:r>
              <a:rPr lang="en-US" altLang="zh-TW" sz="1600" b="1" i="1" dirty="0" smtClean="0"/>
              <a:t>View </a:t>
            </a:r>
            <a:r>
              <a:rPr lang="en-US" altLang="zh-TW" sz="1600" b="1" i="1" dirty="0"/>
              <a:t>0 (independent) </a:t>
            </a:r>
            <a:endParaRPr lang="zh-TW" altLang="en-US" sz="1600" b="1" dirty="0"/>
          </a:p>
        </p:txBody>
      </p:sp>
      <p:sp>
        <p:nvSpPr>
          <p:cNvPr id="106511" name="矩形 2"/>
          <p:cNvSpPr>
            <a:spLocks noChangeArrowheads="1"/>
          </p:cNvSpPr>
          <p:nvPr/>
        </p:nvSpPr>
        <p:spPr bwMode="auto">
          <a:xfrm>
            <a:off x="4000500" y="1546374"/>
            <a:ext cx="942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/>
              <a:t>View 1 </a:t>
            </a:r>
            <a:endParaRPr lang="zh-TW" altLang="en-US" sz="1600" b="1"/>
          </a:p>
        </p:txBody>
      </p:sp>
      <p:sp>
        <p:nvSpPr>
          <p:cNvPr id="106512" name="矩形 3"/>
          <p:cNvSpPr>
            <a:spLocks noChangeArrowheads="1"/>
          </p:cNvSpPr>
          <p:nvPr/>
        </p:nvSpPr>
        <p:spPr bwMode="auto">
          <a:xfrm>
            <a:off x="7175500" y="1546374"/>
            <a:ext cx="11287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/>
              <a:t>View N-1</a:t>
            </a:r>
          </a:p>
        </p:txBody>
      </p:sp>
      <p:sp>
        <p:nvSpPr>
          <p:cNvPr id="106513" name="矩形 4"/>
          <p:cNvSpPr>
            <a:spLocks noChangeArrowheads="1"/>
          </p:cNvSpPr>
          <p:nvPr/>
        </p:nvSpPr>
        <p:spPr bwMode="auto">
          <a:xfrm>
            <a:off x="4699000" y="6115199"/>
            <a:ext cx="1182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i="1"/>
              <a:t>bitstream</a:t>
            </a:r>
          </a:p>
        </p:txBody>
      </p:sp>
      <p:sp>
        <p:nvSpPr>
          <p:cNvPr id="106514" name="矩形 12"/>
          <p:cNvSpPr>
            <a:spLocks noChangeArrowheads="1"/>
          </p:cNvSpPr>
          <p:nvPr/>
        </p:nvSpPr>
        <p:spPr bwMode="auto">
          <a:xfrm flipH="1" flipV="1">
            <a:off x="5889625" y="3965724"/>
            <a:ext cx="48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…</a:t>
            </a:r>
          </a:p>
        </p:txBody>
      </p:sp>
      <p:sp>
        <p:nvSpPr>
          <p:cNvPr id="106515" name="矩形 5"/>
          <p:cNvSpPr>
            <a:spLocks noChangeArrowheads="1"/>
          </p:cNvSpPr>
          <p:nvPr/>
        </p:nvSpPr>
        <p:spPr bwMode="auto">
          <a:xfrm>
            <a:off x="4056063" y="5599261"/>
            <a:ext cx="11668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/>
              <a:t>Multiplexer</a:t>
            </a:r>
          </a:p>
        </p:txBody>
      </p:sp>
      <p:sp>
        <p:nvSpPr>
          <p:cNvPr id="106516" name="矩形 6"/>
          <p:cNvSpPr>
            <a:spLocks noChangeArrowheads="1"/>
          </p:cNvSpPr>
          <p:nvPr/>
        </p:nvSpPr>
        <p:spPr bwMode="auto">
          <a:xfrm>
            <a:off x="7740650" y="3756174"/>
            <a:ext cx="1312863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Depth map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  <a:endParaRPr lang="zh-TW" altLang="en-US" sz="1600"/>
          </a:p>
        </p:txBody>
      </p:sp>
      <p:sp>
        <p:nvSpPr>
          <p:cNvPr id="106517" name="矩形 7"/>
          <p:cNvSpPr>
            <a:spLocks noChangeArrowheads="1"/>
          </p:cNvSpPr>
          <p:nvPr/>
        </p:nvSpPr>
        <p:spPr bwMode="auto">
          <a:xfrm>
            <a:off x="6372225" y="3738711"/>
            <a:ext cx="1331913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Video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</a:p>
        </p:txBody>
      </p:sp>
      <p:sp>
        <p:nvSpPr>
          <p:cNvPr id="106518" name="矩形 8"/>
          <p:cNvSpPr>
            <a:spLocks noChangeArrowheads="1"/>
          </p:cNvSpPr>
          <p:nvPr/>
        </p:nvSpPr>
        <p:spPr bwMode="auto">
          <a:xfrm>
            <a:off x="4500563" y="3738711"/>
            <a:ext cx="1439862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Depth map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/>
              <a:t>views</a:t>
            </a:r>
          </a:p>
        </p:txBody>
      </p:sp>
      <p:sp>
        <p:nvSpPr>
          <p:cNvPr id="106519" name="矩形 9"/>
          <p:cNvSpPr>
            <a:spLocks noChangeArrowheads="1"/>
          </p:cNvSpPr>
          <p:nvPr/>
        </p:nvSpPr>
        <p:spPr bwMode="auto">
          <a:xfrm>
            <a:off x="3181350" y="3738711"/>
            <a:ext cx="1462088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Video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coder for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dependent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dirty="0"/>
              <a:t>views</a:t>
            </a:r>
          </a:p>
        </p:txBody>
      </p:sp>
      <p:sp>
        <p:nvSpPr>
          <p:cNvPr id="106521" name="矩形 11"/>
          <p:cNvSpPr>
            <a:spLocks noChangeArrowheads="1"/>
          </p:cNvSpPr>
          <p:nvPr/>
        </p:nvSpPr>
        <p:spPr bwMode="auto">
          <a:xfrm>
            <a:off x="898872" y="3814644"/>
            <a:ext cx="13684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TW" sz="1600" b="1" dirty="0" smtClean="0">
                <a:solidFill>
                  <a:srgbClr val="3333FF"/>
                </a:solidFill>
              </a:rPr>
              <a:t>Traditional</a:t>
            </a:r>
            <a:endParaRPr lang="en-US" altLang="zh-TW" sz="1600" b="1" dirty="0">
              <a:solidFill>
                <a:srgbClr val="3333FF"/>
              </a:solidFill>
            </a:endParaRPr>
          </a:p>
          <a:p>
            <a:pPr algn="ctr" eaLnBrk="1" hangingPunct="1">
              <a:lnSpc>
                <a:spcPct val="80000"/>
              </a:lnSpc>
            </a:pPr>
            <a:r>
              <a:rPr lang="en-US" altLang="zh-TW" sz="1600" b="1" dirty="0">
                <a:solidFill>
                  <a:srgbClr val="3333FF"/>
                </a:solidFill>
              </a:rPr>
              <a:t>video coder</a:t>
            </a:r>
          </a:p>
        </p:txBody>
      </p:sp>
      <p:sp>
        <p:nvSpPr>
          <p:cNvPr id="106522" name="矩形 13"/>
          <p:cNvSpPr>
            <a:spLocks noChangeArrowheads="1"/>
          </p:cNvSpPr>
          <p:nvPr/>
        </p:nvSpPr>
        <p:spPr bwMode="auto">
          <a:xfrm>
            <a:off x="5807075" y="2027386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b="1"/>
              <a:t>…</a:t>
            </a:r>
          </a:p>
        </p:txBody>
      </p:sp>
      <p:cxnSp>
        <p:nvCxnSpPr>
          <p:cNvPr id="106523" name="直線單箭頭接點 16"/>
          <p:cNvCxnSpPr>
            <a:cxnSpLocks noChangeShapeType="1"/>
          </p:cNvCxnSpPr>
          <p:nvPr/>
        </p:nvCxnSpPr>
        <p:spPr bwMode="auto">
          <a:xfrm>
            <a:off x="1538635" y="2819717"/>
            <a:ext cx="9029" cy="766594"/>
          </a:xfrm>
          <a:prstGeom prst="straightConnector1">
            <a:avLst/>
          </a:prstGeom>
          <a:noFill/>
          <a:ln w="19050" algn="ctr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4" name="直線單箭頭接點 31"/>
          <p:cNvCxnSpPr>
            <a:cxnSpLocks noChangeShapeType="1"/>
          </p:cNvCxnSpPr>
          <p:nvPr/>
        </p:nvCxnSpPr>
        <p:spPr bwMode="auto">
          <a:xfrm>
            <a:off x="3913188" y="2773511"/>
            <a:ext cx="0" cy="8445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5" name="直線單箭頭接點 32"/>
          <p:cNvCxnSpPr>
            <a:cxnSpLocks noChangeShapeType="1"/>
          </p:cNvCxnSpPr>
          <p:nvPr/>
        </p:nvCxnSpPr>
        <p:spPr bwMode="auto">
          <a:xfrm>
            <a:off x="5183188" y="2740174"/>
            <a:ext cx="0" cy="8461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7" name="直線單箭頭接點 36"/>
          <p:cNvCxnSpPr>
            <a:cxnSpLocks noChangeShapeType="1"/>
          </p:cNvCxnSpPr>
          <p:nvPr/>
        </p:nvCxnSpPr>
        <p:spPr bwMode="auto">
          <a:xfrm>
            <a:off x="7289800" y="2751286"/>
            <a:ext cx="0" cy="8461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8" name="直線單箭頭接點 37"/>
          <p:cNvCxnSpPr>
            <a:cxnSpLocks noChangeShapeType="1"/>
          </p:cNvCxnSpPr>
          <p:nvPr/>
        </p:nvCxnSpPr>
        <p:spPr bwMode="auto">
          <a:xfrm>
            <a:off x="8366125" y="2773511"/>
            <a:ext cx="0" cy="84455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29" name="直線單箭頭接點 39"/>
          <p:cNvCxnSpPr>
            <a:cxnSpLocks noChangeShapeType="1"/>
          </p:cNvCxnSpPr>
          <p:nvPr/>
        </p:nvCxnSpPr>
        <p:spPr bwMode="auto">
          <a:xfrm>
            <a:off x="3563938" y="3041799"/>
            <a:ext cx="0" cy="56356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0" name="直線單箭頭接點 41"/>
          <p:cNvCxnSpPr>
            <a:cxnSpLocks noChangeShapeType="1"/>
          </p:cNvCxnSpPr>
          <p:nvPr/>
        </p:nvCxnSpPr>
        <p:spPr bwMode="auto">
          <a:xfrm>
            <a:off x="7026275" y="3041799"/>
            <a:ext cx="0" cy="56356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1" name="直線單箭頭接點 46"/>
          <p:cNvCxnSpPr>
            <a:cxnSpLocks noChangeShapeType="1"/>
          </p:cNvCxnSpPr>
          <p:nvPr/>
        </p:nvCxnSpPr>
        <p:spPr bwMode="auto">
          <a:xfrm>
            <a:off x="6781800" y="3324374"/>
            <a:ext cx="0" cy="2936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2" name="直線接點 45"/>
          <p:cNvCxnSpPr>
            <a:cxnSpLocks noChangeShapeType="1"/>
          </p:cNvCxnSpPr>
          <p:nvPr/>
        </p:nvCxnSpPr>
        <p:spPr bwMode="auto">
          <a:xfrm>
            <a:off x="1835696" y="3041799"/>
            <a:ext cx="5190579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3" name="直線接點 48"/>
          <p:cNvCxnSpPr>
            <a:cxnSpLocks noChangeShapeType="1"/>
          </p:cNvCxnSpPr>
          <p:nvPr/>
        </p:nvCxnSpPr>
        <p:spPr bwMode="auto">
          <a:xfrm flipV="1">
            <a:off x="4235450" y="3313261"/>
            <a:ext cx="2568575" cy="11113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4" name="直線接點 50"/>
          <p:cNvCxnSpPr>
            <a:cxnSpLocks noChangeShapeType="1"/>
          </p:cNvCxnSpPr>
          <p:nvPr/>
        </p:nvCxnSpPr>
        <p:spPr bwMode="auto">
          <a:xfrm flipV="1">
            <a:off x="4211638" y="3324374"/>
            <a:ext cx="0" cy="26193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5" name="直線接點 52"/>
          <p:cNvCxnSpPr>
            <a:cxnSpLocks noChangeShapeType="1"/>
          </p:cNvCxnSpPr>
          <p:nvPr/>
        </p:nvCxnSpPr>
        <p:spPr bwMode="auto">
          <a:xfrm flipV="1">
            <a:off x="1835696" y="3041799"/>
            <a:ext cx="0" cy="544512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6" name="直線單箭頭接點 27"/>
          <p:cNvCxnSpPr>
            <a:cxnSpLocks noChangeShapeType="1"/>
          </p:cNvCxnSpPr>
          <p:nvPr/>
        </p:nvCxnSpPr>
        <p:spPr bwMode="auto">
          <a:xfrm>
            <a:off x="7070725" y="4692799"/>
            <a:ext cx="0" cy="8366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7" name="直線單箭頭接點 28"/>
          <p:cNvCxnSpPr>
            <a:cxnSpLocks noChangeShapeType="1"/>
          </p:cNvCxnSpPr>
          <p:nvPr/>
        </p:nvCxnSpPr>
        <p:spPr bwMode="auto">
          <a:xfrm>
            <a:off x="5183188" y="4699149"/>
            <a:ext cx="0" cy="838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8" name="直線單箭頭接點 29"/>
          <p:cNvCxnSpPr>
            <a:cxnSpLocks noChangeShapeType="1"/>
          </p:cNvCxnSpPr>
          <p:nvPr/>
        </p:nvCxnSpPr>
        <p:spPr bwMode="auto">
          <a:xfrm>
            <a:off x="1538635" y="4699149"/>
            <a:ext cx="0" cy="838200"/>
          </a:xfrm>
          <a:prstGeom prst="straightConnector1">
            <a:avLst/>
          </a:prstGeom>
          <a:noFill/>
          <a:ln w="19050" algn="ctr">
            <a:solidFill>
              <a:srgbClr val="3333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39" name="直線單箭頭接點 30"/>
          <p:cNvCxnSpPr>
            <a:cxnSpLocks noChangeShapeType="1"/>
          </p:cNvCxnSpPr>
          <p:nvPr/>
        </p:nvCxnSpPr>
        <p:spPr bwMode="auto">
          <a:xfrm>
            <a:off x="3883025" y="4688036"/>
            <a:ext cx="0" cy="838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1" name="直線單箭頭接點 35"/>
          <p:cNvCxnSpPr>
            <a:cxnSpLocks noChangeShapeType="1"/>
          </p:cNvCxnSpPr>
          <p:nvPr/>
        </p:nvCxnSpPr>
        <p:spPr bwMode="auto">
          <a:xfrm>
            <a:off x="8405813" y="4692799"/>
            <a:ext cx="0" cy="8366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2" name="直線單箭頭接點 42"/>
          <p:cNvCxnSpPr>
            <a:cxnSpLocks noChangeShapeType="1"/>
          </p:cNvCxnSpPr>
          <p:nvPr/>
        </p:nvCxnSpPr>
        <p:spPr bwMode="auto">
          <a:xfrm flipV="1">
            <a:off x="3563938" y="4699149"/>
            <a:ext cx="0" cy="56991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3" name="直線單箭頭接點 43"/>
          <p:cNvCxnSpPr>
            <a:cxnSpLocks noChangeShapeType="1"/>
          </p:cNvCxnSpPr>
          <p:nvPr/>
        </p:nvCxnSpPr>
        <p:spPr bwMode="auto">
          <a:xfrm flipV="1">
            <a:off x="6867525" y="4688036"/>
            <a:ext cx="0" cy="5810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4" name="直線單箭頭接點 44"/>
          <p:cNvCxnSpPr>
            <a:cxnSpLocks noChangeShapeType="1"/>
          </p:cNvCxnSpPr>
          <p:nvPr/>
        </p:nvCxnSpPr>
        <p:spPr bwMode="auto">
          <a:xfrm flipV="1">
            <a:off x="6659563" y="4673749"/>
            <a:ext cx="0" cy="320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5" name="直線接點 54"/>
          <p:cNvCxnSpPr>
            <a:cxnSpLocks noChangeShapeType="1"/>
          </p:cNvCxnSpPr>
          <p:nvPr/>
        </p:nvCxnSpPr>
        <p:spPr bwMode="auto">
          <a:xfrm>
            <a:off x="1835696" y="4688036"/>
            <a:ext cx="0" cy="5810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6" name="直線接點 56"/>
          <p:cNvCxnSpPr>
            <a:cxnSpLocks noChangeShapeType="1"/>
          </p:cNvCxnSpPr>
          <p:nvPr/>
        </p:nvCxnSpPr>
        <p:spPr bwMode="auto">
          <a:xfrm>
            <a:off x="1835696" y="5269061"/>
            <a:ext cx="6395492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7" name="直線接點 58"/>
          <p:cNvCxnSpPr>
            <a:cxnSpLocks noChangeShapeType="1"/>
          </p:cNvCxnSpPr>
          <p:nvPr/>
        </p:nvCxnSpPr>
        <p:spPr bwMode="auto">
          <a:xfrm>
            <a:off x="5459413" y="4994424"/>
            <a:ext cx="2568575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8" name="直線接點 60"/>
          <p:cNvCxnSpPr>
            <a:cxnSpLocks noChangeShapeType="1"/>
          </p:cNvCxnSpPr>
          <p:nvPr/>
        </p:nvCxnSpPr>
        <p:spPr bwMode="auto">
          <a:xfrm>
            <a:off x="5459413" y="4727724"/>
            <a:ext cx="0" cy="2809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49" name="直線單箭頭接點 64"/>
          <p:cNvCxnSpPr>
            <a:cxnSpLocks noChangeShapeType="1"/>
          </p:cNvCxnSpPr>
          <p:nvPr/>
        </p:nvCxnSpPr>
        <p:spPr bwMode="auto">
          <a:xfrm flipV="1">
            <a:off x="4932363" y="4694386"/>
            <a:ext cx="0" cy="5746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0" name="直線單箭頭接點 65"/>
          <p:cNvCxnSpPr>
            <a:cxnSpLocks noChangeShapeType="1"/>
          </p:cNvCxnSpPr>
          <p:nvPr/>
        </p:nvCxnSpPr>
        <p:spPr bwMode="auto">
          <a:xfrm flipV="1">
            <a:off x="8221663" y="4699149"/>
            <a:ext cx="0" cy="56991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1" name="直線單箭頭接點 66"/>
          <p:cNvCxnSpPr>
            <a:cxnSpLocks noChangeShapeType="1"/>
          </p:cNvCxnSpPr>
          <p:nvPr/>
        </p:nvCxnSpPr>
        <p:spPr bwMode="auto">
          <a:xfrm flipV="1">
            <a:off x="8027988" y="4727724"/>
            <a:ext cx="0" cy="28098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552" name="直線單箭頭接點 68"/>
          <p:cNvCxnSpPr>
            <a:cxnSpLocks noChangeShapeType="1"/>
            <a:stCxn id="20" idx="2"/>
          </p:cNvCxnSpPr>
          <p:nvPr/>
        </p:nvCxnSpPr>
        <p:spPr bwMode="auto">
          <a:xfrm flipH="1">
            <a:off x="4716463" y="6061224"/>
            <a:ext cx="0" cy="3587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6555" name="Picture 5" descr="color-cam2-f0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588" y="1878161"/>
            <a:ext cx="12176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6" name="Picture 6" descr="depth-cam2-f0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1876574"/>
            <a:ext cx="116840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7" name="Picture 5" descr="color-cam2-f0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113" y="1859111"/>
            <a:ext cx="1217612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58" name="Picture 6" descr="depth-cam2-f0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859111"/>
            <a:ext cx="1168400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1846922" y="4985693"/>
            <a:ext cx="697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rgbClr val="3333FF"/>
                </a:solidFill>
              </a:rPr>
              <a:t>depth</a:t>
            </a:r>
            <a:endParaRPr lang="zh-TW" altLang="en-US" sz="1600" dirty="0">
              <a:solidFill>
                <a:srgbClr val="3333FF"/>
              </a:solidFill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1846922" y="2993965"/>
            <a:ext cx="673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rgbClr val="3333FF"/>
                </a:solidFill>
              </a:rPr>
              <a:t>video</a:t>
            </a:r>
            <a:endParaRPr lang="zh-TW" altLang="en-US" sz="1600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71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lor-cam0-f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63675"/>
            <a:ext cx="12239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depth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38" y="1463675"/>
            <a:ext cx="1201737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群組 8"/>
          <p:cNvGrpSpPr/>
          <p:nvPr/>
        </p:nvGrpSpPr>
        <p:grpSpPr>
          <a:xfrm>
            <a:off x="755576" y="3664855"/>
            <a:ext cx="1439986" cy="1348320"/>
            <a:chOff x="755576" y="3664855"/>
            <a:chExt cx="1439986" cy="1348320"/>
          </a:xfrm>
        </p:grpSpPr>
        <p:pic>
          <p:nvPicPr>
            <p:cNvPr id="5" name="Picture 3" descr="depth-cam0-f00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910704" y="4725144"/>
              <a:ext cx="1201737" cy="288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4" descr="color-cam0-f00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3933056"/>
              <a:ext cx="1223962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 descr="depth-cam0-f00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899592" y="3717032"/>
              <a:ext cx="1223962" cy="265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755576" y="3664855"/>
              <a:ext cx="1367978" cy="132903"/>
            </a:xfrm>
            <a:prstGeom prst="rect">
              <a:avLst/>
            </a:prstGeom>
            <a:solidFill>
              <a:schemeClr val="bg1"/>
            </a:solidFill>
            <a:ln w="19050">
              <a:noFill/>
              <a:headEnd type="none" w="med" len="med"/>
              <a:tailEnd type="arrow" w="med" len="med"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27584" y="4869159"/>
              <a:ext cx="1367978" cy="144016"/>
            </a:xfrm>
            <a:prstGeom prst="rect">
              <a:avLst/>
            </a:prstGeom>
            <a:solidFill>
              <a:schemeClr val="bg1"/>
            </a:solidFill>
            <a:ln w="19050">
              <a:noFill/>
              <a:headEnd type="none" w="med" len="med"/>
              <a:tailEnd type="arrow" w="med" len="med"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</p:grpSp>
      <p:pic>
        <p:nvPicPr>
          <p:cNvPr id="11" name="Picture 3" descr="depth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00808"/>
            <a:ext cx="1201737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/>
          <p:nvPr/>
        </p:nvSpPr>
        <p:spPr>
          <a:xfrm>
            <a:off x="4092748" y="3780765"/>
            <a:ext cx="3024336" cy="898311"/>
          </a:xfrm>
          <a:prstGeom prst="rect">
            <a:avLst/>
          </a:prstGeom>
          <a:noFill/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dirty="0" smtClean="0">
              <a:ea typeface="+mj-ea"/>
            </a:endParaRPr>
          </a:p>
        </p:txBody>
      </p:sp>
      <p:grpSp>
        <p:nvGrpSpPr>
          <p:cNvPr id="18" name="群組 17"/>
          <p:cNvGrpSpPr/>
          <p:nvPr/>
        </p:nvGrpSpPr>
        <p:grpSpPr>
          <a:xfrm>
            <a:off x="5004048" y="3558982"/>
            <a:ext cx="1728192" cy="1382185"/>
            <a:chOff x="5004048" y="2867952"/>
            <a:chExt cx="1728192" cy="2711924"/>
          </a:xfrm>
        </p:grpSpPr>
        <p:pic>
          <p:nvPicPr>
            <p:cNvPr id="10" name="Picture 4" descr="color-cam0-f00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3768752"/>
              <a:ext cx="1223962" cy="922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5" descr="color-cam2-f00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2867952"/>
              <a:ext cx="1217612" cy="91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" descr="color-cam2-f00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5151239" y="4667063"/>
              <a:ext cx="1217612" cy="912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5004048" y="2871420"/>
              <a:ext cx="1656184" cy="452938"/>
            </a:xfrm>
            <a:prstGeom prst="rect">
              <a:avLst/>
            </a:prstGeom>
            <a:solidFill>
              <a:schemeClr val="bg1"/>
            </a:solidFill>
            <a:ln w="19050">
              <a:noFill/>
              <a:headEnd type="none" w="med" len="med"/>
              <a:tailEnd type="arrow" w="med" len="med"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76056" y="5126938"/>
              <a:ext cx="1656184" cy="452938"/>
            </a:xfrm>
            <a:prstGeom prst="rect">
              <a:avLst/>
            </a:prstGeom>
            <a:solidFill>
              <a:schemeClr val="bg1"/>
            </a:solidFill>
            <a:ln w="19050">
              <a:noFill/>
              <a:headEnd type="none" w="med" len="med"/>
              <a:tailEnd type="arrow" w="med" len="med"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6971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Introduction</a:t>
            </a:r>
            <a:endParaRPr lang="zh-TW" altLang="en-US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2524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矩形 7175"/>
          <p:cNvSpPr/>
          <p:nvPr/>
        </p:nvSpPr>
        <p:spPr bwMode="auto">
          <a:xfrm>
            <a:off x="2714625" y="3984625"/>
            <a:ext cx="3754438" cy="20256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>
              <a:latin typeface="Calibri" pitchFamily="34" charset="0"/>
            </a:endParaRPr>
          </a:p>
        </p:txBody>
      </p:sp>
      <p:sp>
        <p:nvSpPr>
          <p:cNvPr id="7170" name="標題 1"/>
          <p:cNvSpPr>
            <a:spLocks noGrp="1"/>
          </p:cNvSpPr>
          <p:nvPr>
            <p:ph type="title"/>
          </p:nvPr>
        </p:nvSpPr>
        <p:spPr>
          <a:xfrm>
            <a:off x="684213" y="764505"/>
            <a:ext cx="7778750" cy="5762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kern="1200" dirty="0" smtClean="0">
                <a:latin typeface="Calibri" pitchFamily="34" charset="0"/>
                <a:cs typeface="+mn-cs"/>
              </a:rPr>
              <a:t>Why Stereo Packing?</a:t>
            </a:r>
            <a:endParaRPr lang="zh-TW" altLang="en-US" sz="3200" kern="1200" dirty="0" smtClean="0">
              <a:latin typeface="Calibri" pitchFamily="34" charset="0"/>
              <a:cs typeface="+mn-cs"/>
            </a:endParaRPr>
          </a:p>
        </p:txBody>
      </p:sp>
      <p:sp>
        <p:nvSpPr>
          <p:cNvPr id="7171" name="內容版面配置區 2"/>
          <p:cNvSpPr>
            <a:spLocks noGrp="1"/>
          </p:cNvSpPr>
          <p:nvPr>
            <p:ph idx="1"/>
          </p:nvPr>
        </p:nvSpPr>
        <p:spPr>
          <a:xfrm>
            <a:off x="395288" y="2132509"/>
            <a:ext cx="8370887" cy="2160587"/>
          </a:xfrm>
        </p:spPr>
        <p:txBody>
          <a:bodyPr/>
          <a:lstStyle/>
          <a:p>
            <a:pPr eaLnBrk="1" hangingPunct="1">
              <a:spcBef>
                <a:spcPts val="1200"/>
              </a:spcBef>
              <a:buClrTx/>
              <a:buFont typeface="Wingdings" pitchFamily="2" charset="2"/>
              <a:buChar char="n"/>
              <a:defRPr/>
            </a:pPr>
            <a:r>
              <a:rPr lang="en-US" altLang="zh-TW" sz="2400" dirty="0" smtClean="0">
                <a:latin typeface="Calibri" pitchFamily="34" charset="0"/>
              </a:rPr>
              <a:t>To deliver 3D contents, one simple and direct way is to combine both left and right view frames into single frame by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a stereo packing format </a:t>
            </a:r>
            <a:r>
              <a:rPr lang="en-US" altLang="zh-TW" sz="2400" dirty="0" smtClean="0">
                <a:latin typeface="Calibri" pitchFamily="34" charset="0"/>
              </a:rPr>
              <a:t>such that the traditional transmission and video coding system can treat them as the normal 2D videos. </a:t>
            </a:r>
          </a:p>
        </p:txBody>
      </p:sp>
      <p:sp>
        <p:nvSpPr>
          <p:cNvPr id="78853" name="文字方塊 1"/>
          <p:cNvSpPr txBox="1">
            <a:spLocks noChangeArrowheads="1"/>
          </p:cNvSpPr>
          <p:nvPr/>
        </p:nvSpPr>
        <p:spPr bwMode="auto">
          <a:xfrm>
            <a:off x="539750" y="1557834"/>
            <a:ext cx="72493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>
                <a:latin typeface="Calibri" pitchFamily="34" charset="0"/>
              </a:rPr>
              <a:t>Simplest Stereo 3D </a:t>
            </a:r>
            <a:r>
              <a:rPr lang="en-US" altLang="zh-TW" b="1" dirty="0" smtClean="0">
                <a:latin typeface="Calibri" pitchFamily="34" charset="0"/>
              </a:rPr>
              <a:t>and Deliverable </a:t>
            </a:r>
            <a:r>
              <a:rPr lang="en-US" altLang="zh-TW" b="1" dirty="0">
                <a:latin typeface="Calibri" pitchFamily="34" charset="0"/>
              </a:rPr>
              <a:t>in 2D DTV Systems: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78854" name="矩形 2"/>
          <p:cNvSpPr>
            <a:spLocks noChangeArrowheads="1"/>
          </p:cNvSpPr>
          <p:nvPr/>
        </p:nvSpPr>
        <p:spPr bwMode="auto">
          <a:xfrm>
            <a:off x="2921000" y="4357688"/>
            <a:ext cx="1360488" cy="1016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TW" altLang="en-US" sz="2000">
              <a:latin typeface="Calibri" pitchFamily="34" charset="0"/>
            </a:endParaRPr>
          </a:p>
        </p:txBody>
      </p:sp>
      <p:sp>
        <p:nvSpPr>
          <p:cNvPr id="78855" name="文字方塊 3"/>
          <p:cNvSpPr txBox="1">
            <a:spLocks noChangeArrowheads="1"/>
          </p:cNvSpPr>
          <p:nvPr/>
        </p:nvSpPr>
        <p:spPr bwMode="auto">
          <a:xfrm>
            <a:off x="3043676" y="4527550"/>
            <a:ext cx="11897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 dirty="0">
                <a:latin typeface="Calibri" pitchFamily="34" charset="0"/>
              </a:rPr>
              <a:t>2D Video </a:t>
            </a:r>
          </a:p>
          <a:p>
            <a:pPr algn="ctr" eaLnBrk="1" hangingPunct="1"/>
            <a:r>
              <a:rPr lang="en-US" altLang="zh-TW" sz="2000" dirty="0">
                <a:latin typeface="Calibri" pitchFamily="34" charset="0"/>
              </a:rPr>
              <a:t>Encoder</a:t>
            </a:r>
            <a:endParaRPr lang="zh-TW" altLang="en-US" sz="2000" dirty="0">
              <a:latin typeface="Calibri" pitchFamily="34" charset="0"/>
            </a:endParaRPr>
          </a:p>
        </p:txBody>
      </p:sp>
      <p:sp>
        <p:nvSpPr>
          <p:cNvPr id="78856" name="矩形 6"/>
          <p:cNvSpPr>
            <a:spLocks noChangeArrowheads="1"/>
          </p:cNvSpPr>
          <p:nvPr/>
        </p:nvSpPr>
        <p:spPr bwMode="auto">
          <a:xfrm>
            <a:off x="4859338" y="4357688"/>
            <a:ext cx="1358900" cy="1016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TW" altLang="en-US" sz="2000">
              <a:latin typeface="Calibri" pitchFamily="34" charset="0"/>
            </a:endParaRPr>
          </a:p>
        </p:txBody>
      </p:sp>
      <p:sp>
        <p:nvSpPr>
          <p:cNvPr id="78857" name="文字方塊 7"/>
          <p:cNvSpPr txBox="1">
            <a:spLocks noChangeArrowheads="1"/>
          </p:cNvSpPr>
          <p:nvPr/>
        </p:nvSpPr>
        <p:spPr bwMode="auto">
          <a:xfrm>
            <a:off x="4989951" y="4508500"/>
            <a:ext cx="11897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>
                <a:latin typeface="Calibri" pitchFamily="34" charset="0"/>
              </a:rPr>
              <a:t>2D Video </a:t>
            </a:r>
          </a:p>
          <a:p>
            <a:pPr algn="ctr" eaLnBrk="1" hangingPunct="1"/>
            <a:r>
              <a:rPr lang="en-US" altLang="zh-TW" sz="2000">
                <a:latin typeface="Calibri" pitchFamily="34" charset="0"/>
              </a:rPr>
              <a:t>Decoder</a:t>
            </a:r>
            <a:endParaRPr lang="zh-TW" altLang="en-US" sz="2000">
              <a:latin typeface="Calibri" pitchFamily="34" charset="0"/>
            </a:endParaRPr>
          </a:p>
        </p:txBody>
      </p:sp>
      <p:sp>
        <p:nvSpPr>
          <p:cNvPr id="78858" name="向右箭號 4"/>
          <p:cNvSpPr>
            <a:spLocks noChangeArrowheads="1"/>
          </p:cNvSpPr>
          <p:nvPr/>
        </p:nvSpPr>
        <p:spPr bwMode="auto">
          <a:xfrm>
            <a:off x="4284663" y="4797425"/>
            <a:ext cx="609600" cy="287338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CC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TW" altLang="en-US" sz="2000">
              <a:latin typeface="Calibri" pitchFamily="34" charset="0"/>
            </a:endParaRPr>
          </a:p>
        </p:txBody>
      </p:sp>
      <p:pic>
        <p:nvPicPr>
          <p:cNvPr id="78859" name="Picture 4" descr="color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4210050"/>
            <a:ext cx="60642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60" name="Picture 4" descr="color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5227638"/>
            <a:ext cx="60642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 bwMode="auto">
          <a:xfrm>
            <a:off x="1258888" y="4357688"/>
            <a:ext cx="1247775" cy="101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 sz="2000">
              <a:latin typeface="Calibri" pitchFamily="34" charset="0"/>
            </a:endParaRPr>
          </a:p>
        </p:txBody>
      </p:sp>
      <p:sp>
        <p:nvSpPr>
          <p:cNvPr id="78862" name="文字方塊 12"/>
          <p:cNvSpPr txBox="1">
            <a:spLocks noChangeArrowheads="1"/>
          </p:cNvSpPr>
          <p:nvPr/>
        </p:nvSpPr>
        <p:spPr bwMode="auto">
          <a:xfrm>
            <a:off x="1356404" y="4518025"/>
            <a:ext cx="9955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 b="1" dirty="0">
                <a:latin typeface="Calibri" pitchFamily="34" charset="0"/>
              </a:rPr>
              <a:t>Stereo</a:t>
            </a:r>
          </a:p>
          <a:p>
            <a:pPr algn="ctr" eaLnBrk="1" hangingPunct="1"/>
            <a:r>
              <a:rPr lang="en-US" altLang="zh-TW" sz="2000" b="1" dirty="0">
                <a:latin typeface="Calibri" pitchFamily="34" charset="0"/>
              </a:rPr>
              <a:t>Packing</a:t>
            </a:r>
            <a:endParaRPr lang="zh-TW" altLang="en-US" sz="2000" b="1" dirty="0">
              <a:latin typeface="Calibri" pitchFamily="34" charset="0"/>
            </a:endParaRPr>
          </a:p>
        </p:txBody>
      </p:sp>
      <p:cxnSp>
        <p:nvCxnSpPr>
          <p:cNvPr id="78863" name="直線單箭頭接點 8"/>
          <p:cNvCxnSpPr>
            <a:cxnSpLocks noChangeShapeType="1"/>
          </p:cNvCxnSpPr>
          <p:nvPr/>
        </p:nvCxnSpPr>
        <p:spPr bwMode="auto">
          <a:xfrm>
            <a:off x="503238" y="4772025"/>
            <a:ext cx="75406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64" name="直線單箭頭接點 16"/>
          <p:cNvCxnSpPr>
            <a:cxnSpLocks noChangeShapeType="1"/>
          </p:cNvCxnSpPr>
          <p:nvPr/>
        </p:nvCxnSpPr>
        <p:spPr bwMode="auto">
          <a:xfrm>
            <a:off x="481013" y="5084763"/>
            <a:ext cx="75565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8865" name="文字方塊 14"/>
          <p:cNvSpPr txBox="1">
            <a:spLocks noChangeArrowheads="1"/>
          </p:cNvSpPr>
          <p:nvPr/>
        </p:nvSpPr>
        <p:spPr bwMode="auto">
          <a:xfrm>
            <a:off x="315317" y="3814763"/>
            <a:ext cx="10489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latin typeface="Calibri" pitchFamily="34" charset="0"/>
              </a:rPr>
              <a:t>Right view</a:t>
            </a:r>
            <a:endParaRPr lang="zh-TW" altLang="en-US" sz="1600">
              <a:latin typeface="Calibri" pitchFamily="34" charset="0"/>
            </a:endParaRPr>
          </a:p>
        </p:txBody>
      </p:sp>
      <p:sp>
        <p:nvSpPr>
          <p:cNvPr id="78866" name="文字方塊 18"/>
          <p:cNvSpPr txBox="1">
            <a:spLocks noChangeArrowheads="1"/>
          </p:cNvSpPr>
          <p:nvPr/>
        </p:nvSpPr>
        <p:spPr bwMode="auto">
          <a:xfrm>
            <a:off x="371350" y="5670550"/>
            <a:ext cx="9384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latin typeface="Calibri" pitchFamily="34" charset="0"/>
              </a:rPr>
              <a:t>Left view</a:t>
            </a:r>
            <a:endParaRPr lang="zh-TW" altLang="en-US" sz="1600">
              <a:latin typeface="Calibri" pitchFamily="34" charset="0"/>
            </a:endParaRPr>
          </a:p>
        </p:txBody>
      </p:sp>
      <p:cxnSp>
        <p:nvCxnSpPr>
          <p:cNvPr id="78867" name="直線單箭頭接點 17"/>
          <p:cNvCxnSpPr>
            <a:cxnSpLocks noChangeShapeType="1"/>
            <a:stCxn id="12" idx="3"/>
            <a:endCxn id="78854" idx="1"/>
          </p:cNvCxnSpPr>
          <p:nvPr/>
        </p:nvCxnSpPr>
        <p:spPr bwMode="auto">
          <a:xfrm>
            <a:off x="2506663" y="4865688"/>
            <a:ext cx="414337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8868" name="Picture 4" descr="color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838" y="4184650"/>
            <a:ext cx="60642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69" name="Picture 4" descr="color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0" y="5202238"/>
            <a:ext cx="60642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8870" name="直線單箭頭接點 28"/>
          <p:cNvCxnSpPr>
            <a:cxnSpLocks noChangeShapeType="1"/>
          </p:cNvCxnSpPr>
          <p:nvPr/>
        </p:nvCxnSpPr>
        <p:spPr bwMode="auto">
          <a:xfrm>
            <a:off x="7920038" y="4745038"/>
            <a:ext cx="75406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1" name="直線單箭頭接點 29"/>
          <p:cNvCxnSpPr>
            <a:cxnSpLocks noChangeShapeType="1"/>
          </p:cNvCxnSpPr>
          <p:nvPr/>
        </p:nvCxnSpPr>
        <p:spPr bwMode="auto">
          <a:xfrm>
            <a:off x="7897813" y="5059363"/>
            <a:ext cx="75565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8872" name="文字方塊 30"/>
          <p:cNvSpPr txBox="1">
            <a:spLocks noChangeArrowheads="1"/>
          </p:cNvSpPr>
          <p:nvPr/>
        </p:nvSpPr>
        <p:spPr bwMode="auto">
          <a:xfrm>
            <a:off x="7876580" y="3789363"/>
            <a:ext cx="10489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latin typeface="Calibri" pitchFamily="34" charset="0"/>
              </a:rPr>
              <a:t>Right view</a:t>
            </a:r>
            <a:endParaRPr lang="zh-TW" altLang="en-US" sz="1600">
              <a:latin typeface="Calibri" pitchFamily="34" charset="0"/>
            </a:endParaRPr>
          </a:p>
        </p:txBody>
      </p:sp>
      <p:sp>
        <p:nvSpPr>
          <p:cNvPr id="78873" name="文字方塊 31"/>
          <p:cNvSpPr txBox="1">
            <a:spLocks noChangeArrowheads="1"/>
          </p:cNvSpPr>
          <p:nvPr/>
        </p:nvSpPr>
        <p:spPr bwMode="auto">
          <a:xfrm>
            <a:off x="7994525" y="5645150"/>
            <a:ext cx="9384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latin typeface="Calibri" pitchFamily="34" charset="0"/>
              </a:rPr>
              <a:t>Left view</a:t>
            </a:r>
            <a:endParaRPr lang="zh-TW" altLang="en-US" sz="1600">
              <a:latin typeface="Calibri" pitchFamily="34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6708775" y="4373563"/>
            <a:ext cx="1247775" cy="1000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 sz="2000">
              <a:latin typeface="Calibri" pitchFamily="34" charset="0"/>
            </a:endParaRPr>
          </a:p>
        </p:txBody>
      </p:sp>
      <p:sp>
        <p:nvSpPr>
          <p:cNvPr id="78875" name="文字方塊 37"/>
          <p:cNvSpPr txBox="1">
            <a:spLocks noChangeArrowheads="1"/>
          </p:cNvSpPr>
          <p:nvPr/>
        </p:nvSpPr>
        <p:spPr bwMode="auto">
          <a:xfrm>
            <a:off x="6928832" y="4535488"/>
            <a:ext cx="74892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 b="1">
                <a:latin typeface="Calibri" pitchFamily="34" charset="0"/>
              </a:rPr>
              <a:t>Hole</a:t>
            </a:r>
          </a:p>
          <a:p>
            <a:pPr algn="ctr" eaLnBrk="1" hangingPunct="1"/>
            <a:r>
              <a:rPr lang="en-US" altLang="zh-TW" sz="2000" b="1">
                <a:latin typeface="Calibri" pitchFamily="34" charset="0"/>
              </a:rPr>
              <a:t>Filing</a:t>
            </a:r>
            <a:endParaRPr lang="zh-TW" altLang="en-US" sz="2000" b="1">
              <a:latin typeface="Calibri" pitchFamily="34" charset="0"/>
            </a:endParaRPr>
          </a:p>
        </p:txBody>
      </p:sp>
      <p:cxnSp>
        <p:nvCxnSpPr>
          <p:cNvPr id="78876" name="直線單箭頭接點 38"/>
          <p:cNvCxnSpPr>
            <a:cxnSpLocks noChangeShapeType="1"/>
            <a:stCxn id="78857" idx="3"/>
            <a:endCxn id="37" idx="1"/>
          </p:cNvCxnSpPr>
          <p:nvPr/>
        </p:nvCxnSpPr>
        <p:spPr bwMode="auto">
          <a:xfrm>
            <a:off x="6179699" y="4862443"/>
            <a:ext cx="529076" cy="1118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8877" name="文字方塊 7174"/>
          <p:cNvSpPr txBox="1">
            <a:spLocks noChangeArrowheads="1"/>
          </p:cNvSpPr>
          <p:nvPr/>
        </p:nvSpPr>
        <p:spPr bwMode="auto">
          <a:xfrm>
            <a:off x="3526811" y="5461000"/>
            <a:ext cx="21364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800" dirty="0" smtClean="0">
                <a:latin typeface="Calibri" pitchFamily="34" charset="0"/>
              </a:rPr>
              <a:t> </a:t>
            </a:r>
            <a:r>
              <a:rPr lang="en-US" altLang="zh-TW" sz="1800" dirty="0">
                <a:latin typeface="Calibri" pitchFamily="34" charset="0"/>
              </a:rPr>
              <a:t>H.264/AVC</a:t>
            </a:r>
            <a:r>
              <a:rPr lang="en-US" altLang="zh-TW" sz="1800" dirty="0" smtClean="0">
                <a:latin typeface="Calibri" pitchFamily="34" charset="0"/>
              </a:rPr>
              <a:t>, HEVC </a:t>
            </a:r>
            <a:r>
              <a:rPr lang="en-US" altLang="zh-TW" sz="1800" dirty="0">
                <a:latin typeface="Calibri" pitchFamily="34" charset="0"/>
              </a:rPr>
              <a:t>….</a:t>
            </a:r>
            <a:endParaRPr lang="zh-TW" altLang="en-US" sz="1800" dirty="0">
              <a:latin typeface="Calibri" pitchFamily="34" charset="0"/>
            </a:endParaRPr>
          </a:p>
        </p:txBody>
      </p:sp>
      <p:sp>
        <p:nvSpPr>
          <p:cNvPr id="78878" name="矩形 7176"/>
          <p:cNvSpPr>
            <a:spLocks noChangeArrowheads="1"/>
          </p:cNvSpPr>
          <p:nvPr/>
        </p:nvSpPr>
        <p:spPr bwMode="auto">
          <a:xfrm>
            <a:off x="3712117" y="5984875"/>
            <a:ext cx="17197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TW" b="1">
                <a:latin typeface="Calibri" pitchFamily="34" charset="0"/>
              </a:rPr>
              <a:t>2D DTV Systems</a:t>
            </a:r>
            <a:endParaRPr lang="zh-TW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65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480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Stereo Packing 3D Videos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2"/>
          <a:stretch>
            <a:fillRect/>
          </a:stretch>
        </p:blipFill>
        <p:spPr bwMode="auto">
          <a:xfrm>
            <a:off x="1459710" y="1455560"/>
            <a:ext cx="3112290" cy="204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6"/>
          <a:stretch>
            <a:fillRect/>
          </a:stretch>
        </p:blipFill>
        <p:spPr bwMode="auto">
          <a:xfrm>
            <a:off x="4630134" y="1412776"/>
            <a:ext cx="311021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2"/>
          <a:stretch>
            <a:fillRect/>
          </a:stretch>
        </p:blipFill>
        <p:spPr bwMode="auto">
          <a:xfrm>
            <a:off x="1501624" y="3894891"/>
            <a:ext cx="1556145" cy="204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6"/>
          <a:stretch>
            <a:fillRect/>
          </a:stretch>
        </p:blipFill>
        <p:spPr bwMode="auto">
          <a:xfrm>
            <a:off x="3016891" y="3861048"/>
            <a:ext cx="155510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6"/>
          <a:stretch>
            <a:fillRect/>
          </a:stretch>
        </p:blipFill>
        <p:spPr bwMode="auto">
          <a:xfrm>
            <a:off x="4613384" y="4836888"/>
            <a:ext cx="3110218" cy="1088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2"/>
          <a:stretch>
            <a:fillRect/>
          </a:stretch>
        </p:blipFill>
        <p:spPr bwMode="auto">
          <a:xfrm>
            <a:off x="4580426" y="3933056"/>
            <a:ext cx="3112290" cy="1022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875854" y="215511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Left </a:t>
            </a:r>
          </a:p>
          <a:p>
            <a:r>
              <a:rPr lang="en-US" altLang="zh-TW" dirty="0" smtClean="0"/>
              <a:t>view</a:t>
            </a:r>
            <a:endParaRPr lang="zh-TW" altLang="en-US" dirty="0"/>
          </a:p>
        </p:txBody>
      </p:sp>
      <p:sp>
        <p:nvSpPr>
          <p:cNvPr id="28" name="文字方塊 27"/>
          <p:cNvSpPr txBox="1"/>
          <p:nvPr/>
        </p:nvSpPr>
        <p:spPr>
          <a:xfrm>
            <a:off x="7596336" y="2188668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Right </a:t>
            </a:r>
          </a:p>
          <a:p>
            <a:r>
              <a:rPr lang="en-US" altLang="zh-TW" dirty="0" smtClean="0"/>
              <a:t>view</a:t>
            </a:r>
            <a:endParaRPr lang="zh-TW" altLang="en-US" dirty="0"/>
          </a:p>
        </p:txBody>
      </p:sp>
      <p:sp>
        <p:nvSpPr>
          <p:cNvPr id="29" name="文字方塊 28"/>
          <p:cNvSpPr txBox="1"/>
          <p:nvPr/>
        </p:nvSpPr>
        <p:spPr>
          <a:xfrm>
            <a:off x="884565" y="4462345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 smtClean="0"/>
              <a:t>Side</a:t>
            </a:r>
          </a:p>
          <a:p>
            <a:pPr algn="ctr"/>
            <a:r>
              <a:rPr lang="en-US" altLang="zh-TW" dirty="0"/>
              <a:t>b</a:t>
            </a:r>
            <a:r>
              <a:rPr lang="en-US" altLang="zh-TW" dirty="0" smtClean="0"/>
              <a:t>y</a:t>
            </a:r>
          </a:p>
          <a:p>
            <a:pPr algn="ctr"/>
            <a:r>
              <a:rPr lang="en-US" altLang="zh-TW" dirty="0" smtClean="0"/>
              <a:t>Side</a:t>
            </a:r>
            <a:endParaRPr lang="zh-TW" altLang="en-US" dirty="0"/>
          </a:p>
        </p:txBody>
      </p:sp>
      <p:sp>
        <p:nvSpPr>
          <p:cNvPr id="30" name="文字方塊 29"/>
          <p:cNvSpPr txBox="1"/>
          <p:nvPr/>
        </p:nvSpPr>
        <p:spPr>
          <a:xfrm>
            <a:off x="7544797" y="4443499"/>
            <a:ext cx="9156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 smtClean="0"/>
              <a:t>Top</a:t>
            </a:r>
          </a:p>
          <a:p>
            <a:pPr algn="ctr"/>
            <a:r>
              <a:rPr lang="en-US" altLang="zh-TW" dirty="0" smtClean="0"/>
              <a:t>and</a:t>
            </a:r>
          </a:p>
          <a:p>
            <a:pPr algn="ctr"/>
            <a:r>
              <a:rPr lang="en-US" altLang="zh-TW" dirty="0" smtClean="0"/>
              <a:t>Bottom</a:t>
            </a:r>
            <a:endParaRPr lang="zh-TW" alt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589432" y="6021288"/>
            <a:ext cx="4047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/>
              <a:t>Why New Stereo Packing?</a:t>
            </a:r>
            <a:endParaRPr lang="zh-TW" altLang="en-US" sz="2400" b="1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827584" y="3553841"/>
            <a:ext cx="5008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/>
              <a:t>Current Stereo Packing Formats:</a:t>
            </a:r>
            <a:endParaRPr lang="zh-TW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422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480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Problems </a:t>
            </a:r>
            <a:r>
              <a:rPr lang="en-US" altLang="zh-TW" sz="3200" dirty="0">
                <a:latin typeface="Calibri" pitchFamily="34" charset="0"/>
                <a:cs typeface="+mn-cs"/>
              </a:rPr>
              <a:t>&amp; </a:t>
            </a:r>
            <a:r>
              <a:rPr lang="en-US" altLang="zh-TW" sz="3200" dirty="0">
                <a:latin typeface="Calibri" panose="020F0502020204030204" pitchFamily="34" charset="0"/>
              </a:rPr>
              <a:t>Goal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5" name="文字方塊 1"/>
          <p:cNvSpPr txBox="1">
            <a:spLocks noChangeArrowheads="1"/>
          </p:cNvSpPr>
          <p:nvPr/>
        </p:nvSpPr>
        <p:spPr bwMode="auto">
          <a:xfrm>
            <a:off x="539750" y="1557834"/>
            <a:ext cx="7080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 err="1" smtClean="0">
                <a:latin typeface="Calibri" pitchFamily="34" charset="0"/>
              </a:rPr>
              <a:t>TaB</a:t>
            </a:r>
            <a:r>
              <a:rPr lang="en-US" altLang="zh-TW" b="1" dirty="0" smtClean="0">
                <a:latin typeface="Calibri" pitchFamily="34" charset="0"/>
              </a:rPr>
              <a:t> </a:t>
            </a:r>
            <a:endParaRPr lang="zh-TW" altLang="en-US" b="1" dirty="0">
              <a:latin typeface="Calibri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029" y="2132856"/>
            <a:ext cx="7272000" cy="4221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508" y="2132856"/>
            <a:ext cx="7271692" cy="4145272"/>
          </a:xfrm>
          <a:prstGeom prst="rect">
            <a:avLst/>
          </a:prstGeom>
          <a:solidFill>
            <a:srgbClr val="DBE7B6">
              <a:alpha val="69804"/>
            </a:srgbClr>
          </a:solidFill>
          <a:ln>
            <a:noFill/>
          </a:ln>
          <a:effectLst/>
          <a:extLst/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074" y="2411675"/>
            <a:ext cx="5403061" cy="3587633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>
            <a:off x="1619672" y="5085184"/>
            <a:ext cx="6272871" cy="523220"/>
          </a:xfrm>
          <a:prstGeom prst="rect">
            <a:avLst/>
          </a:prstGeom>
          <a:solidFill>
            <a:srgbClr val="C4EFFF">
              <a:alpha val="36078"/>
            </a:srgbClr>
          </a:solidFill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Aharoni" pitchFamily="2" charset="-79"/>
              </a:rPr>
              <a:t>Visually Discomfort for 2D Displays</a:t>
            </a:r>
            <a:endParaRPr lang="zh-TW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1509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內容版面配置區 2"/>
          <p:cNvSpPr>
            <a:spLocks noGrp="1"/>
          </p:cNvSpPr>
          <p:nvPr>
            <p:ph idx="1"/>
          </p:nvPr>
        </p:nvSpPr>
        <p:spPr>
          <a:xfrm>
            <a:off x="467544" y="1627583"/>
            <a:ext cx="8496300" cy="4609729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2400" dirty="0" smtClean="0">
                <a:latin typeface="Calibri" panose="020F0502020204030204" pitchFamily="34" charset="0"/>
              </a:rPr>
              <a:t>The popular </a:t>
            </a:r>
            <a:r>
              <a:rPr lang="en-US" altLang="zh-TW" sz="2400" dirty="0">
                <a:latin typeface="Calibri" panose="020F0502020204030204" pitchFamily="34" charset="0"/>
              </a:rPr>
              <a:t>3D frame compatible formats for transmitting stereoscopic views are side-by-side and top-and-bottom</a:t>
            </a:r>
            <a:r>
              <a:rPr lang="en-US" altLang="zh-TW" sz="2400" dirty="0" smtClean="0">
                <a:latin typeface="Calibri" panose="020F0502020204030204" pitchFamily="34" charset="0"/>
              </a:rPr>
              <a:t>.</a:t>
            </a:r>
          </a:p>
          <a:p>
            <a:pPr eaLnBrk="1" hangingPunct="1">
              <a:defRPr/>
            </a:pPr>
            <a:r>
              <a:rPr lang="en-US" altLang="zh-TW" sz="2400" dirty="0" smtClean="0">
                <a:latin typeface="Calibri" panose="020F0502020204030204" pitchFamily="34" charset="0"/>
              </a:rPr>
              <a:t>Visual </a:t>
            </a:r>
            <a:r>
              <a:rPr lang="en-US" altLang="zh-TW" sz="2400" dirty="0">
                <a:latin typeface="Calibri" panose="020F0502020204030204" pitchFamily="34" charset="0"/>
              </a:rPr>
              <a:t>discomfort is the common problem when the </a:t>
            </a:r>
            <a:r>
              <a:rPr lang="en-US" altLang="zh-TW" sz="2400" dirty="0" smtClean="0">
                <a:latin typeface="Calibri" panose="020F0502020204030204" pitchFamily="34" charset="0"/>
              </a:rPr>
              <a:t>audiences view </a:t>
            </a:r>
            <a:r>
              <a:rPr lang="en-US" altLang="zh-TW" sz="2400" dirty="0">
                <a:latin typeface="Calibri" panose="020F0502020204030204" pitchFamily="34" charset="0"/>
              </a:rPr>
              <a:t>the </a:t>
            </a:r>
            <a:r>
              <a:rPr lang="en-US" altLang="zh-TW" sz="2400" dirty="0" smtClean="0">
                <a:latin typeface="Calibri" panose="020F0502020204030204" pitchFamily="34" charset="0"/>
              </a:rPr>
              <a:t>packed stereoscopic </a:t>
            </a:r>
            <a:r>
              <a:rPr lang="en-US" altLang="zh-TW" sz="2400" dirty="0">
                <a:latin typeface="Calibri" panose="020F0502020204030204" pitchFamily="34" charset="0"/>
              </a:rPr>
              <a:t>3D video through </a:t>
            </a:r>
            <a:r>
              <a:rPr lang="en-US" altLang="zh-TW" sz="2400" dirty="0" smtClean="0">
                <a:latin typeface="Calibri" panose="020F0502020204030204" pitchFamily="34" charset="0"/>
              </a:rPr>
              <a:t>their 2D TVs.</a:t>
            </a:r>
          </a:p>
          <a:p>
            <a:pPr eaLnBrk="1" hangingPunct="1">
              <a:defRPr/>
            </a:pPr>
            <a:r>
              <a:rPr lang="en-US" altLang="zh-TW" sz="2400" dirty="0">
                <a:latin typeface="Calibri" panose="020F0502020204030204" pitchFamily="34" charset="0"/>
              </a:rPr>
              <a:t>The proposed </a:t>
            </a:r>
            <a:r>
              <a:rPr lang="en-US" altLang="zh-TW" sz="2400" dirty="0" smtClean="0">
                <a:latin typeface="Calibri" panose="020F0502020204030204" pitchFamily="34" charset="0"/>
              </a:rPr>
              <a:t>backward </a:t>
            </a:r>
            <a:r>
              <a:rPr lang="en-US" altLang="zh-TW" sz="2400" dirty="0" smtClean="0">
                <a:latin typeface="Calibri" panose="020F0502020204030204" pitchFamily="34" charset="0"/>
              </a:rPr>
              <a:t>compatible centralized 2-view packing </a:t>
            </a:r>
            <a:r>
              <a:rPr lang="en-US" altLang="zh-TW" sz="2400" dirty="0">
                <a:latin typeface="Calibri" panose="020F0502020204030204" pitchFamily="34" charset="0"/>
              </a:rPr>
              <a:t>format </a:t>
            </a:r>
            <a:r>
              <a:rPr lang="en-US" altLang="zh-TW" sz="2400" dirty="0" smtClean="0">
                <a:latin typeface="Calibri" panose="020F0502020204030204" pitchFamily="34" charset="0"/>
              </a:rPr>
              <a:t>shows more comfort visualization in </a:t>
            </a:r>
            <a:r>
              <a:rPr lang="en-US" altLang="zh-TW" sz="2400" dirty="0" smtClean="0">
                <a:latin typeface="Calibri" panose="020F0502020204030204" pitchFamily="34" charset="0"/>
              </a:rPr>
              <a:t>the ordinary </a:t>
            </a:r>
            <a:r>
              <a:rPr lang="en-US" altLang="zh-TW" sz="2400" dirty="0">
                <a:latin typeface="Calibri" panose="020F0502020204030204" pitchFamily="34" charset="0"/>
              </a:rPr>
              <a:t>2D </a:t>
            </a:r>
            <a:r>
              <a:rPr lang="en-US" altLang="zh-TW" sz="2400" dirty="0" smtClean="0">
                <a:latin typeface="Calibri" panose="020F0502020204030204" pitchFamily="34" charset="0"/>
              </a:rPr>
              <a:t>TV</a:t>
            </a:r>
            <a:endParaRPr lang="en-US" altLang="zh-TW" sz="2400" dirty="0">
              <a:latin typeface="Calibri" panose="020F0502020204030204" pitchFamily="34" charset="0"/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480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dirty="0">
                <a:latin typeface="Calibri" pitchFamily="34" charset="0"/>
              </a:rPr>
              <a:t>Problems &amp; Goal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880979" y="4492277"/>
            <a:ext cx="545001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28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without extra </a:t>
            </a:r>
            <a:r>
              <a:rPr lang="en-US" altLang="zh-TW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pre-processing</a:t>
            </a:r>
          </a:p>
          <a:p>
            <a:r>
              <a:rPr lang="en-US" altLang="zh-TW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and more </a:t>
            </a:r>
            <a:r>
              <a:rPr lang="en-US" altLang="zh-TW" sz="28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comfortably </a:t>
            </a:r>
            <a:r>
              <a:rPr lang="en-US" altLang="zh-TW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visualization</a:t>
            </a:r>
          </a:p>
          <a:p>
            <a:pPr algn="ctr"/>
            <a:r>
              <a:rPr lang="en-US" altLang="zh-TW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in 2D TV receivers</a:t>
            </a:r>
            <a:endParaRPr lang="en-US" altLang="zh-TW" sz="2800" b="1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6125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itchFamily="34" charset="0"/>
              </a:rPr>
              <a:t>2D </a:t>
            </a:r>
            <a:r>
              <a:rPr lang="en-US" altLang="zh-TW" dirty="0">
                <a:latin typeface="Calibri" pitchFamily="34" charset="0"/>
              </a:rPr>
              <a:t>Backwards Compatible Centralized 2-View </a:t>
            </a:r>
            <a:r>
              <a:rPr lang="en-US" altLang="zh-TW" dirty="0" smtClean="0">
                <a:latin typeface="Calibri" pitchFamily="34" charset="0"/>
              </a:rPr>
              <a:t>Packing</a:t>
            </a:r>
            <a:endParaRPr lang="zh-TW" altLang="en-US" sz="3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08856"/>
            <a:ext cx="7200900" cy="819944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zh-TW" sz="3200" b="1" i="0" dirty="0" smtClean="0">
                <a:effectLst/>
                <a:latin typeface="Calibri" pitchFamily="34" charset="0"/>
              </a:rPr>
              <a:t>3D Video </a:t>
            </a:r>
            <a:r>
              <a:rPr lang="en-US" altLang="zh-TW" sz="3200" dirty="0" smtClean="0">
                <a:latin typeface="Calibri" pitchFamily="34" charset="0"/>
              </a:rPr>
              <a:t>Transmission Framework</a:t>
            </a:r>
            <a:endParaRPr lang="en-US" altLang="zh-TW" sz="3200" b="1" i="0" dirty="0" smtClean="0">
              <a:effectLst/>
              <a:latin typeface="Calibri" pitchFamily="34" charset="0"/>
            </a:endParaRPr>
          </a:p>
        </p:txBody>
      </p:sp>
      <p:sp>
        <p:nvSpPr>
          <p:cNvPr id="45080" name="Line 8"/>
          <p:cNvSpPr>
            <a:spLocks noChangeShapeType="1"/>
          </p:cNvSpPr>
          <p:nvPr/>
        </p:nvSpPr>
        <p:spPr bwMode="auto">
          <a:xfrm>
            <a:off x="7694613" y="2406424"/>
            <a:ext cx="8905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TW" altLang="en-US" sz="2400">
              <a:latin typeface="Calibri" pitchFamily="34" charset="0"/>
            </a:endParaRPr>
          </a:p>
        </p:txBody>
      </p:sp>
      <p:sp>
        <p:nvSpPr>
          <p:cNvPr id="513033" name="Line 9"/>
          <p:cNvSpPr>
            <a:spLocks noChangeShapeType="1"/>
          </p:cNvSpPr>
          <p:nvPr/>
        </p:nvSpPr>
        <p:spPr bwMode="auto">
          <a:xfrm>
            <a:off x="8585200" y="2406424"/>
            <a:ext cx="0" cy="14906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TW" altLang="en-US" sz="2400">
              <a:latin typeface="Calibri" pitchFamily="34" charset="0"/>
            </a:endParaRPr>
          </a:p>
        </p:txBody>
      </p:sp>
      <p:sp>
        <p:nvSpPr>
          <p:cNvPr id="513034" name="Line 10"/>
          <p:cNvSpPr>
            <a:spLocks noChangeShapeType="1"/>
          </p:cNvSpPr>
          <p:nvPr/>
        </p:nvSpPr>
        <p:spPr bwMode="auto">
          <a:xfrm flipH="1">
            <a:off x="5638800" y="3897086"/>
            <a:ext cx="2946400" cy="6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TW" altLang="en-US" sz="2400">
              <a:latin typeface="Calibri" pitchFamily="34" charset="0"/>
            </a:endParaRPr>
          </a:p>
        </p:txBody>
      </p:sp>
      <p:grpSp>
        <p:nvGrpSpPr>
          <p:cNvPr id="513035" name="Group 11"/>
          <p:cNvGrpSpPr>
            <a:grpSpLocks/>
          </p:cNvGrpSpPr>
          <p:nvPr/>
        </p:nvGrpSpPr>
        <p:grpSpPr bwMode="auto">
          <a:xfrm>
            <a:off x="723900" y="3400199"/>
            <a:ext cx="4953000" cy="838200"/>
            <a:chOff x="432" y="1987"/>
            <a:chExt cx="3120" cy="528"/>
          </a:xfrm>
        </p:grpSpPr>
        <p:sp>
          <p:nvSpPr>
            <p:cNvPr id="513036" name="Text Box 12"/>
            <p:cNvSpPr txBox="1">
              <a:spLocks noChangeArrowheads="1"/>
            </p:cNvSpPr>
            <p:nvPr/>
          </p:nvSpPr>
          <p:spPr bwMode="auto">
            <a:xfrm>
              <a:off x="1813" y="1987"/>
              <a:ext cx="1739" cy="52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en-US" altLang="zh-TW" sz="2000" b="1" dirty="0">
                  <a:latin typeface="Calibri" pitchFamily="34" charset="0"/>
                </a:rPr>
                <a:t>Storage and/or</a:t>
              </a:r>
            </a:p>
            <a:p>
              <a:pPr algn="ctr">
                <a:defRPr/>
              </a:pPr>
              <a:r>
                <a:rPr lang="en-US" altLang="zh-TW" sz="2000" b="1" dirty="0">
                  <a:latin typeface="Calibri" pitchFamily="34" charset="0"/>
                </a:rPr>
                <a:t>Transmission</a:t>
              </a:r>
            </a:p>
          </p:txBody>
        </p:sp>
        <p:sp>
          <p:nvSpPr>
            <p:cNvPr id="45078" name="Line 13"/>
            <p:cNvSpPr>
              <a:spLocks noChangeShapeType="1"/>
            </p:cNvSpPr>
            <p:nvPr/>
          </p:nvSpPr>
          <p:spPr bwMode="auto">
            <a:xfrm flipH="1">
              <a:off x="432" y="2300"/>
              <a:ext cx="1381" cy="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TW" altLang="en-US" sz="2400">
                <a:latin typeface="Calibri" pitchFamily="34" charset="0"/>
              </a:endParaRPr>
            </a:p>
          </p:txBody>
        </p:sp>
      </p:grpSp>
      <p:sp>
        <p:nvSpPr>
          <p:cNvPr id="513038" name="Line 14"/>
          <p:cNvSpPr>
            <a:spLocks noChangeShapeType="1"/>
          </p:cNvSpPr>
          <p:nvPr/>
        </p:nvSpPr>
        <p:spPr bwMode="auto">
          <a:xfrm>
            <a:off x="727365" y="3903436"/>
            <a:ext cx="0" cy="1490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TW" altLang="en-US" sz="2400">
              <a:latin typeface="Calibri" pitchFamily="34" charset="0"/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899592" y="1792257"/>
            <a:ext cx="7489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600" kern="0" dirty="0">
                <a:solidFill>
                  <a:prstClr val="black"/>
                </a:solidFill>
                <a:latin typeface="Calibri" panose="020F0502020204030204" pitchFamily="34" charset="0"/>
                <a:ea typeface="標楷體" panose="03000509000000000000" pitchFamily="65" charset="-120"/>
              </a:rPr>
              <a:t>View 0</a:t>
            </a:r>
            <a:endParaRPr kumimoji="0" lang="zh-TW" altLang="en-US" sz="1600" kern="0" dirty="0">
              <a:solidFill>
                <a:prstClr val="black"/>
              </a:solidFill>
              <a:latin typeface="Calibri" panose="020F0502020204030204" pitchFamily="34" charset="0"/>
              <a:ea typeface="標楷體" panose="03000509000000000000" pitchFamily="65" charset="-120"/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870749" y="2629318"/>
            <a:ext cx="7489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標楷體" panose="03000509000000000000" pitchFamily="65" charset="-120"/>
              </a:rPr>
              <a:t>View 1</a:t>
            </a:r>
            <a:endParaRPr kumimoji="0" lang="zh-TW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標楷體" panose="03000509000000000000" pitchFamily="65" charset="-120"/>
            </a:endParaRPr>
          </a:p>
        </p:txBody>
      </p:sp>
      <p:pic>
        <p:nvPicPr>
          <p:cNvPr id="29" name="圖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828" y="1736157"/>
            <a:ext cx="722294" cy="406290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</p:pic>
      <p:pic>
        <p:nvPicPr>
          <p:cNvPr id="30" name="圖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828" y="2564904"/>
            <a:ext cx="722294" cy="406290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</p:pic>
      <p:sp>
        <p:nvSpPr>
          <p:cNvPr id="31" name="矩形 30"/>
          <p:cNvSpPr/>
          <p:nvPr/>
        </p:nvSpPr>
        <p:spPr>
          <a:xfrm>
            <a:off x="3059832" y="1988978"/>
            <a:ext cx="2276475" cy="728528"/>
          </a:xfrm>
          <a:prstGeom prst="rect">
            <a:avLst/>
          </a:prstGeom>
          <a:solidFill>
            <a:srgbClr val="FE8637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TW" sz="2000" b="1" dirty="0">
                <a:solidFill>
                  <a:schemeClr val="dk1"/>
                </a:solidFill>
                <a:latin typeface="Calibri" pitchFamily="34" charset="0"/>
                <a:ea typeface="+mn-ea"/>
              </a:rPr>
              <a:t>Centralized 2-View Packing</a:t>
            </a:r>
            <a:endParaRPr lang="zh-TW" altLang="en-US" sz="2000" b="1" dirty="0">
              <a:solidFill>
                <a:schemeClr val="dk1"/>
              </a:solidFill>
              <a:latin typeface="Calibri" pitchFamily="34" charset="0"/>
              <a:ea typeface="+mn-ea"/>
            </a:endParaRPr>
          </a:p>
        </p:txBody>
      </p:sp>
      <p:cxnSp>
        <p:nvCxnSpPr>
          <p:cNvPr id="3" name="肘形接點 2"/>
          <p:cNvCxnSpPr>
            <a:stCxn id="29" idx="3"/>
            <a:endCxn id="31" idx="1"/>
          </p:cNvCxnSpPr>
          <p:nvPr/>
        </p:nvCxnSpPr>
        <p:spPr>
          <a:xfrm>
            <a:off x="2320122" y="1939302"/>
            <a:ext cx="739710" cy="413940"/>
          </a:xfrm>
          <a:prstGeom prst="bentConnector3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肘形接點 4"/>
          <p:cNvCxnSpPr>
            <a:stCxn id="30" idx="3"/>
            <a:endCxn id="31" idx="1"/>
          </p:cNvCxnSpPr>
          <p:nvPr/>
        </p:nvCxnSpPr>
        <p:spPr>
          <a:xfrm flipV="1">
            <a:off x="2320122" y="2353242"/>
            <a:ext cx="739710" cy="414807"/>
          </a:xfrm>
          <a:prstGeom prst="bentConnector3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5902495" y="1988840"/>
            <a:ext cx="1784350" cy="728528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>
            <a:defPPr>
              <a:defRPr lang="zh-TW"/>
            </a:defPPr>
            <a:lvl1pPr marL="0" algn="ctr" defTabSz="914400" eaLnBrk="1" latinLnBrk="0" hangingPunct="1">
              <a:defRPr sz="1400" kern="0">
                <a:solidFill>
                  <a:prstClr val="white"/>
                </a:solidFill>
                <a:ea typeface="新細明體"/>
              </a:defRPr>
            </a:lvl1pPr>
            <a:lvl2pPr defTabSz="914400" eaLnBrk="1" latinLnBrk="0" hangingPunct="1">
              <a:defRPr sz="1800">
                <a:solidFill>
                  <a:schemeClr val="tx1"/>
                </a:solidFill>
              </a:defRPr>
            </a:lvl2pPr>
            <a:lvl3pPr defTabSz="914400" eaLnBrk="1" latinLnBrk="0" hangingPunct="1">
              <a:defRPr sz="1800">
                <a:solidFill>
                  <a:schemeClr val="tx1"/>
                </a:solidFill>
              </a:defRPr>
            </a:lvl3pPr>
            <a:lvl4pPr defTabSz="914400" eaLnBrk="1" latinLnBrk="0" hangingPunct="1">
              <a:defRPr sz="1800">
                <a:solidFill>
                  <a:schemeClr val="tx1"/>
                </a:solidFill>
              </a:defRPr>
            </a:lvl4pPr>
            <a:lvl5pPr defTabSz="914400" eaLnBrk="1" latinLnBrk="0" hangingPunct="1">
              <a:defRPr sz="1800">
                <a:solidFill>
                  <a:schemeClr val="tx1"/>
                </a:solidFill>
              </a:defRPr>
            </a:lvl5pPr>
            <a:lvl6pPr>
              <a:defRPr sz="1800">
                <a:solidFill>
                  <a:schemeClr val="tx1"/>
                </a:solidFill>
              </a:defRPr>
            </a:lvl6pPr>
            <a:lvl7pPr>
              <a:defRPr sz="1800">
                <a:solidFill>
                  <a:schemeClr val="tx1"/>
                </a:solidFill>
              </a:defRPr>
            </a:lvl7pPr>
            <a:lvl8pPr>
              <a:defRPr sz="1800">
                <a:solidFill>
                  <a:schemeClr val="tx1"/>
                </a:solidFill>
              </a:defRPr>
            </a:lvl8pPr>
            <a:lvl9pPr>
              <a:defRPr sz="1800">
                <a:solidFill>
                  <a:schemeClr val="tx1"/>
                </a:solidFill>
              </a:defRPr>
            </a:lvl9pPr>
          </a:lstStyle>
          <a:p>
            <a:r>
              <a:rPr lang="en-US" altLang="zh-TW" sz="2000" b="1" kern="1200" dirty="0">
                <a:solidFill>
                  <a:schemeClr val="dk1"/>
                </a:solidFill>
                <a:latin typeface="Calibri" pitchFamily="34" charset="0"/>
                <a:ea typeface="+mn-ea"/>
              </a:rPr>
              <a:t>Encoding</a:t>
            </a:r>
          </a:p>
        </p:txBody>
      </p:sp>
      <p:cxnSp>
        <p:nvCxnSpPr>
          <p:cNvPr id="13" name="直線單箭頭接點 12"/>
          <p:cNvCxnSpPr>
            <a:stCxn id="31" idx="3"/>
            <a:endCxn id="36" idx="1"/>
          </p:cNvCxnSpPr>
          <p:nvPr/>
        </p:nvCxnSpPr>
        <p:spPr>
          <a:xfrm flipV="1">
            <a:off x="5336307" y="2353104"/>
            <a:ext cx="566188" cy="138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 Box 7"/>
          <p:cNvSpPr txBox="1">
            <a:spLocks noChangeArrowheads="1"/>
          </p:cNvSpPr>
          <p:nvPr/>
        </p:nvSpPr>
        <p:spPr bwMode="auto">
          <a:xfrm>
            <a:off x="899592" y="5029835"/>
            <a:ext cx="1784350" cy="728528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>
            <a:defPPr>
              <a:defRPr lang="zh-TW"/>
            </a:defPPr>
            <a:lvl1pPr marL="0" algn="ctr" defTabSz="914400" eaLnBrk="1" latinLnBrk="0" hangingPunct="1">
              <a:defRPr sz="1400" kern="0">
                <a:solidFill>
                  <a:prstClr val="white"/>
                </a:solidFill>
                <a:ea typeface="新細明體"/>
              </a:defRPr>
            </a:lvl1pPr>
            <a:lvl2pPr defTabSz="914400" eaLnBrk="1" latinLnBrk="0" hangingPunct="1">
              <a:defRPr sz="1800">
                <a:solidFill>
                  <a:schemeClr val="tx1"/>
                </a:solidFill>
              </a:defRPr>
            </a:lvl2pPr>
            <a:lvl3pPr defTabSz="914400" eaLnBrk="1" latinLnBrk="0" hangingPunct="1">
              <a:defRPr sz="1800">
                <a:solidFill>
                  <a:schemeClr val="tx1"/>
                </a:solidFill>
              </a:defRPr>
            </a:lvl3pPr>
            <a:lvl4pPr defTabSz="914400" eaLnBrk="1" latinLnBrk="0" hangingPunct="1">
              <a:defRPr sz="1800">
                <a:solidFill>
                  <a:schemeClr val="tx1"/>
                </a:solidFill>
              </a:defRPr>
            </a:lvl4pPr>
            <a:lvl5pPr defTabSz="914400" eaLnBrk="1" latinLnBrk="0" hangingPunct="1">
              <a:defRPr sz="1800">
                <a:solidFill>
                  <a:schemeClr val="tx1"/>
                </a:solidFill>
              </a:defRPr>
            </a:lvl5pPr>
            <a:lvl6pPr>
              <a:defRPr sz="1800">
                <a:solidFill>
                  <a:schemeClr val="tx1"/>
                </a:solidFill>
              </a:defRPr>
            </a:lvl6pPr>
            <a:lvl7pPr>
              <a:defRPr sz="1800">
                <a:solidFill>
                  <a:schemeClr val="tx1"/>
                </a:solidFill>
              </a:defRPr>
            </a:lvl7pPr>
            <a:lvl8pPr>
              <a:defRPr sz="1800">
                <a:solidFill>
                  <a:schemeClr val="tx1"/>
                </a:solidFill>
              </a:defRPr>
            </a:lvl8pPr>
            <a:lvl9pPr>
              <a:defRPr sz="1800">
                <a:solidFill>
                  <a:schemeClr val="tx1"/>
                </a:solidFill>
              </a:defRPr>
            </a:lvl9pPr>
          </a:lstStyle>
          <a:p>
            <a:r>
              <a:rPr lang="en-US" altLang="zh-TW" sz="2000" b="1" dirty="0" smtClean="0">
                <a:solidFill>
                  <a:schemeClr val="tx1"/>
                </a:solidFill>
                <a:latin typeface="Calibri" pitchFamily="34" charset="0"/>
              </a:rPr>
              <a:t>Decoding</a:t>
            </a:r>
            <a:endParaRPr lang="en-US" altLang="zh-TW" sz="2000" b="1" kern="1200" dirty="0">
              <a:solidFill>
                <a:schemeClr val="tx1"/>
              </a:solidFill>
              <a:latin typeface="Calibri" pitchFamily="34" charset="0"/>
              <a:ea typeface="+mn-ea"/>
            </a:endParaRPr>
          </a:p>
        </p:txBody>
      </p:sp>
      <p:cxnSp>
        <p:nvCxnSpPr>
          <p:cNvPr id="25" name="直線單箭頭接點 24"/>
          <p:cNvCxnSpPr>
            <a:stCxn id="513038" idx="1"/>
            <a:endCxn id="46" idx="1"/>
          </p:cNvCxnSpPr>
          <p:nvPr/>
        </p:nvCxnSpPr>
        <p:spPr>
          <a:xfrm>
            <a:off x="727366" y="5394099"/>
            <a:ext cx="172226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2" name="圖片 6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580" y="5650555"/>
            <a:ext cx="1115040" cy="733468"/>
          </a:xfrm>
          <a:prstGeom prst="rect">
            <a:avLst/>
          </a:prstGeom>
        </p:spPr>
      </p:pic>
      <p:pic>
        <p:nvPicPr>
          <p:cNvPr id="63" name="Picture 6" descr="C:\Users\xhome\AppData\Local\Microsoft\Windows\Temporary Internet Files\Content.IE5\G1S84BJB\MC900432517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85427" y="4509120"/>
            <a:ext cx="864833" cy="69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文字方塊 65"/>
          <p:cNvSpPr txBox="1"/>
          <p:nvPr/>
        </p:nvSpPr>
        <p:spPr>
          <a:xfrm>
            <a:off x="5436096" y="6018962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TW" sz="1400" dirty="0" smtClean="0"/>
              <a:t>3D </a:t>
            </a:r>
            <a:r>
              <a:rPr lang="en-CA" altLang="zh-TW" sz="1400" dirty="0"/>
              <a:t>TV</a:t>
            </a:r>
            <a:endParaRPr lang="zh-TW" altLang="en-US" sz="1400" dirty="0"/>
          </a:p>
        </p:txBody>
      </p:sp>
      <p:sp>
        <p:nvSpPr>
          <p:cNvPr id="67" name="文字方塊 66"/>
          <p:cNvSpPr txBox="1"/>
          <p:nvPr/>
        </p:nvSpPr>
        <p:spPr>
          <a:xfrm>
            <a:off x="5220072" y="4602613"/>
            <a:ext cx="720080" cy="33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TW" sz="1400" dirty="0" smtClean="0"/>
              <a:t>2D </a:t>
            </a:r>
            <a:r>
              <a:rPr lang="en-CA" altLang="zh-TW" sz="1400" dirty="0"/>
              <a:t>TV</a:t>
            </a:r>
            <a:endParaRPr lang="zh-TW" altLang="en-US" sz="1400" dirty="0"/>
          </a:p>
        </p:txBody>
      </p:sp>
      <p:sp>
        <p:nvSpPr>
          <p:cNvPr id="68" name="矩形 67"/>
          <p:cNvSpPr/>
          <p:nvPr/>
        </p:nvSpPr>
        <p:spPr>
          <a:xfrm>
            <a:off x="3059831" y="5654698"/>
            <a:ext cx="2276475" cy="728528"/>
          </a:xfrm>
          <a:prstGeom prst="rect">
            <a:avLst/>
          </a:prstGeom>
          <a:solidFill>
            <a:srgbClr val="FE8637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en-US" altLang="zh-TW" sz="2000" b="1" dirty="0">
                <a:solidFill>
                  <a:schemeClr val="dk1"/>
                </a:solidFill>
                <a:latin typeface="Calibri" pitchFamily="34" charset="0"/>
                <a:ea typeface="+mn-ea"/>
              </a:rPr>
              <a:t>Centralized 2-View De-packing</a:t>
            </a:r>
            <a:endParaRPr lang="zh-TW" altLang="en-US" sz="2000" b="1" dirty="0">
              <a:solidFill>
                <a:schemeClr val="dk1"/>
              </a:solidFill>
              <a:latin typeface="Calibri" pitchFamily="34" charset="0"/>
              <a:ea typeface="+mn-ea"/>
            </a:endParaRPr>
          </a:p>
        </p:txBody>
      </p:sp>
      <p:cxnSp>
        <p:nvCxnSpPr>
          <p:cNvPr id="45061" name="肘形接點 45060"/>
          <p:cNvCxnSpPr>
            <a:stCxn id="46" idx="3"/>
            <a:endCxn id="68" idx="1"/>
          </p:cNvCxnSpPr>
          <p:nvPr/>
        </p:nvCxnSpPr>
        <p:spPr>
          <a:xfrm>
            <a:off x="2683942" y="5394099"/>
            <a:ext cx="375889" cy="624863"/>
          </a:xfrm>
          <a:prstGeom prst="bentConnector3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072" name="直線單箭頭接點 45071"/>
          <p:cNvCxnSpPr>
            <a:stCxn id="68" idx="3"/>
            <a:endCxn id="62" idx="1"/>
          </p:cNvCxnSpPr>
          <p:nvPr/>
        </p:nvCxnSpPr>
        <p:spPr>
          <a:xfrm flipV="1">
            <a:off x="5336306" y="6017289"/>
            <a:ext cx="710274" cy="1673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082" name="肘形接點 45081"/>
          <p:cNvCxnSpPr>
            <a:stCxn id="46" idx="3"/>
            <a:endCxn id="63" idx="3"/>
          </p:cNvCxnSpPr>
          <p:nvPr/>
        </p:nvCxnSpPr>
        <p:spPr>
          <a:xfrm flipV="1">
            <a:off x="2683942" y="4856344"/>
            <a:ext cx="3501485" cy="537755"/>
          </a:xfrm>
          <a:prstGeom prst="bentConnector3">
            <a:avLst>
              <a:gd name="adj1" fmla="val 5368"/>
            </a:avLst>
          </a:prstGeom>
          <a:noFill/>
          <a:ln w="28575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88" name="圖片 8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698" y="5517232"/>
            <a:ext cx="722294" cy="406290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</p:pic>
      <p:pic>
        <p:nvPicPr>
          <p:cNvPr id="89" name="圖片 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698" y="6021288"/>
            <a:ext cx="722294" cy="406290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</p:pic>
      <p:pic>
        <p:nvPicPr>
          <p:cNvPr id="1026" name="Picture 2" descr="tab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432" y="4653136"/>
            <a:ext cx="731520" cy="411480"/>
          </a:xfrm>
          <a:prstGeom prst="rect">
            <a:avLst/>
          </a:prstGeom>
          <a:solidFill>
            <a:srgbClr val="00B050"/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12552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3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1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1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33" grpId="0" animBg="1"/>
      <p:bldP spid="513034" grpId="0" animBg="1"/>
      <p:bldP spid="513038" grpId="0" animBg="1"/>
      <p:bldP spid="46" grpId="0" animBg="1"/>
      <p:bldP spid="66" grpId="0"/>
      <p:bldP spid="67" grpId="0"/>
      <p:bldP spid="6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54917</TotalTime>
  <Words>1373</Words>
  <Application>Microsoft Office PowerPoint</Application>
  <PresentationFormat>如螢幕大小 (4:3)</PresentationFormat>
  <Paragraphs>411</Paragraphs>
  <Slides>28</Slides>
  <Notes>16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28</vt:i4>
      </vt:variant>
    </vt:vector>
  </HeadingPairs>
  <TitlesOfParts>
    <vt:vector size="30" baseType="lpstr">
      <vt:lpstr>流線</vt:lpstr>
      <vt:lpstr>方程式</vt:lpstr>
      <vt:lpstr>PowerPoint 簡報</vt:lpstr>
      <vt:lpstr>Contents</vt:lpstr>
      <vt:lpstr>Introduction</vt:lpstr>
      <vt:lpstr>Why Stereo Packing?</vt:lpstr>
      <vt:lpstr>Stereo Packing 3D Videos</vt:lpstr>
      <vt:lpstr>Problems &amp; Goal</vt:lpstr>
      <vt:lpstr>Problems &amp; Goal</vt:lpstr>
      <vt:lpstr>2D Backwards Compatible Centralized 2-View Packing</vt:lpstr>
      <vt:lpstr>3D Video Transmission Framework</vt:lpstr>
      <vt:lpstr>The Proposed Centralized 2-View Packing</vt:lpstr>
      <vt:lpstr>The Proposed Centralized 2-View Packing</vt:lpstr>
      <vt:lpstr>The Proposed Centralized 2-View Packing</vt:lpstr>
      <vt:lpstr>The Proposed Centralized 2-View Packing</vt:lpstr>
      <vt:lpstr>The Proposed Centralized 2-View Packing</vt:lpstr>
      <vt:lpstr>PowerPoint 簡報</vt:lpstr>
      <vt:lpstr>Simulations</vt:lpstr>
      <vt:lpstr>PowerPoint 簡報</vt:lpstr>
      <vt:lpstr>PowerPoint 簡報</vt:lpstr>
      <vt:lpstr>Conclusions</vt:lpstr>
      <vt:lpstr>PowerPoint 簡報</vt:lpstr>
      <vt:lpstr>PowerPoint 簡報</vt:lpstr>
      <vt:lpstr>Flow Diagram of Simulations</vt:lpstr>
      <vt:lpstr>PowerPoint 簡報</vt:lpstr>
      <vt:lpstr>PowerPoint 簡報</vt:lpstr>
      <vt:lpstr>HEVC-Based 3D Codec Structure</vt:lpstr>
      <vt:lpstr>C2V HEVC-based 3D Codec Structure</vt:lpstr>
      <vt:lpstr>DCCP HEVC-based 3D Codec Structure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VAIO</cp:lastModifiedBy>
  <cp:revision>2332</cp:revision>
  <cp:lastPrinted>2013-01-07T09:47:44Z</cp:lastPrinted>
  <dcterms:created xsi:type="dcterms:W3CDTF">2010-07-18T05:58:14Z</dcterms:created>
  <dcterms:modified xsi:type="dcterms:W3CDTF">2013-10-23T20:58:49Z</dcterms:modified>
</cp:coreProperties>
</file>