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9"/>
  </p:notesMasterIdLst>
  <p:sldIdLst>
    <p:sldId id="279" r:id="rId2"/>
    <p:sldId id="284" r:id="rId3"/>
    <p:sldId id="280" r:id="rId4"/>
    <p:sldId id="288" r:id="rId5"/>
    <p:sldId id="281" r:id="rId6"/>
    <p:sldId id="289" r:id="rId7"/>
    <p:sldId id="29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75888" autoAdjust="0"/>
  </p:normalViewPr>
  <p:slideViewPr>
    <p:cSldViewPr>
      <p:cViewPr varScale="1">
        <p:scale>
          <a:sx n="86" d="100"/>
          <a:sy n="86" d="100"/>
        </p:scale>
        <p:origin x="-33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88EE3-3604-46F6-ADE5-8EAA77156455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116029-BD5C-46DE-A818-01B1ECCE864D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600E4-6222-4875-8E00-0D78384193C2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E83BB-9C82-4A7A-AE7B-DA68D69578AF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3F959-E06F-47A3-8ED0-56E3F2E635FA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F906-D6EA-4553-A1AC-806AC93B9037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42CB-714B-41DB-8F00-B3C20FB72F0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5489-6BF4-4421-90CF-E7FE3DC85BA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0DE98-BC66-4D87-B009-F330F595D11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11802-E7AC-410D-BCEC-AB9514F70CB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734CF-6CBB-4BA1-A98C-E5403FFA497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3DE1F8-0B79-479A-AE7D-41D5AD0976E8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0D609-A66F-4ED8-932B-1A90A06E2BC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D15C-D818-4074-8D51-95E51498996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92AC-7CA7-4380-9D32-8736311D2E5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26BEC-E77B-44A3-8D02-E83A51E87111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E13CF-1124-4943-953A-82ABEA3D1D7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9BD2C-1B55-4805-B90D-13ECD7512209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21"/>
          <p:cNvSpPr>
            <a:spLocks noChangeShapeType="1"/>
          </p:cNvSpPr>
          <p:nvPr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2" descr="D:\●2012\업무계획수립\과제별\슬로건 변경안\신규 Visual파일들\LGE Slogan 2012_Text_PPT용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97E1-B44B-45A9-9EC8-592CC0A7480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FAB527-E5D1-4F05-A833-76833911D387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D86A1-89B8-44EE-BB73-E021961C9A25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1630B-B95B-4F99-BCB9-3135BD21F75F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C1BAA-80CF-476B-99AB-E367BCE3935C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152400" y="6873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520113" y="1873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152400" y="66055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4813" y="67532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C93B9-29D0-4AF8-B9B1-79820035863C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957EA-A751-46C8-950B-E99D66A1415E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E9A46A-73DD-4D7F-ABAE-DD9CD31ADF18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24E0696F-A176-4873-A8BE-9596FB1C1DD1}" type="datetime1">
              <a:rPr lang="ko-KR" altLang="en-US" smtClean="0"/>
              <a:pPr/>
              <a:t>2013-07-24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8596" y="1000108"/>
            <a:ext cx="8286808" cy="1571636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2428860" y="3073411"/>
            <a:ext cx="4214842" cy="18557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91417" tIns="45709" rIns="91417" bIns="45709" anchor="ctr"/>
          <a:lstStyle/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1. Problem of current method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2. Proposed method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3. Experimental results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4. Complexity analysis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5. Conclusion</a:t>
            </a:r>
            <a:endParaRPr lang="en-US" altLang="ko-KR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2428860" y="2714620"/>
            <a:ext cx="4214842" cy="368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89978" tIns="45709" rIns="89978" bIns="45709" anchor="ctr"/>
          <a:lstStyle/>
          <a:p>
            <a:pPr algn="ctr"/>
            <a:r>
              <a:rPr lang="en-US" altLang="ko-K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Contents</a:t>
            </a:r>
            <a:endParaRPr lang="ko-KR" altLang="en-US" b="1" dirty="0">
              <a:latin typeface="Verdana" pitchFamily="34" charset="0"/>
              <a:ea typeface="Dotum" pitchFamily="34" charset="-127"/>
              <a:cs typeface="Verdana" pitchFamily="34" charset="0"/>
            </a:endParaRP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71472" y="1043286"/>
            <a:ext cx="7929618" cy="13855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17" tIns="46011" rIns="92017" bIns="46011" anchor="ctr">
            <a:spAutoFit/>
          </a:bodyPr>
          <a:lstStyle/>
          <a:p>
            <a:pPr algn="ctr" defTabSz="762000" eaLnBrk="0" latinLnBrk="0" hangingPunct="0"/>
            <a:r>
              <a:rPr lang="en-CA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JCT3V-E0191</a:t>
            </a:r>
          </a:p>
          <a:p>
            <a:pPr algn="ctr" defTabSz="762000" eaLnBrk="0" latinLnBrk="0" hangingPunct="0"/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CE4.h: The results on illumination compensation using offset model</a:t>
            </a:r>
            <a:endParaRPr kumimoji="0" lang="ko-KR" altLang="en-US" sz="2800" b="1" dirty="0">
              <a:latin typeface="Verdana" pitchFamily="34" charset="0"/>
              <a:ea typeface="Dotum" pitchFamily="34" charset="-127"/>
              <a:cs typeface="Verdana" pitchFamily="34" charset="0"/>
            </a:endParaRPr>
          </a:p>
        </p:txBody>
      </p:sp>
      <p:sp>
        <p:nvSpPr>
          <p:cNvPr id="3078" name="Text Box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07842" y="4929198"/>
            <a:ext cx="1049392" cy="31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59" tIns="47879" rIns="95759" bIns="47879">
            <a:spAutoFit/>
          </a:bodyPr>
          <a:lstStyle/>
          <a:p>
            <a:pPr algn="ctr" defTabSz="958850"/>
            <a:r>
              <a:rPr lang="en-US" altLang="ko-KR" sz="1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2013-07</a:t>
            </a:r>
            <a:endParaRPr lang="ko-KR" altLang="en-US" sz="1400" b="1" dirty="0">
              <a:latin typeface="Verdana" pitchFamily="34" charset="0"/>
              <a:ea typeface="Dotum" pitchFamily="34" charset="-127"/>
              <a:cs typeface="Verdana" pitchFamily="34" charset="0"/>
            </a:endParaRPr>
          </a:p>
        </p:txBody>
      </p:sp>
      <p:sp>
        <p:nvSpPr>
          <p:cNvPr id="3079" name="Text Box 22"/>
          <p:cNvSpPr txBox="1">
            <a:spLocks noChangeArrowheads="1"/>
          </p:cNvSpPr>
          <p:nvPr/>
        </p:nvSpPr>
        <p:spPr bwMode="auto">
          <a:xfrm>
            <a:off x="2214546" y="5286388"/>
            <a:ext cx="4714908" cy="78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Jiwook</a:t>
            </a:r>
            <a:r>
              <a:rPr lang="en-US" altLang="ko-K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Jung</a:t>
            </a:r>
          </a:p>
          <a:p>
            <a:pPr algn="ctr">
              <a:spcBef>
                <a:spcPct val="50000"/>
              </a:spcBef>
            </a:pPr>
            <a:r>
              <a:rPr lang="en-US" altLang="ko-K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(LG Electronics)</a:t>
            </a:r>
            <a:endParaRPr lang="ko-KR" altLang="en-US" b="1" dirty="0">
              <a:latin typeface="Verdana" pitchFamily="34" charset="0"/>
              <a:ea typeface="Dotum" pitchFamily="34" charset="-127"/>
              <a:cs typeface="Verdana" pitchFamily="34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3431" y="134938"/>
            <a:ext cx="2142392" cy="450850"/>
            <a:chOff x="36" y="73"/>
            <a:chExt cx="1462" cy="284"/>
          </a:xfrm>
        </p:grpSpPr>
        <p:pic>
          <p:nvPicPr>
            <p:cNvPr id="3082" name="Picture 9" descr="반드시일등합시다_일반서체_LG Red"/>
            <p:cNvPicPr>
              <a:picLocks noChangeAspect="1" noChangeArrowheads="1"/>
            </p:cNvPicPr>
            <p:nvPr/>
          </p:nvPicPr>
          <p:blipFill>
            <a:blip r:embed="rId3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3" name="Oval 10"/>
            <p:cNvSpPr>
              <a:spLocks noChangeArrowheads="1"/>
            </p:cNvSpPr>
            <p:nvPr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cs typeface="Verdana" pitchFamily="34" charset="0"/>
              </a:endParaRPr>
            </a:p>
          </p:txBody>
        </p:sp>
        <p:sp>
          <p:nvSpPr>
            <p:cNvPr id="3084" name="Oval 11"/>
            <p:cNvSpPr>
              <a:spLocks noChangeArrowheads="1"/>
            </p:cNvSpPr>
            <p:nvPr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3081" name="그림 5" descr="백색바탕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3092" y="6011863"/>
            <a:ext cx="119135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Problems of Current Method</a:t>
            </a:r>
            <a:endParaRPr lang="zh-CN" altLang="en-US" sz="3000" b="1" dirty="0" smtClean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Current Method</a:t>
            </a:r>
          </a:p>
          <a:p>
            <a:pPr lvl="1"/>
            <a:r>
              <a:rPr lang="en-US" altLang="zh-CN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Estimation of scale &amp; offset (linear least square solution)</a:t>
            </a: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CA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en-CA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Where,    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,              are left and top neighbor pixels  by             ,              , respectively.</a:t>
            </a:r>
            <a:endParaRPr lang="en-US" altLang="zh-CN" sz="18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US" altLang="zh-CN" sz="18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en-US" altLang="zh-CN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Division can substituted by multiplication </a:t>
            </a:r>
            <a:r>
              <a:rPr lang="en-US" altLang="zh-CN" sz="18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and </a:t>
            </a:r>
            <a:r>
              <a:rPr lang="en-US" altLang="zh-CN" sz="18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shift.</a:t>
            </a:r>
            <a:endParaRPr lang="en-US" altLang="zh-CN" sz="18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en-US" altLang="zh-CN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cross-correlation of arbitrary samples</a:t>
            </a:r>
          </a:p>
          <a:p>
            <a:pPr lvl="2"/>
            <a:r>
              <a:rPr lang="en-US" altLang="zh-CN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32 bit operations to deal with multiplications</a:t>
            </a: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zh-CN" altLang="en-US" sz="2000" dirty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5" y="1714488"/>
            <a:ext cx="7658153" cy="857256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671750"/>
            <a:ext cx="4511746" cy="828688"/>
          </a:xfrm>
          <a:prstGeom prst="rect">
            <a:avLst/>
          </a:prstGeom>
          <a:noFill/>
        </p:spPr>
      </p:pic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571736" y="1770054"/>
            <a:ext cx="2000264" cy="373062"/>
          </a:xfrm>
          <a:prstGeom prst="rect">
            <a:avLst/>
          </a:prstGeom>
          <a:solidFill>
            <a:srgbClr val="FFFFFF">
              <a:alpha val="0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542925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굴림" pitchFamily="50" charset="-127"/>
                <a:cs typeface="Verdana" pitchFamily="34" charset="0"/>
              </a:rPr>
              <a:t/>
            </a:r>
            <a:b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굴림" pitchFamily="50" charset="-127"/>
                <a:cs typeface="Verdana" pitchFamily="34" charset="0"/>
              </a:rPr>
            </a:b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굴림" pitchFamily="50" charset="-127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굴림" pitchFamily="50" charset="-127"/>
              <a:cs typeface="Verdana" pitchFamily="34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111442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굴림" pitchFamily="50" charset="-127"/>
              <a:cs typeface="Verdana" pitchFamily="34" charset="0"/>
            </a:endParaRP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0" y="20859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굴림" pitchFamily="50" charset="-127"/>
              <a:cs typeface="Verdana" pitchFamily="34" charset="0"/>
            </a:endParaRPr>
          </a:p>
        </p:txBody>
      </p:sp>
      <p:pic>
        <p:nvPicPr>
          <p:cNvPr id="58416" name="Picture 4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7550" y="3857628"/>
            <a:ext cx="1002880" cy="357190"/>
          </a:xfrm>
          <a:prstGeom prst="rect">
            <a:avLst/>
          </a:prstGeom>
          <a:noFill/>
        </p:spPr>
      </p:pic>
      <p:pic>
        <p:nvPicPr>
          <p:cNvPr id="58415" name="Picture 4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854429"/>
            <a:ext cx="928694" cy="360389"/>
          </a:xfrm>
          <a:prstGeom prst="rect">
            <a:avLst/>
          </a:prstGeom>
          <a:noFill/>
        </p:spPr>
      </p:pic>
      <p:sp>
        <p:nvSpPr>
          <p:cNvPr id="58417" name="Rectangle 4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8419" name="Rectangle 51"/>
          <p:cNvSpPr>
            <a:spLocks noChangeArrowheads="1"/>
          </p:cNvSpPr>
          <p:nvPr/>
        </p:nvSpPr>
        <p:spPr bwMode="auto">
          <a:xfrm>
            <a:off x="0" y="495300"/>
            <a:ext cx="21191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굴림" pitchFamily="50" charset="-127"/>
                <a:cs typeface="Verdana" pitchFamily="34" charset="0"/>
              </a:rPr>
              <a:t> </a:t>
            </a: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굴림" pitchFamily="50" charset="-127"/>
              <a:cs typeface="Verdana" pitchFamily="34" charset="0"/>
            </a:endParaRPr>
          </a:p>
        </p:txBody>
      </p:sp>
      <p:pic>
        <p:nvPicPr>
          <p:cNvPr id="58421" name="Picture 5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94870" y="4143380"/>
            <a:ext cx="1005626" cy="384505"/>
          </a:xfrm>
          <a:prstGeom prst="rect">
            <a:avLst/>
          </a:prstGeom>
          <a:noFill/>
        </p:spPr>
      </p:pic>
      <p:sp>
        <p:nvSpPr>
          <p:cNvPr id="58422" name="Rectangle 5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69" name="Picture 5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4143380"/>
            <a:ext cx="928694" cy="395837"/>
          </a:xfrm>
          <a:prstGeom prst="rect">
            <a:avLst/>
          </a:prstGeom>
          <a:noFill/>
        </p:spPr>
      </p:pic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1500166" y="5143512"/>
            <a:ext cx="2286016" cy="357190"/>
          </a:xfrm>
          <a:prstGeom prst="rect">
            <a:avLst/>
          </a:prstGeom>
          <a:solidFill>
            <a:srgbClr val="FFFFFF">
              <a:alpha val="0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1500166" y="5500702"/>
            <a:ext cx="2286016" cy="357190"/>
          </a:xfrm>
          <a:prstGeom prst="rect">
            <a:avLst/>
          </a:prstGeom>
          <a:solidFill>
            <a:srgbClr val="FFFFFF">
              <a:alpha val="0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Problems of Current Method</a:t>
            </a:r>
            <a:endParaRPr lang="zh-CN" altLang="en-US" sz="3000" b="1" dirty="0" smtClean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Complexity </a:t>
            </a:r>
            <a:r>
              <a:rPr lang="en-US" altLang="zh-CN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 linear least square solution</a:t>
            </a: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complexity reduction of the process is necessary with respect to applying IC on Y/U/V/Depth.</a:t>
            </a:r>
          </a:p>
          <a:p>
            <a:pPr lvl="1">
              <a:buNone/>
            </a:pPr>
            <a:endParaRPr lang="en-US" altLang="ko-KR" sz="2000" dirty="0" smtClean="0">
              <a:latin typeface="Verdana" pitchFamily="34" charset="0"/>
              <a:ea typeface="Verdana" pitchFamily="34" charset="0"/>
              <a:cs typeface="Verdana" pitchFamily="34" charset="0"/>
              <a:sym typeface="Wingdings" pitchFamily="2" charset="2"/>
            </a:endParaRPr>
          </a:p>
          <a:p>
            <a:r>
              <a:rPr lang="en-US" altLang="zh-CN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MR-SAD(Mean Removed SAD) of the encoder </a:t>
            </a:r>
            <a:r>
              <a:rPr lang="en-US" altLang="zh-CN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 metric </a:t>
            </a:r>
            <a:r>
              <a:rPr lang="en-US" altLang="ko-KR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is not matched </a:t>
            </a:r>
            <a:r>
              <a:rPr lang="en-US" altLang="ko-KR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with current compensation model, conceptually.</a:t>
            </a:r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zh-CN" altLang="en-US" sz="2000" dirty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Proposed Offset Model Method</a:t>
            </a:r>
            <a:endParaRPr lang="zh-CN" altLang="en-US" sz="3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Proposed Method</a:t>
            </a:r>
          </a:p>
          <a:p>
            <a:pPr lvl="1"/>
            <a:r>
              <a:rPr lang="en-US" altLang="zh-CN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Apply simple offset </a:t>
            </a: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en-US" altLang="zh-CN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Offset is estimated by the difference of neighbor pixels’ mean</a:t>
            </a: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zh-CN" altLang="en-US" sz="2000" dirty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9397" y="1428736"/>
            <a:ext cx="3339727" cy="500066"/>
          </a:xfrm>
          <a:prstGeom prst="rect">
            <a:avLst/>
          </a:prstGeom>
          <a:noFill/>
        </p:spPr>
      </p:pic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786058"/>
            <a:ext cx="44291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Experimental results</a:t>
            </a:r>
            <a:endParaRPr lang="zh-CN" altLang="en-US" sz="3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HTM-7.0rc1 IC 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OffsetModel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zh-CN" altLang="en-US" sz="2000" dirty="0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36732"/>
            <a:ext cx="8170863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Complexity analysis</a:t>
            </a:r>
            <a:endParaRPr lang="zh-CN" altLang="en-US" sz="3000" b="1" dirty="0" smtClean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Complexity analysis</a:t>
            </a: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Number of operations</a:t>
            </a:r>
          </a:p>
          <a:p>
            <a:pPr lvl="2"/>
            <a:r>
              <a:rPr lang="en-US" altLang="zh-CN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Anchor (HTM-7.0r1, Linear Model)</a:t>
            </a: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en-US" altLang="zh-CN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Proposed (Offset Model)</a:t>
            </a:r>
          </a:p>
          <a:p>
            <a:pPr lvl="2"/>
            <a:endParaRPr lang="en-US" altLang="zh-CN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Multiplication-free (between arbitrary sample values)</a:t>
            </a: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Number of addition/shift : reduced by 1/3</a:t>
            </a: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 need to have LUT for division</a:t>
            </a:r>
          </a:p>
          <a:p>
            <a:pPr lvl="1"/>
            <a:r>
              <a:rPr lang="en-US" altLang="zh-CN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 bit range operation</a:t>
            </a: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zh-CN" altLang="en-US" sz="2000" dirty="0"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473459"/>
            <a:ext cx="80740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758947"/>
            <a:ext cx="80740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Conclusion</a:t>
            </a:r>
            <a:endParaRPr lang="zh-CN" altLang="en-US" sz="3000" b="1" dirty="0" smtClean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endParaRPr lang="en-US" altLang="zh-CN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en-US" altLang="zh-CN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endParaRPr lang="zh-CN" altLang="en-US" sz="2000" dirty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3" name="내용 개체 틀 2"/>
          <p:cNvSpPr txBox="1">
            <a:spLocks/>
          </p:cNvSpPr>
          <p:nvPr/>
        </p:nvSpPr>
        <p:spPr bwMode="auto">
          <a:xfrm>
            <a:off x="457200" y="642918"/>
            <a:ext cx="822960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Proposed method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Wingdings" pitchFamily="2" charset="2"/>
              </a:rPr>
              <a:t>Offset compensation model for IC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  <a:sym typeface="Wingdings" pitchFamily="2" charset="2"/>
            </a:endParaRPr>
          </a:p>
          <a:p>
            <a:pPr marL="342900" lvl="0" indent="-342900" algn="just" fontAlgn="base" latinLnBrk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US" altLang="ko-KR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Complexity</a:t>
            </a:r>
          </a:p>
          <a:p>
            <a:pPr marL="742950" lvl="1" indent="-285750" fontAlgn="base" latinLnBrk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/>
            </a:pPr>
            <a:r>
              <a:rPr lang="en-US" altLang="ko-K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Multiplication-free</a:t>
            </a:r>
          </a:p>
          <a:p>
            <a:pPr marL="742950" lvl="1" indent="-285750" fontAlgn="base" latinLnBrk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/>
            </a:pPr>
            <a:r>
              <a:rPr lang="en-US" altLang="ko-K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Numbers of Addition/shift can be reduced by 1/3.</a:t>
            </a:r>
          </a:p>
          <a:p>
            <a:pPr marL="742950" lvl="1" indent="-285750" fontAlgn="base" latinLnBrk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/>
            </a:pPr>
            <a:r>
              <a:rPr lang="en-US" altLang="ko-K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 bit range operation</a:t>
            </a:r>
          </a:p>
          <a:p>
            <a:pPr marL="742950" lvl="1" indent="-285750" fontAlgn="base" latinLnBrk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/>
            </a:pPr>
            <a:r>
              <a:rPr lang="en-US" altLang="ko-K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encoding time : 100.3%, decoding time : 97.4%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  <a:sym typeface="Wingdings" pitchFamily="2" charset="2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Performance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lang="en-US" altLang="ko-K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Total : 0.0%, V1 : 0.2% and v2: -0.3%, (Poznan_Hall2  v2 : -2.4%)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MIpKdK_jU..gX5UggXXbw"/>
</p:tagLst>
</file>

<file path=ppt/theme/theme1.xml><?xml version="1.0" encoding="utf-8"?>
<a:theme xmlns:a="http://schemas.openxmlformats.org/drawingml/2006/main" name="JCTVC-I0036-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JCTVC-I0036-v1</Template>
  <TotalTime>8815</TotalTime>
  <Words>271</Words>
  <Application>Microsoft Office PowerPoint</Application>
  <PresentationFormat>화면 슬라이드 쇼(4:3)</PresentationFormat>
  <Paragraphs>106</Paragraphs>
  <Slides>7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JCTVC-I0036-v1</vt:lpstr>
      <vt:lpstr>슬라이드 1</vt:lpstr>
      <vt:lpstr>Problems of Current Method</vt:lpstr>
      <vt:lpstr>Problems of Current Method</vt:lpstr>
      <vt:lpstr>Proposed Offset Model Method</vt:lpstr>
      <vt:lpstr>Experimental results</vt:lpstr>
      <vt:lpstr>Complexity analysis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정지욱/연구원/Convergence(연)ATS그룹(jiwook.jung@lge.com)</cp:lastModifiedBy>
  <cp:revision>758</cp:revision>
  <dcterms:created xsi:type="dcterms:W3CDTF">2011-01-17T01:44:45Z</dcterms:created>
  <dcterms:modified xsi:type="dcterms:W3CDTF">2013-07-24T02:01:37Z</dcterms:modified>
</cp:coreProperties>
</file>