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652" r:id="rId2"/>
  </p:sldMasterIdLst>
  <p:notesMasterIdLst>
    <p:notesMasterId r:id="rId8"/>
  </p:notesMasterIdLst>
  <p:handoutMasterIdLst>
    <p:handoutMasterId r:id="rId9"/>
  </p:handoutMasterIdLst>
  <p:sldIdLst>
    <p:sldId id="402" r:id="rId3"/>
    <p:sldId id="403" r:id="rId4"/>
    <p:sldId id="404" r:id="rId5"/>
    <p:sldId id="407" r:id="rId6"/>
    <p:sldId id="408" r:id="rId7"/>
  </p:sldIdLst>
  <p:sldSz cx="9906000" cy="6858000" type="A4"/>
  <p:notesSz cx="6807200" cy="9939338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FFCC99"/>
    <a:srgbClr val="0000CC"/>
    <a:srgbClr val="FFFFCC"/>
    <a:srgbClr val="CC0000"/>
    <a:srgbClr val="B2B2B2"/>
    <a:srgbClr val="C0C0C0"/>
    <a:srgbClr val="96969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434" autoAdjust="0"/>
    <p:restoredTop sz="93695" autoAdjust="0"/>
  </p:normalViewPr>
  <p:slideViewPr>
    <p:cSldViewPr>
      <p:cViewPr varScale="1">
        <p:scale>
          <a:sx n="67" d="100"/>
          <a:sy n="67" d="100"/>
        </p:scale>
        <p:origin x="-1398" y="-108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3DDC2CA2-5467-4A09-981B-7B864A3954E7}" type="datetimeFigureOut">
              <a:rPr lang="ko-KR" altLang="en-US"/>
              <a:pPr>
                <a:defRPr/>
              </a:pPr>
              <a:t>2013-07-27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F5B74885-C777-4423-BFB1-242B99947E8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2788" y="746125"/>
            <a:ext cx="5381625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5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704307DE-36DC-4689-878F-10C42562C79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0F109-9EA1-4100-919C-1AB1F05B925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4FD55-41AE-4AB2-AF25-E6FF0887336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21DE4-7D15-4A5C-BEB9-C5EE046207F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16496" y="58614"/>
            <a:ext cx="8627368" cy="512866"/>
          </a:xfrm>
          <a:prstGeom prst="rect">
            <a:avLst/>
          </a:prstGeom>
        </p:spPr>
        <p:txBody>
          <a:bodyPr/>
          <a:lstStyle>
            <a:lvl1pPr algn="ctr">
              <a:defRPr sz="2800" b="1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8994204" cy="5433467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1pPr>
            <a:lvl2pPr>
              <a:defRPr sz="18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2pPr>
            <a:lvl3pPr>
              <a:defRPr sz="16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3pPr>
            <a:lvl4pPr>
              <a:defRPr sz="16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4pPr>
            <a:lvl5pPr>
              <a:defRPr sz="16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8553450" y="6453188"/>
            <a:ext cx="857250" cy="288925"/>
          </a:xfrm>
          <a:prstGeom prst="rect">
            <a:avLst/>
          </a:prstGeom>
        </p:spPr>
        <p:txBody>
          <a:bodyPr/>
          <a:lstStyle>
            <a:lvl1pPr algn="ctr">
              <a:defRPr sz="1400" b="1" smtClean="0">
                <a:latin typeface="Times New Roman" pitchFamily="18" charset="0"/>
                <a:ea typeface="굴림" pitchFamily="50" charset="-127"/>
                <a:cs typeface="Times New Roman" pitchFamily="18" charset="0"/>
              </a:defRPr>
            </a:lvl1pPr>
          </a:lstStyle>
          <a:p>
            <a:pPr>
              <a:defRPr/>
            </a:pPr>
            <a:fld id="{16E20EC6-3133-4CD7-966F-DAE37E271DC0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DF9C5-358B-41DF-9FB6-2715D939300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DC2B0-09E6-4192-80F8-550B02DDB532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50488-32BF-4AFF-869A-3203C89BF4E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920DD-A042-4FDF-A1C1-F01B5D5173D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3C052-F27F-4B76-ABFB-7DBE23B6FA3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C0B72-3921-438C-825A-B789FFEE975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9A567-8C51-4B56-9194-22F41D7ED0F2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Line 21"/>
          <p:cNvSpPr>
            <a:spLocks noChangeShapeType="1"/>
          </p:cNvSpPr>
          <p:nvPr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1031" name="Line 14"/>
          <p:cNvSpPr>
            <a:spLocks noChangeShapeType="1"/>
          </p:cNvSpPr>
          <p:nvPr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3" r:id="rId1"/>
    <p:sldLayoutId id="2147484014" r:id="rId2"/>
  </p:sldLayoutIdLst>
  <p:hf hdr="0" ft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개체 틀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2051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3DDBA292-D3C5-425C-ABB9-6AC006B85DE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4" r:id="rId1"/>
    <p:sldLayoutId id="2147484005" r:id="rId2"/>
    <p:sldLayoutId id="2147484006" r:id="rId3"/>
    <p:sldLayoutId id="2147484007" r:id="rId4"/>
    <p:sldLayoutId id="2147484008" r:id="rId5"/>
    <p:sldLayoutId id="2147484009" r:id="rId6"/>
    <p:sldLayoutId id="2147484010" r:id="rId7"/>
    <p:sldLayoutId id="2147484011" r:id="rId8"/>
    <p:sldLayoutId id="2147484012" r:id="rId9"/>
    <p:sldLayoutId id="2147484013" r:id="rId10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그림 5" descr="백색바탕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8350" y="6011863"/>
            <a:ext cx="1290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395256" y="1268413"/>
            <a:ext cx="9072626" cy="1296987"/>
          </a:xfrm>
          <a:prstGeom prst="rect">
            <a:avLst/>
          </a:prstGeo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en-US" sz="2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CE3.h related : AMVP candidate list construction for DCP </a:t>
            </a:r>
            <a:r>
              <a:rPr lang="en-US" altLang="en-US" sz="2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blocks</a:t>
            </a:r>
          </a:p>
          <a:p>
            <a:pPr algn="ctr"/>
            <a:r>
              <a:rPr lang="en-US" altLang="en-US" sz="2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(JCT3V-E0189)</a:t>
            </a:r>
            <a:endParaRPr lang="en-US" altLang="en-US" sz="2400" b="1" dirty="0">
              <a:latin typeface="Times New Roman" pitchFamily="18" charset="0"/>
              <a:ea typeface="돋움" pitchFamily="50" charset="-127"/>
              <a:cs typeface="Times New Roman" pitchFamily="18" charset="0"/>
            </a:endParaRPr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4265613" y="5378450"/>
            <a:ext cx="102303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30188" indent="-230188" algn="ctr">
              <a:buFont typeface="Wingdings" pitchFamily="2" charset="2"/>
              <a:buNone/>
            </a:pPr>
            <a:r>
              <a:rPr lang="en-US" altLang="ko-KR" sz="1600" b="1" dirty="0" smtClean="0">
                <a:solidFill>
                  <a:srgbClr val="000000"/>
                </a:solidFill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July </a:t>
            </a:r>
            <a:r>
              <a:rPr lang="en-US" altLang="ko-KR" sz="1600" b="1" dirty="0">
                <a:solidFill>
                  <a:srgbClr val="000000"/>
                </a:solidFill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2013</a:t>
            </a:r>
          </a:p>
        </p:txBody>
      </p:sp>
      <p:sp>
        <p:nvSpPr>
          <p:cNvPr id="4101" name="Text Box 36"/>
          <p:cNvSpPr txBox="1">
            <a:spLocks noChangeArrowheads="1"/>
          </p:cNvSpPr>
          <p:nvPr/>
        </p:nvSpPr>
        <p:spPr bwMode="auto">
          <a:xfrm>
            <a:off x="4095744" y="5715016"/>
            <a:ext cx="15113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30188" indent="-230188" algn="ctr">
              <a:buFont typeface="Wingdings" pitchFamily="2" charset="2"/>
              <a:buNone/>
            </a:pPr>
            <a:r>
              <a:rPr lang="en-US" altLang="ko-KR" sz="1600" b="1" dirty="0">
                <a:solidFill>
                  <a:srgbClr val="000000"/>
                </a:solidFill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LG Electronics</a:t>
            </a:r>
          </a:p>
        </p:txBody>
      </p:sp>
      <p:sp>
        <p:nvSpPr>
          <p:cNvPr id="6" name="Text Box 29"/>
          <p:cNvSpPr txBox="1">
            <a:spLocks noChangeArrowheads="1"/>
          </p:cNvSpPr>
          <p:nvPr/>
        </p:nvSpPr>
        <p:spPr bwMode="auto">
          <a:xfrm>
            <a:off x="0" y="3490917"/>
            <a:ext cx="9906000" cy="129945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marL="342900" indent="-342900" algn="ctr" defTabSz="762000">
              <a:lnSpc>
                <a:spcPct val="110000"/>
              </a:lnSpc>
              <a:spcBef>
                <a:spcPct val="40000"/>
              </a:spcBef>
            </a:pPr>
            <a:r>
              <a:rPr lang="en-US" altLang="ko-KR" sz="1400" b="1" dirty="0" err="1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Sunmi</a:t>
            </a:r>
            <a:r>
              <a:rPr lang="en-US" altLang="ko-KR" sz="1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 </a:t>
            </a:r>
            <a:r>
              <a:rPr lang="en-US" altLang="ko-KR" sz="1400" b="1" dirty="0" err="1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Yoo</a:t>
            </a:r>
            <a:r>
              <a:rPr lang="en-US" altLang="ko-KR" sz="1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 (sunmi.yoo@lge.com)</a:t>
            </a:r>
          </a:p>
          <a:p>
            <a:pPr marL="342900" indent="-342900" algn="ctr" defTabSz="762000">
              <a:lnSpc>
                <a:spcPct val="110000"/>
              </a:lnSpc>
              <a:spcBef>
                <a:spcPct val="40000"/>
              </a:spcBef>
            </a:pPr>
            <a:r>
              <a:rPr lang="en-US" altLang="ko-KR" sz="1400" b="1" dirty="0" err="1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Taesup</a:t>
            </a:r>
            <a:r>
              <a:rPr lang="en-US" altLang="ko-KR" sz="1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 Kim (taesup.kim@lge.com)</a:t>
            </a:r>
          </a:p>
          <a:p>
            <a:pPr marL="342900" indent="-342900" algn="ctr" defTabSz="762000">
              <a:lnSpc>
                <a:spcPct val="110000"/>
              </a:lnSpc>
              <a:spcBef>
                <a:spcPct val="40000"/>
              </a:spcBef>
            </a:pPr>
            <a:r>
              <a:rPr lang="en-US" altLang="ko-KR" sz="1400" b="1" dirty="0" err="1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Junghak</a:t>
            </a:r>
            <a:r>
              <a:rPr lang="en-US" altLang="ko-KR" sz="1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 </a:t>
            </a:r>
            <a:r>
              <a:rPr lang="en-US" altLang="ko-KR" sz="1400" b="1" dirty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Nam (junghak.nam@lge.com)</a:t>
            </a:r>
          </a:p>
          <a:p>
            <a:pPr marL="342900" indent="-342900" algn="ctr" defTabSz="762000">
              <a:lnSpc>
                <a:spcPct val="110000"/>
              </a:lnSpc>
              <a:spcBef>
                <a:spcPct val="40000"/>
              </a:spcBef>
            </a:pPr>
            <a:r>
              <a:rPr lang="en-US" altLang="ko-KR" sz="1400" b="1" dirty="0" err="1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Sehoon</a:t>
            </a:r>
            <a:r>
              <a:rPr lang="en-US" altLang="ko-KR" sz="1400" b="1" dirty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 Yea (sehoon.yea@lge.com)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latinLnBrk="0"/>
            <a:r>
              <a:rPr lang="en-US" dirty="0" smtClean="0"/>
              <a:t>Two prediction modes for </a:t>
            </a:r>
            <a:r>
              <a:rPr lang="en-US" dirty="0" smtClean="0"/>
              <a:t>inter coding in 3D-HEVC</a:t>
            </a:r>
            <a:endParaRPr lang="en-US" dirty="0" smtClean="0"/>
          </a:p>
          <a:p>
            <a:pPr lvl="1" algn="just" latinLnBrk="0"/>
            <a:r>
              <a:rPr lang="en-US" dirty="0" smtClean="0"/>
              <a:t>Merge : Additional candidates for inter-view prediction</a:t>
            </a:r>
          </a:p>
          <a:p>
            <a:pPr lvl="2" algn="just" latinLnBrk="0"/>
            <a:r>
              <a:rPr lang="en-US" dirty="0" smtClean="0"/>
              <a:t>Inter-view motion vector </a:t>
            </a:r>
            <a:r>
              <a:rPr lang="en-US" dirty="0" smtClean="0"/>
              <a:t>prediction </a:t>
            </a:r>
            <a:r>
              <a:rPr lang="en-US" dirty="0" smtClean="0"/>
              <a:t>(IVMP</a:t>
            </a:r>
            <a:r>
              <a:rPr lang="en-US" dirty="0" smtClean="0"/>
              <a:t>) candidate</a:t>
            </a:r>
            <a:endParaRPr lang="en-US" dirty="0" smtClean="0"/>
          </a:p>
          <a:p>
            <a:pPr lvl="2" algn="just" latinLnBrk="0"/>
            <a:r>
              <a:rPr lang="en-US" dirty="0" smtClean="0"/>
              <a:t>Depth-refined DCP candidate</a:t>
            </a:r>
          </a:p>
          <a:p>
            <a:pPr lvl="2" algn="just" latinLnBrk="0"/>
            <a:r>
              <a:rPr lang="en-US" dirty="0" smtClean="0"/>
              <a:t>VSP</a:t>
            </a:r>
          </a:p>
          <a:p>
            <a:pPr lvl="1" algn="just" latinLnBrk="0"/>
            <a:r>
              <a:rPr lang="en-US" dirty="0" smtClean="0"/>
              <a:t>AMVP</a:t>
            </a:r>
          </a:p>
          <a:p>
            <a:pPr lvl="2" algn="just" latinLnBrk="0"/>
            <a:r>
              <a:rPr lang="en-US" dirty="0" smtClean="0"/>
              <a:t>IVMP used to be one of candidates</a:t>
            </a:r>
          </a:p>
          <a:p>
            <a:pPr lvl="2" algn="just" latinLnBrk="0"/>
            <a:r>
              <a:rPr lang="en-US" dirty="0" smtClean="0"/>
              <a:t>Currently no inter-view candidate</a:t>
            </a:r>
          </a:p>
          <a:p>
            <a:pPr lvl="2" algn="just" latinLnBrk="0"/>
            <a:endParaRPr lang="en-US" dirty="0" smtClean="0"/>
          </a:p>
          <a:p>
            <a:pPr algn="just" latinLnBrk="0"/>
            <a:r>
              <a:rPr lang="en-US" dirty="0" smtClean="0"/>
              <a:t>But we still have a chance to improve the AMVP for inter-view prediction, for DCP blocks.</a:t>
            </a:r>
            <a:endParaRPr lang="en-US" altLang="ko-KR" dirty="0" smtClean="0"/>
          </a:p>
          <a:p>
            <a:pPr latinLnBrk="0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E20EC6-3133-4CD7-966F-DAE37E271DC0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The proposed method is to reuse a refined disparity used in merge process for AMVP DCP blocks.</a:t>
            </a:r>
          </a:p>
          <a:p>
            <a:pPr lvl="1"/>
            <a:r>
              <a:rPr lang="en-US" altLang="ko-KR" dirty="0" smtClean="0"/>
              <a:t>If a current reference picture is an inter-view picture and the number of candidates is not sufficient, the refined disparity is added as one of candidates.</a:t>
            </a:r>
          </a:p>
          <a:p>
            <a:pPr lvl="1"/>
            <a:r>
              <a:rPr lang="en-US" altLang="ko-KR" dirty="0" smtClean="0"/>
              <a:t>If none of candidates is available, the refined disparity and NBDV are inserted into the candidate list.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E20EC6-3133-4CD7-966F-DAE37E271DC0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7876" y="2427710"/>
            <a:ext cx="4609702" cy="3941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Experimental result shows that the coding efficiency can be improved by the  proposed method.</a:t>
            </a:r>
          </a:p>
          <a:p>
            <a:pPr lvl="1"/>
            <a:r>
              <a:rPr lang="en-US" altLang="ko-KR" dirty="0" smtClean="0"/>
              <a:t>For video 1 and video 2, 0.14% and 0.19% of coding gains can be achieved.</a:t>
            </a:r>
          </a:p>
          <a:p>
            <a:pPr lvl="1"/>
            <a:r>
              <a:rPr lang="en-US" altLang="ko-KR" dirty="0" smtClean="0"/>
              <a:t>0.02% gain is achieved from synthesized result.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E20EC6-3133-4CD7-966F-DAE37E271DC0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738158" y="2500306"/>
          <a:ext cx="8623445" cy="3714778"/>
        </p:xfrm>
        <a:graphic>
          <a:graphicData uri="http://schemas.openxmlformats.org/drawingml/2006/table">
            <a:tbl>
              <a:tblPr/>
              <a:tblGrid>
                <a:gridCol w="940739"/>
                <a:gridCol w="888476"/>
                <a:gridCol w="888476"/>
                <a:gridCol w="888476"/>
                <a:gridCol w="888476"/>
                <a:gridCol w="888476"/>
                <a:gridCol w="888476"/>
                <a:gridCol w="783950"/>
                <a:gridCol w="783950"/>
                <a:gridCol w="783950"/>
              </a:tblGrid>
              <a:tr h="530290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　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0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1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2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PSNR / video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bitrate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PSNR / total bitrate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synth PSNR / total bitrate 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enc time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dec time</a:t>
                      </a:r>
                    </a:p>
                  </a:txBody>
                  <a:tcPr marL="9800" marR="9800" marT="9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ren time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3143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Balloons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-0.30%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-0.20%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-0.12%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-0.12%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-0.12%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101.4%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100.0%</a:t>
                      </a:r>
                    </a:p>
                  </a:txBody>
                  <a:tcPr marL="9800" marR="9800" marT="9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101.3%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143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Kendo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-0.23%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-0.31%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-0.14%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-0.12%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-0.05%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103.7%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96.3%</a:t>
                      </a:r>
                    </a:p>
                  </a:txBody>
                  <a:tcPr marL="9800" marR="9800" marT="9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103.6%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43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Newspaper_CC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-0.09%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-0.22%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-0.08%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-0.06%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-0.19%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103.4%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99.8%</a:t>
                      </a:r>
                    </a:p>
                  </a:txBody>
                  <a:tcPr marL="9800" marR="9800" marT="9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103.3%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43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GT_Fly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0.17%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-0.10%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-0.02%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-0.01%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-0.01%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101.0%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98.7%</a:t>
                      </a:r>
                    </a:p>
                  </a:txBody>
                  <a:tcPr marL="9800" marR="9800" marT="9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105.6%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43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Poznan_Hall2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-0.22%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0.03%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-0.10%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-0.11%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0.04%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102.0%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99.8%</a:t>
                      </a:r>
                    </a:p>
                  </a:txBody>
                  <a:tcPr marL="9800" marR="9800" marT="9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103.7%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43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Poznan_Street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-0.34%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-0.33%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-0.14%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-0.13%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-0.09%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101.5%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99.1%</a:t>
                      </a:r>
                    </a:p>
                  </a:txBody>
                  <a:tcPr marL="9800" marR="9800" marT="9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106.6%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80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Undo_Dancer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-0.17%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-0.06%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-0.06%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0.28%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100.8%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105.2%</a:t>
                      </a:r>
                    </a:p>
                  </a:txBody>
                  <a:tcPr marL="9800" marR="9800" marT="9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106.1%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1024x768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-0.21%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-0.24%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-0.11%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-0.10%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-0.12%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102.8%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98.7%</a:t>
                      </a:r>
                    </a:p>
                  </a:txBody>
                  <a:tcPr marL="9800" marR="9800" marT="9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102.7%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280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1920x1088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-0.09%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-0.14%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-0.08%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-0.08%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0.05%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101.3%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100.7%</a:t>
                      </a:r>
                    </a:p>
                  </a:txBody>
                  <a:tcPr marL="9800" marR="9800" marT="9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105.5%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0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average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-0.14%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-0.19%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altLang="ko-KR" sz="11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-0.09%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altLang="ko-KR" sz="11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-0.09%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en-US" altLang="ko-KR" sz="11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-0.02%</a:t>
                      </a:r>
                    </a:p>
                  </a:txBody>
                  <a:tcPr marL="9800" marR="9800" marT="98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102.0%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99.8%</a:t>
                      </a:r>
                    </a:p>
                  </a:txBody>
                  <a:tcPr marL="9800" marR="9800" marT="9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104.3%</a:t>
                      </a:r>
                    </a:p>
                  </a:txBody>
                  <a:tcPr marL="9800" marR="9800" marT="98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The proposed method is to reuse </a:t>
            </a:r>
            <a:r>
              <a:rPr lang="en-US" altLang="ko-KR" dirty="0" err="1" smtClean="0"/>
              <a:t>DoNBDV</a:t>
            </a:r>
            <a:r>
              <a:rPr lang="en-US" altLang="ko-KR" dirty="0" smtClean="0"/>
              <a:t> and NBDV as supplements if the number of AMVP candidates for the inter-view reference is not maximal.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Since the </a:t>
            </a:r>
            <a:r>
              <a:rPr lang="en-US" altLang="ko-KR" dirty="0" err="1" smtClean="0"/>
              <a:t>DoNBDV</a:t>
            </a:r>
            <a:r>
              <a:rPr lang="en-US" altLang="ko-KR" dirty="0" smtClean="0"/>
              <a:t> and the NBDV are obtained at CU-level,</a:t>
            </a:r>
          </a:p>
          <a:p>
            <a:pPr lvl="1"/>
            <a:r>
              <a:rPr lang="en-US" altLang="ko-KR" dirty="0" smtClean="0"/>
              <a:t>Additional refined disparity calculation for DCP AMVP is </a:t>
            </a:r>
            <a:r>
              <a:rPr lang="en-US" altLang="ko-KR" i="1" dirty="0" smtClean="0"/>
              <a:t>not</a:t>
            </a:r>
            <a:r>
              <a:rPr lang="en-US" altLang="ko-KR" dirty="0" smtClean="0"/>
              <a:t> necessary. </a:t>
            </a:r>
          </a:p>
          <a:p>
            <a:pPr lvl="1"/>
            <a:r>
              <a:rPr lang="en-US" altLang="ko-KR" dirty="0" smtClean="0"/>
              <a:t>It is </a:t>
            </a:r>
            <a:r>
              <a:rPr lang="en-US" altLang="ko-KR" i="1" dirty="0" smtClean="0"/>
              <a:t>free</a:t>
            </a:r>
            <a:r>
              <a:rPr lang="en-US" altLang="ko-KR" dirty="0" smtClean="0"/>
              <a:t> from the memory cost issue.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We recommend this proposal is adopted for the next version.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E20EC6-3133-4CD7-966F-DAE37E271DC0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1_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1178</TotalTime>
  <Words>540</Words>
  <Application>Microsoft Office PowerPoint</Application>
  <PresentationFormat>A4 용지(210x297mm)</PresentationFormat>
  <Paragraphs>149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5</vt:i4>
      </vt:variant>
    </vt:vector>
  </HeadingPairs>
  <TitlesOfParts>
    <vt:vector size="7" baseType="lpstr">
      <vt:lpstr>blank</vt:lpstr>
      <vt:lpstr>디자인 사용자 지정</vt:lpstr>
      <vt:lpstr>슬라이드 1</vt:lpstr>
      <vt:lpstr>Introduction</vt:lpstr>
      <vt:lpstr>Proposed method</vt:lpstr>
      <vt:lpstr>Experimental results</vt:lpstr>
      <vt:lpstr>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남정학/선임연구원/Convergence(연)ATS팀(junghak.nam@lge.com)</dc:creator>
  <cp:lastModifiedBy>junghak.nam</cp:lastModifiedBy>
  <cp:revision>42</cp:revision>
  <dcterms:created xsi:type="dcterms:W3CDTF">2013-06-25T23:40:50Z</dcterms:created>
  <dcterms:modified xsi:type="dcterms:W3CDTF">2013-07-27T07:14:04Z</dcterms:modified>
</cp:coreProperties>
</file>