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3" r:id="rId4"/>
    <p:sldId id="275" r:id="rId5"/>
    <p:sldId id="276" r:id="rId6"/>
    <p:sldId id="277" r:id="rId7"/>
    <p:sldId id="261" r:id="rId8"/>
    <p:sldId id="278" r:id="rId9"/>
    <p:sldId id="263" r:id="rId10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2013-07-26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2013-07-26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2013-07-26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4984"/>
            <a:ext cx="8229600" cy="114300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157112"/>
            <a:ext cx="8229600" cy="4936184"/>
          </a:xfrm>
        </p:spPr>
        <p:txBody>
          <a:bodyPr/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2013-07-26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14714" y="6608385"/>
            <a:ext cx="75816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CE3.h Related: Improvement on Merge Candidate List Construction</a:t>
            </a:r>
            <a:r>
              <a:rPr lang="en-US" altLang="ko-KR" sz="1200" b="1" baseline="0" dirty="0" smtClean="0">
                <a:latin typeface="Arial" pitchFamily="34" charset="0"/>
                <a:cs typeface="Arial" pitchFamily="34" charset="0"/>
              </a:rPr>
              <a:t> (JCT3V-E0187)</a:t>
            </a:r>
            <a:endParaRPr lang="ko-KR" altLang="en-US" sz="1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그림 8" descr="백색바탕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6072206"/>
            <a:ext cx="12906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2013-07-26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2013-07-26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2013-07-26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2013-07-26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2013-07-26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2013-07-26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2013-07-26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38A0CBFB-9E2A-4C12-9977-DE8156E7F938}" type="datetimeFigureOut">
              <a:rPr lang="ko-KR" altLang="en-US" smtClean="0"/>
              <a:pPr/>
              <a:t>2013-07-26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l" defTabSz="914400" rtl="0" eaLnBrk="1" latinLnBrk="1" hangingPunct="1">
        <a:spcBef>
          <a:spcPct val="0"/>
        </a:spcBef>
        <a:buNone/>
        <a:defRPr sz="4400" b="1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b="1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b="1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b="1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b="1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b="1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0" y="1730372"/>
            <a:ext cx="9144000" cy="2270132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en-CA" altLang="ko-KR" sz="3600" dirty="0" smtClean="0"/>
              <a:t>CE3.h Related: Improvement on </a:t>
            </a:r>
            <a:br>
              <a:rPr lang="en-CA" altLang="ko-KR" sz="3600" dirty="0" smtClean="0"/>
            </a:br>
            <a:r>
              <a:rPr lang="en-CA" altLang="ko-KR" sz="3600" dirty="0" smtClean="0"/>
              <a:t>Merge Candidate List Construction </a:t>
            </a:r>
            <a:r>
              <a:rPr lang="en-US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돋움" pitchFamily="50" charset="-127"/>
              </a:rPr>
              <a:t/>
            </a:r>
            <a:br>
              <a:rPr lang="en-US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돋움" pitchFamily="50" charset="-127"/>
              </a:rPr>
            </a:br>
            <a:r>
              <a:rPr lang="en-US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돋움" pitchFamily="50" charset="-127"/>
              </a:rPr>
              <a:t>(JCT3V-E0187)</a:t>
            </a:r>
            <a:endParaRPr lang="ko-KR" alt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467544" y="4149080"/>
            <a:ext cx="8208912" cy="1752600"/>
          </a:xfrm>
        </p:spPr>
        <p:txBody>
          <a:bodyPr>
            <a:noAutofit/>
          </a:bodyPr>
          <a:lstStyle/>
          <a:p>
            <a:endParaRPr lang="en-US" altLang="ko-KR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ko-KR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Taesup Kim, </a:t>
            </a:r>
            <a:r>
              <a:rPr lang="en-US" altLang="ko-KR" sz="2400" dirty="0" err="1" smtClean="0">
                <a:solidFill>
                  <a:schemeClr val="tx1"/>
                </a:solidFill>
              </a:rPr>
              <a:t>Junghak</a:t>
            </a:r>
            <a:r>
              <a:rPr lang="en-US" altLang="ko-KR" sz="2400" dirty="0" smtClean="0">
                <a:solidFill>
                  <a:schemeClr val="tx1"/>
                </a:solidFill>
              </a:rPr>
              <a:t> Nam,</a:t>
            </a:r>
            <a:r>
              <a:rPr lang="en-US" altLang="ko-KR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Sehoon Yea</a:t>
            </a:r>
          </a:p>
          <a:p>
            <a:r>
              <a:rPr lang="en-US" altLang="ko-KR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LG Electronics</a:t>
            </a:r>
          </a:p>
          <a:p>
            <a:endParaRPr lang="en-US" altLang="ko-KR" sz="2400" dirty="0">
              <a:solidFill>
                <a:schemeClr val="tx1"/>
              </a:solidFill>
            </a:endParaRPr>
          </a:p>
          <a:p>
            <a:r>
              <a:rPr lang="en-US" altLang="ko-KR" sz="2400" dirty="0" smtClean="0">
                <a:solidFill>
                  <a:schemeClr val="tx1"/>
                </a:solidFill>
              </a:rPr>
              <a:t>July</a:t>
            </a:r>
            <a:r>
              <a:rPr lang="en-US" altLang="ko-KR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2013</a:t>
            </a:r>
            <a:endParaRPr lang="en-US" altLang="ko-KR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그림 5" descr="백색바탕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6072206"/>
            <a:ext cx="12906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Merge Candidate List Construction</a:t>
            </a:r>
          </a:p>
          <a:p>
            <a:pPr marL="971550" lvl="1" indent="-514350">
              <a:buAutoNum type="arabicParenR"/>
            </a:pPr>
            <a:endParaRPr lang="en-US" altLang="ko-KR" dirty="0" smtClean="0"/>
          </a:p>
          <a:p>
            <a:pPr marL="971550" lvl="1" indent="-514350">
              <a:buAutoNum type="arabicParenR"/>
            </a:pPr>
            <a:endParaRPr lang="ko-KR" altLang="en-US" dirty="0"/>
          </a:p>
        </p:txBody>
      </p:sp>
      <p:grpSp>
        <p:nvGrpSpPr>
          <p:cNvPr id="28" name="그룹 60"/>
          <p:cNvGrpSpPr/>
          <p:nvPr/>
        </p:nvGrpSpPr>
        <p:grpSpPr>
          <a:xfrm>
            <a:off x="460797" y="2060848"/>
            <a:ext cx="8222406" cy="2341093"/>
            <a:chOff x="-666328" y="2216843"/>
            <a:chExt cx="8222406" cy="2341093"/>
          </a:xfrm>
        </p:grpSpPr>
        <p:grpSp>
          <p:nvGrpSpPr>
            <p:cNvPr id="31" name="그룹 30"/>
            <p:cNvGrpSpPr/>
            <p:nvPr/>
          </p:nvGrpSpPr>
          <p:grpSpPr>
            <a:xfrm>
              <a:off x="4248124" y="3433192"/>
              <a:ext cx="1482895" cy="523220"/>
              <a:chOff x="2931247" y="5339308"/>
              <a:chExt cx="1482895" cy="523220"/>
            </a:xfrm>
          </p:grpSpPr>
          <p:sp>
            <p:nvSpPr>
              <p:cNvPr id="53" name="직사각형 52"/>
              <p:cNvSpPr/>
              <p:nvPr/>
            </p:nvSpPr>
            <p:spPr>
              <a:xfrm>
                <a:off x="2931247" y="5465473"/>
                <a:ext cx="288000" cy="28800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4</a:t>
                </a:r>
                <a:endParaRPr lang="ko-KR" altLang="en-US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4" name="직사각형 34"/>
              <p:cNvSpPr/>
              <p:nvPr/>
            </p:nvSpPr>
            <p:spPr>
              <a:xfrm>
                <a:off x="3208262" y="5339308"/>
                <a:ext cx="120588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DCP (</a:t>
                </a:r>
                <a:r>
                  <a:rPr lang="en-US" altLang="ko-KR" sz="1400" b="1" dirty="0" err="1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DoNBDV</a:t>
                </a:r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)</a:t>
                </a:r>
                <a:endParaRPr lang="ko-KR" alt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32" name="그룹 31"/>
            <p:cNvGrpSpPr/>
            <p:nvPr/>
          </p:nvGrpSpPr>
          <p:grpSpPr>
            <a:xfrm>
              <a:off x="4248124" y="3886962"/>
              <a:ext cx="1482895" cy="523220"/>
              <a:chOff x="2931247" y="6038964"/>
              <a:chExt cx="1482895" cy="523220"/>
            </a:xfrm>
          </p:grpSpPr>
          <p:sp>
            <p:nvSpPr>
              <p:cNvPr id="51" name="직사각형 50"/>
              <p:cNvSpPr/>
              <p:nvPr/>
            </p:nvSpPr>
            <p:spPr>
              <a:xfrm>
                <a:off x="2931247" y="6105307"/>
                <a:ext cx="288000" cy="28800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5</a:t>
                </a:r>
                <a:endParaRPr lang="ko-KR" altLang="en-US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" name="직사각형 51"/>
              <p:cNvSpPr/>
              <p:nvPr/>
            </p:nvSpPr>
            <p:spPr>
              <a:xfrm>
                <a:off x="3208262" y="6038964"/>
                <a:ext cx="120588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VSP </a:t>
                </a:r>
              </a:p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(NBDV)</a:t>
                </a:r>
                <a:endParaRPr lang="ko-KR" alt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3" name="직사각형 32"/>
            <p:cNvSpPr/>
            <p:nvPr/>
          </p:nvSpPr>
          <p:spPr>
            <a:xfrm>
              <a:off x="-324544" y="2492896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4" name="직사각형 26"/>
            <p:cNvSpPr/>
            <p:nvPr/>
          </p:nvSpPr>
          <p:spPr>
            <a:xfrm>
              <a:off x="-666328" y="4221088"/>
              <a:ext cx="23580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Temporal Col Block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직사각형 34"/>
            <p:cNvSpPr/>
            <p:nvPr/>
          </p:nvSpPr>
          <p:spPr>
            <a:xfrm>
              <a:off x="241836" y="3071782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9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7" name="직사각형 36"/>
            <p:cNvSpPr/>
            <p:nvPr/>
          </p:nvSpPr>
          <p:spPr>
            <a:xfrm>
              <a:off x="5661836" y="2499933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" name="직사각형 27"/>
            <p:cNvSpPr/>
            <p:nvPr/>
          </p:nvSpPr>
          <p:spPr>
            <a:xfrm>
              <a:off x="5198070" y="4250159"/>
              <a:ext cx="23580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Inter-view Col Block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6228216" y="3084757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0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2659534" y="2504875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Current</a:t>
              </a:r>
            </a:p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PU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2371534" y="365703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1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2371502" y="394503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6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2371502" y="221687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7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직사각형 15"/>
            <p:cNvSpPr/>
            <p:nvPr/>
          </p:nvSpPr>
          <p:spPr>
            <a:xfrm>
              <a:off x="3811662" y="2216843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2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5" name="직사각형 16"/>
            <p:cNvSpPr/>
            <p:nvPr/>
          </p:nvSpPr>
          <p:spPr>
            <a:xfrm>
              <a:off x="4099694" y="2216843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3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6" name="직사각형 45"/>
            <p:cNvSpPr/>
            <p:nvPr/>
          </p:nvSpPr>
          <p:spPr>
            <a:xfrm>
              <a:off x="2227454" y="4250159"/>
              <a:ext cx="23580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Spatial Blocks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7" name="오른쪽 화살표 46"/>
            <p:cNvSpPr/>
            <p:nvPr/>
          </p:nvSpPr>
          <p:spPr>
            <a:xfrm>
              <a:off x="4531742" y="3001144"/>
              <a:ext cx="864000" cy="432048"/>
            </a:xfrm>
            <a:prstGeom prst="righ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4099694" y="2785120"/>
              <a:ext cx="16686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 smtClean="0">
                  <a:latin typeface="Arial" pitchFamily="34" charset="0"/>
                  <a:cs typeface="Arial" pitchFamily="34" charset="0"/>
                </a:rPr>
                <a:t>PU’s DV</a:t>
              </a:r>
              <a:endParaRPr lang="ko-KR" alt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9" name="직사각형 48"/>
            <p:cNvSpPr/>
            <p:nvPr/>
          </p:nvSpPr>
          <p:spPr>
            <a:xfrm>
              <a:off x="1115616" y="3927028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8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0" name="오른쪽 화살표 49"/>
            <p:cNvSpPr/>
            <p:nvPr/>
          </p:nvSpPr>
          <p:spPr>
            <a:xfrm flipH="1">
              <a:off x="1403648" y="2996952"/>
              <a:ext cx="864000" cy="432048"/>
            </a:xfrm>
            <a:prstGeom prst="righ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모서리가 둥근 직사각형 93"/>
          <p:cNvSpPr/>
          <p:nvPr/>
        </p:nvSpPr>
        <p:spPr>
          <a:xfrm>
            <a:off x="5338450" y="3284984"/>
            <a:ext cx="1296000" cy="932966"/>
          </a:xfrm>
          <a:prstGeom prst="roundRect">
            <a:avLst>
              <a:gd name="adj" fmla="val 9363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Merge Candidate List Construction</a:t>
            </a:r>
          </a:p>
          <a:p>
            <a:pPr marL="971550" lvl="1" indent="-514350">
              <a:buAutoNum type="arabicParenR"/>
            </a:pPr>
            <a:endParaRPr lang="en-US" altLang="ko-KR" dirty="0" smtClean="0"/>
          </a:p>
          <a:p>
            <a:pPr marL="971550" lvl="1" indent="-514350">
              <a:buAutoNum type="arabicParenR"/>
            </a:pPr>
            <a:endParaRPr lang="ko-KR" altLang="en-US" dirty="0"/>
          </a:p>
        </p:txBody>
      </p:sp>
      <p:grpSp>
        <p:nvGrpSpPr>
          <p:cNvPr id="4" name="그룹 60"/>
          <p:cNvGrpSpPr/>
          <p:nvPr/>
        </p:nvGrpSpPr>
        <p:grpSpPr>
          <a:xfrm>
            <a:off x="460797" y="2060848"/>
            <a:ext cx="8222406" cy="2341093"/>
            <a:chOff x="-666328" y="2216843"/>
            <a:chExt cx="8222406" cy="2341093"/>
          </a:xfrm>
        </p:grpSpPr>
        <p:grpSp>
          <p:nvGrpSpPr>
            <p:cNvPr id="5" name="그룹 30"/>
            <p:cNvGrpSpPr/>
            <p:nvPr/>
          </p:nvGrpSpPr>
          <p:grpSpPr>
            <a:xfrm>
              <a:off x="4248124" y="3433192"/>
              <a:ext cx="1482895" cy="523220"/>
              <a:chOff x="2931247" y="5339308"/>
              <a:chExt cx="1482895" cy="523220"/>
            </a:xfrm>
          </p:grpSpPr>
          <p:sp>
            <p:nvSpPr>
              <p:cNvPr id="53" name="직사각형 52"/>
              <p:cNvSpPr/>
              <p:nvPr/>
            </p:nvSpPr>
            <p:spPr>
              <a:xfrm>
                <a:off x="2931247" y="5465473"/>
                <a:ext cx="288000" cy="28800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4</a:t>
                </a:r>
                <a:endParaRPr lang="ko-KR" altLang="en-US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4" name="직사각형 34"/>
              <p:cNvSpPr/>
              <p:nvPr/>
            </p:nvSpPr>
            <p:spPr>
              <a:xfrm>
                <a:off x="3208262" y="5339308"/>
                <a:ext cx="120588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DCP (</a:t>
                </a:r>
                <a:r>
                  <a:rPr lang="en-US" altLang="ko-KR" sz="1400" b="1" dirty="0" err="1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DoNBDV</a:t>
                </a:r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)</a:t>
                </a:r>
                <a:endParaRPr lang="ko-KR" alt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6" name="그룹 31"/>
            <p:cNvGrpSpPr/>
            <p:nvPr/>
          </p:nvGrpSpPr>
          <p:grpSpPr>
            <a:xfrm>
              <a:off x="4248124" y="3886962"/>
              <a:ext cx="1482895" cy="523220"/>
              <a:chOff x="2931247" y="6038964"/>
              <a:chExt cx="1482895" cy="523220"/>
            </a:xfrm>
          </p:grpSpPr>
          <p:sp>
            <p:nvSpPr>
              <p:cNvPr id="51" name="직사각형 50"/>
              <p:cNvSpPr/>
              <p:nvPr/>
            </p:nvSpPr>
            <p:spPr>
              <a:xfrm>
                <a:off x="2931247" y="6105307"/>
                <a:ext cx="288000" cy="28800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5</a:t>
                </a:r>
                <a:endParaRPr lang="ko-KR" altLang="en-US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" name="직사각형 51"/>
              <p:cNvSpPr/>
              <p:nvPr/>
            </p:nvSpPr>
            <p:spPr>
              <a:xfrm>
                <a:off x="3208262" y="6038964"/>
                <a:ext cx="120588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VSP </a:t>
                </a:r>
              </a:p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(NBDV)</a:t>
                </a:r>
                <a:endParaRPr lang="ko-KR" alt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3" name="직사각형 32"/>
            <p:cNvSpPr/>
            <p:nvPr/>
          </p:nvSpPr>
          <p:spPr>
            <a:xfrm>
              <a:off x="-324544" y="2492896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4" name="직사각형 26"/>
            <p:cNvSpPr/>
            <p:nvPr/>
          </p:nvSpPr>
          <p:spPr>
            <a:xfrm>
              <a:off x="-666328" y="4221088"/>
              <a:ext cx="23580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Temporal Col Block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직사각형 34"/>
            <p:cNvSpPr/>
            <p:nvPr/>
          </p:nvSpPr>
          <p:spPr>
            <a:xfrm>
              <a:off x="241836" y="3071782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9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7" name="직사각형 36"/>
            <p:cNvSpPr/>
            <p:nvPr/>
          </p:nvSpPr>
          <p:spPr>
            <a:xfrm>
              <a:off x="5661836" y="2499933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" name="직사각형 27"/>
            <p:cNvSpPr/>
            <p:nvPr/>
          </p:nvSpPr>
          <p:spPr>
            <a:xfrm>
              <a:off x="5198070" y="4250159"/>
              <a:ext cx="23580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Inter-view Col Block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6228216" y="3084757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0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2659534" y="2504875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Current</a:t>
              </a:r>
            </a:p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PU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2371534" y="365703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1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2371502" y="394503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6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2371502" y="221687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7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직사각형 15"/>
            <p:cNvSpPr/>
            <p:nvPr/>
          </p:nvSpPr>
          <p:spPr>
            <a:xfrm>
              <a:off x="3811662" y="2216843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2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5" name="직사각형 16"/>
            <p:cNvSpPr/>
            <p:nvPr/>
          </p:nvSpPr>
          <p:spPr>
            <a:xfrm>
              <a:off x="4099694" y="2216843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3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6" name="직사각형 45"/>
            <p:cNvSpPr/>
            <p:nvPr/>
          </p:nvSpPr>
          <p:spPr>
            <a:xfrm>
              <a:off x="2227454" y="4250159"/>
              <a:ext cx="23580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Spatial Blocks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7" name="오른쪽 화살표 46"/>
            <p:cNvSpPr/>
            <p:nvPr/>
          </p:nvSpPr>
          <p:spPr>
            <a:xfrm>
              <a:off x="4531742" y="3001144"/>
              <a:ext cx="864000" cy="432048"/>
            </a:xfrm>
            <a:prstGeom prst="righ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4099694" y="2785120"/>
              <a:ext cx="16686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 smtClean="0">
                  <a:latin typeface="Arial" pitchFamily="34" charset="0"/>
                  <a:cs typeface="Arial" pitchFamily="34" charset="0"/>
                </a:rPr>
                <a:t>PU’s DV</a:t>
              </a:r>
              <a:endParaRPr lang="ko-KR" alt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9" name="직사각형 48"/>
            <p:cNvSpPr/>
            <p:nvPr/>
          </p:nvSpPr>
          <p:spPr>
            <a:xfrm>
              <a:off x="1115616" y="3927028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8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0" name="오른쪽 화살표 49"/>
            <p:cNvSpPr/>
            <p:nvPr/>
          </p:nvSpPr>
          <p:spPr>
            <a:xfrm flipH="1">
              <a:off x="1403648" y="2996952"/>
              <a:ext cx="864000" cy="432048"/>
            </a:xfrm>
            <a:prstGeom prst="righ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93" name="직사각형 92"/>
          <p:cNvSpPr/>
          <p:nvPr/>
        </p:nvSpPr>
        <p:spPr>
          <a:xfrm>
            <a:off x="1597087" y="4725144"/>
            <a:ext cx="63818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3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Using NBDV → Redundancy ↑</a:t>
            </a:r>
            <a:endParaRPr lang="ko-KR" altLang="en-US" dirty="0"/>
          </a:p>
        </p:txBody>
      </p:sp>
      <p:sp>
        <p:nvSpPr>
          <p:cNvPr id="30" name="직사각형 29"/>
          <p:cNvSpPr/>
          <p:nvPr/>
        </p:nvSpPr>
        <p:spPr>
          <a:xfrm>
            <a:off x="251520" y="5261719"/>
            <a:ext cx="849694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3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Using </a:t>
            </a:r>
            <a:r>
              <a:rPr lang="en-US" altLang="ko-KR" sz="3400" b="1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DoNBDV</a:t>
            </a:r>
            <a:r>
              <a:rPr lang="en-US" altLang="ko-KR" sz="3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→ Redundancy ↓</a:t>
            </a:r>
            <a:endParaRPr lang="ko-KR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Merge Candidate List Construction</a:t>
            </a:r>
          </a:p>
          <a:p>
            <a:pPr marL="971550" lvl="1" indent="-514350">
              <a:buAutoNum type="arabicParenR"/>
            </a:pPr>
            <a:endParaRPr lang="en-US" altLang="ko-KR" dirty="0" smtClean="0"/>
          </a:p>
          <a:p>
            <a:pPr marL="971550" lvl="1" indent="-514350">
              <a:buAutoNum type="arabicParenR"/>
            </a:pPr>
            <a:endParaRPr lang="ko-KR" altLang="en-US" dirty="0"/>
          </a:p>
        </p:txBody>
      </p:sp>
      <p:grpSp>
        <p:nvGrpSpPr>
          <p:cNvPr id="4" name="그룹 60"/>
          <p:cNvGrpSpPr/>
          <p:nvPr/>
        </p:nvGrpSpPr>
        <p:grpSpPr>
          <a:xfrm>
            <a:off x="460797" y="2060848"/>
            <a:ext cx="8222406" cy="2341093"/>
            <a:chOff x="-666328" y="2216843"/>
            <a:chExt cx="8222406" cy="2341093"/>
          </a:xfrm>
        </p:grpSpPr>
        <p:grpSp>
          <p:nvGrpSpPr>
            <p:cNvPr id="5" name="그룹 30"/>
            <p:cNvGrpSpPr/>
            <p:nvPr/>
          </p:nvGrpSpPr>
          <p:grpSpPr>
            <a:xfrm>
              <a:off x="4248124" y="3433192"/>
              <a:ext cx="1482895" cy="523220"/>
              <a:chOff x="2931247" y="5339308"/>
              <a:chExt cx="1482895" cy="523220"/>
            </a:xfrm>
          </p:grpSpPr>
          <p:sp>
            <p:nvSpPr>
              <p:cNvPr id="53" name="직사각형 52"/>
              <p:cNvSpPr/>
              <p:nvPr/>
            </p:nvSpPr>
            <p:spPr>
              <a:xfrm>
                <a:off x="2931247" y="5465473"/>
                <a:ext cx="288000" cy="28800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4</a:t>
                </a:r>
                <a:endParaRPr lang="ko-KR" altLang="en-US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4" name="직사각형 34"/>
              <p:cNvSpPr/>
              <p:nvPr/>
            </p:nvSpPr>
            <p:spPr>
              <a:xfrm>
                <a:off x="3208262" y="5339308"/>
                <a:ext cx="120588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DCP (</a:t>
                </a:r>
                <a:r>
                  <a:rPr lang="en-US" altLang="ko-KR" sz="1400" b="1" dirty="0" err="1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DoNBDV</a:t>
                </a:r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)</a:t>
                </a:r>
                <a:endParaRPr lang="ko-KR" alt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6" name="그룹 31"/>
            <p:cNvGrpSpPr/>
            <p:nvPr/>
          </p:nvGrpSpPr>
          <p:grpSpPr>
            <a:xfrm>
              <a:off x="4248124" y="3886962"/>
              <a:ext cx="1482895" cy="523220"/>
              <a:chOff x="2931247" y="6038964"/>
              <a:chExt cx="1482895" cy="523220"/>
            </a:xfrm>
          </p:grpSpPr>
          <p:sp>
            <p:nvSpPr>
              <p:cNvPr id="51" name="직사각형 50"/>
              <p:cNvSpPr/>
              <p:nvPr/>
            </p:nvSpPr>
            <p:spPr>
              <a:xfrm>
                <a:off x="2931247" y="6105307"/>
                <a:ext cx="288000" cy="28800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5</a:t>
                </a:r>
                <a:endParaRPr lang="ko-KR" altLang="en-US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" name="직사각형 51"/>
              <p:cNvSpPr/>
              <p:nvPr/>
            </p:nvSpPr>
            <p:spPr>
              <a:xfrm>
                <a:off x="3208262" y="6038964"/>
                <a:ext cx="120588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VSP </a:t>
                </a:r>
              </a:p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(NBDV)</a:t>
                </a:r>
                <a:endParaRPr lang="ko-KR" alt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3" name="직사각형 32"/>
            <p:cNvSpPr/>
            <p:nvPr/>
          </p:nvSpPr>
          <p:spPr>
            <a:xfrm>
              <a:off x="-324544" y="2492896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4" name="직사각형 26"/>
            <p:cNvSpPr/>
            <p:nvPr/>
          </p:nvSpPr>
          <p:spPr>
            <a:xfrm>
              <a:off x="-666328" y="4221088"/>
              <a:ext cx="23580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Temporal Col Block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직사각형 34"/>
            <p:cNvSpPr/>
            <p:nvPr/>
          </p:nvSpPr>
          <p:spPr>
            <a:xfrm>
              <a:off x="241836" y="3071782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9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7" name="직사각형 36"/>
            <p:cNvSpPr/>
            <p:nvPr/>
          </p:nvSpPr>
          <p:spPr>
            <a:xfrm>
              <a:off x="5661836" y="2499933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" name="직사각형 27"/>
            <p:cNvSpPr/>
            <p:nvPr/>
          </p:nvSpPr>
          <p:spPr>
            <a:xfrm>
              <a:off x="5198070" y="4250159"/>
              <a:ext cx="23580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Inter-view Col Block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6228216" y="3084757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0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2659534" y="2504875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Current</a:t>
              </a:r>
            </a:p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PU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2371534" y="365703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1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2371502" y="394503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6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2371502" y="221687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7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직사각형 15"/>
            <p:cNvSpPr/>
            <p:nvPr/>
          </p:nvSpPr>
          <p:spPr>
            <a:xfrm>
              <a:off x="3811662" y="2216843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2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5" name="직사각형 16"/>
            <p:cNvSpPr/>
            <p:nvPr/>
          </p:nvSpPr>
          <p:spPr>
            <a:xfrm>
              <a:off x="4099694" y="2216843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3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6" name="직사각형 45"/>
            <p:cNvSpPr/>
            <p:nvPr/>
          </p:nvSpPr>
          <p:spPr>
            <a:xfrm>
              <a:off x="2227454" y="4250159"/>
              <a:ext cx="23580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Spatial Blocks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7" name="오른쪽 화살표 46"/>
            <p:cNvSpPr/>
            <p:nvPr/>
          </p:nvSpPr>
          <p:spPr>
            <a:xfrm>
              <a:off x="4531742" y="3001144"/>
              <a:ext cx="864000" cy="432048"/>
            </a:xfrm>
            <a:prstGeom prst="righ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4099694" y="2785120"/>
              <a:ext cx="16686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 smtClean="0">
                  <a:latin typeface="Arial" pitchFamily="34" charset="0"/>
                  <a:cs typeface="Arial" pitchFamily="34" charset="0"/>
                </a:rPr>
                <a:t>PU’s DV</a:t>
              </a:r>
              <a:endParaRPr lang="ko-KR" alt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9" name="직사각형 48"/>
            <p:cNvSpPr/>
            <p:nvPr/>
          </p:nvSpPr>
          <p:spPr>
            <a:xfrm>
              <a:off x="1115616" y="3927028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8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0" name="오른쪽 화살표 49"/>
            <p:cNvSpPr/>
            <p:nvPr/>
          </p:nvSpPr>
          <p:spPr>
            <a:xfrm flipH="1">
              <a:off x="1403648" y="2996952"/>
              <a:ext cx="864000" cy="432048"/>
            </a:xfrm>
            <a:prstGeom prst="righ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0" name="그룹 29"/>
          <p:cNvGrpSpPr/>
          <p:nvPr/>
        </p:nvGrpSpPr>
        <p:grpSpPr>
          <a:xfrm>
            <a:off x="827584" y="4963202"/>
            <a:ext cx="7560840" cy="986078"/>
            <a:chOff x="-972616" y="4289492"/>
            <a:chExt cx="7560840" cy="986078"/>
          </a:xfrm>
        </p:grpSpPr>
        <p:grpSp>
          <p:nvGrpSpPr>
            <p:cNvPr id="64" name="그룹 61"/>
            <p:cNvGrpSpPr/>
            <p:nvPr/>
          </p:nvGrpSpPr>
          <p:grpSpPr>
            <a:xfrm>
              <a:off x="-972616" y="4289492"/>
              <a:ext cx="7560840" cy="986078"/>
              <a:chOff x="381666" y="4797152"/>
              <a:chExt cx="7560840" cy="986078"/>
            </a:xfrm>
          </p:grpSpPr>
          <p:sp>
            <p:nvSpPr>
              <p:cNvPr id="68" name="모서리가 둥근 직사각형 67"/>
              <p:cNvSpPr/>
              <p:nvPr/>
            </p:nvSpPr>
            <p:spPr>
              <a:xfrm>
                <a:off x="381666" y="4797152"/>
                <a:ext cx="7560840" cy="986078"/>
              </a:xfrm>
              <a:prstGeom prst="round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8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grpSp>
            <p:nvGrpSpPr>
              <p:cNvPr id="69" name="그룹 44"/>
              <p:cNvGrpSpPr/>
              <p:nvPr/>
            </p:nvGrpSpPr>
            <p:grpSpPr>
              <a:xfrm>
                <a:off x="489678" y="4941168"/>
                <a:ext cx="7226808" cy="698046"/>
                <a:chOff x="813714" y="5107218"/>
                <a:chExt cx="7226808" cy="698046"/>
              </a:xfrm>
            </p:grpSpPr>
            <p:sp>
              <p:nvSpPr>
                <p:cNvPr id="70" name="모서리가 둥근 직사각형 69"/>
                <p:cNvSpPr/>
                <p:nvPr/>
              </p:nvSpPr>
              <p:spPr>
                <a:xfrm>
                  <a:off x="813714" y="5107218"/>
                  <a:ext cx="661942" cy="698046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0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71" name="모서리가 둥근 직사각형 70"/>
                <p:cNvSpPr/>
                <p:nvPr/>
              </p:nvSpPr>
              <p:spPr>
                <a:xfrm>
                  <a:off x="1751552" y="5107218"/>
                  <a:ext cx="661942" cy="698046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1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72" name="모서리가 둥근 직사각형 71"/>
                <p:cNvSpPr/>
                <p:nvPr/>
              </p:nvSpPr>
              <p:spPr>
                <a:xfrm>
                  <a:off x="2689390" y="5107218"/>
                  <a:ext cx="661942" cy="698046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2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73" name="모서리가 둥근 직사각형 72"/>
                <p:cNvSpPr/>
                <p:nvPr/>
              </p:nvSpPr>
              <p:spPr>
                <a:xfrm>
                  <a:off x="3627228" y="5107218"/>
                  <a:ext cx="661942" cy="698046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3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74" name="모서리가 둥근 직사각형 73"/>
                <p:cNvSpPr/>
                <p:nvPr/>
              </p:nvSpPr>
              <p:spPr>
                <a:xfrm>
                  <a:off x="4565066" y="5107218"/>
                  <a:ext cx="661942" cy="698046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4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75" name="모서리가 둥근 직사각형 74"/>
                <p:cNvSpPr/>
                <p:nvPr/>
              </p:nvSpPr>
              <p:spPr>
                <a:xfrm>
                  <a:off x="5502904" y="5107218"/>
                  <a:ext cx="661942" cy="698046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solidFill>
                    <a:srgbClr val="FF0000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5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76" name="모서리가 둥근 직사각형 75"/>
                <p:cNvSpPr/>
                <p:nvPr/>
              </p:nvSpPr>
              <p:spPr>
                <a:xfrm>
                  <a:off x="6440742" y="5107218"/>
                  <a:ext cx="661942" cy="698046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6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77" name="모서리가 둥근 직사각형 76"/>
                <p:cNvSpPr/>
                <p:nvPr/>
              </p:nvSpPr>
              <p:spPr>
                <a:xfrm>
                  <a:off x="7378580" y="5107218"/>
                  <a:ext cx="661942" cy="698046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7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</p:grpSp>
        <p:cxnSp>
          <p:nvCxnSpPr>
            <p:cNvPr id="32" name="구부러진 연결선 31"/>
            <p:cNvCxnSpPr>
              <a:stCxn id="71" idx="2"/>
              <a:endCxn id="70" idx="2"/>
            </p:cNvCxnSpPr>
            <p:nvPr/>
          </p:nvCxnSpPr>
          <p:spPr>
            <a:xfrm rot="5400000">
              <a:off x="-64714" y="4662635"/>
              <a:ext cx="12700" cy="937838"/>
            </a:xfrm>
            <a:prstGeom prst="curvedConnector3">
              <a:avLst>
                <a:gd name="adj1" fmla="val 1800000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구부러진 연결선 35"/>
            <p:cNvCxnSpPr>
              <a:stCxn id="72" idx="2"/>
              <a:endCxn id="70" idx="2"/>
            </p:cNvCxnSpPr>
            <p:nvPr/>
          </p:nvCxnSpPr>
          <p:spPr>
            <a:xfrm rot="5400000">
              <a:off x="404205" y="4193716"/>
              <a:ext cx="12700" cy="1875676"/>
            </a:xfrm>
            <a:prstGeom prst="curvedConnector3">
              <a:avLst>
                <a:gd name="adj1" fmla="val 4020552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구부러진 연결선 54"/>
            <p:cNvCxnSpPr>
              <a:stCxn id="72" idx="0"/>
              <a:endCxn id="71" idx="0"/>
            </p:cNvCxnSpPr>
            <p:nvPr/>
          </p:nvCxnSpPr>
          <p:spPr>
            <a:xfrm rot="16200000" flipV="1">
              <a:off x="873124" y="3964589"/>
              <a:ext cx="12700" cy="937838"/>
            </a:xfrm>
            <a:prstGeom prst="curvedConnector3">
              <a:avLst>
                <a:gd name="adj1" fmla="val 1800000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구부러진 연결선 55"/>
            <p:cNvCxnSpPr>
              <a:stCxn id="73" idx="0"/>
              <a:endCxn id="72" idx="0"/>
            </p:cNvCxnSpPr>
            <p:nvPr/>
          </p:nvCxnSpPr>
          <p:spPr>
            <a:xfrm rot="16200000" flipV="1">
              <a:off x="1810962" y="3964589"/>
              <a:ext cx="12700" cy="937838"/>
            </a:xfrm>
            <a:prstGeom prst="curvedConnector3">
              <a:avLst>
                <a:gd name="adj1" fmla="val 1800000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구부러진 연결선 56"/>
            <p:cNvCxnSpPr>
              <a:stCxn id="74" idx="0"/>
              <a:endCxn id="71" idx="0"/>
            </p:cNvCxnSpPr>
            <p:nvPr/>
          </p:nvCxnSpPr>
          <p:spPr>
            <a:xfrm rot="16200000" flipV="1">
              <a:off x="1810962" y="3026751"/>
              <a:ext cx="12700" cy="2813514"/>
            </a:xfrm>
            <a:prstGeom prst="curvedConnector3">
              <a:avLst>
                <a:gd name="adj1" fmla="val 3818694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구부러진 연결선 57"/>
            <p:cNvCxnSpPr>
              <a:stCxn id="74" idx="2"/>
              <a:endCxn id="72" idx="2"/>
            </p:cNvCxnSpPr>
            <p:nvPr/>
          </p:nvCxnSpPr>
          <p:spPr>
            <a:xfrm rot="5400000">
              <a:off x="2279881" y="4193716"/>
              <a:ext cx="12700" cy="1875676"/>
            </a:xfrm>
            <a:prstGeom prst="curvedConnector3">
              <a:avLst>
                <a:gd name="adj1" fmla="val 1800000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구부러진 연결선 58"/>
            <p:cNvCxnSpPr>
              <a:stCxn id="76" idx="2"/>
              <a:endCxn id="71" idx="2"/>
            </p:cNvCxnSpPr>
            <p:nvPr/>
          </p:nvCxnSpPr>
          <p:spPr>
            <a:xfrm rot="5400000">
              <a:off x="2748800" y="2786959"/>
              <a:ext cx="12700" cy="4689190"/>
            </a:xfrm>
            <a:prstGeom prst="curvedConnector3">
              <a:avLst>
                <a:gd name="adj1" fmla="val 3145796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구부러진 연결선 61"/>
            <p:cNvCxnSpPr>
              <a:stCxn id="77" idx="0"/>
              <a:endCxn id="72" idx="0"/>
            </p:cNvCxnSpPr>
            <p:nvPr/>
          </p:nvCxnSpPr>
          <p:spPr>
            <a:xfrm rot="16200000" flipV="1">
              <a:off x="3686638" y="2088913"/>
              <a:ext cx="12700" cy="4689190"/>
            </a:xfrm>
            <a:prstGeom prst="curvedConnector3">
              <a:avLst>
                <a:gd name="adj1" fmla="val 3751403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구부러진 연결선 62"/>
            <p:cNvCxnSpPr>
              <a:stCxn id="77" idx="2"/>
              <a:endCxn id="71" idx="2"/>
            </p:cNvCxnSpPr>
            <p:nvPr/>
          </p:nvCxnSpPr>
          <p:spPr>
            <a:xfrm rot="5400000">
              <a:off x="3217719" y="2318040"/>
              <a:ext cx="12700" cy="5627028"/>
            </a:xfrm>
            <a:prstGeom prst="curvedConnector3">
              <a:avLst>
                <a:gd name="adj1" fmla="val 4693466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Using </a:t>
            </a:r>
            <a:r>
              <a:rPr lang="en-US" altLang="ko-KR" dirty="0" err="1" smtClean="0"/>
              <a:t>DoNBDV</a:t>
            </a:r>
            <a:endParaRPr lang="en-US" altLang="ko-KR" dirty="0" smtClean="0"/>
          </a:p>
          <a:p>
            <a:pPr marL="971550" lvl="1" indent="-514350">
              <a:buAutoNum type="arabicParenR"/>
            </a:pPr>
            <a:endParaRPr lang="en-US" altLang="ko-KR" dirty="0" smtClean="0"/>
          </a:p>
          <a:p>
            <a:pPr marL="971550" lvl="1" indent="-514350">
              <a:buAutoNum type="arabicParenR"/>
            </a:pPr>
            <a:endParaRPr lang="ko-KR" altLang="en-US" dirty="0"/>
          </a:p>
        </p:txBody>
      </p:sp>
      <p:grpSp>
        <p:nvGrpSpPr>
          <p:cNvPr id="4" name="그룹 60"/>
          <p:cNvGrpSpPr/>
          <p:nvPr/>
        </p:nvGrpSpPr>
        <p:grpSpPr>
          <a:xfrm>
            <a:off x="460797" y="2060848"/>
            <a:ext cx="8222406" cy="2341093"/>
            <a:chOff x="-666328" y="2216843"/>
            <a:chExt cx="8222406" cy="2341093"/>
          </a:xfrm>
        </p:grpSpPr>
        <p:grpSp>
          <p:nvGrpSpPr>
            <p:cNvPr id="5" name="그룹 30"/>
            <p:cNvGrpSpPr/>
            <p:nvPr/>
          </p:nvGrpSpPr>
          <p:grpSpPr>
            <a:xfrm>
              <a:off x="4248124" y="3433192"/>
              <a:ext cx="1482895" cy="523220"/>
              <a:chOff x="2931247" y="5339308"/>
              <a:chExt cx="1482895" cy="523220"/>
            </a:xfrm>
          </p:grpSpPr>
          <p:sp>
            <p:nvSpPr>
              <p:cNvPr id="53" name="직사각형 52"/>
              <p:cNvSpPr/>
              <p:nvPr/>
            </p:nvSpPr>
            <p:spPr>
              <a:xfrm>
                <a:off x="2931247" y="5465473"/>
                <a:ext cx="288000" cy="28800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4</a:t>
                </a:r>
                <a:endParaRPr lang="ko-KR" altLang="en-US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4" name="직사각형 34"/>
              <p:cNvSpPr/>
              <p:nvPr/>
            </p:nvSpPr>
            <p:spPr>
              <a:xfrm>
                <a:off x="3208262" y="5339308"/>
                <a:ext cx="120588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DCP (</a:t>
                </a:r>
                <a:r>
                  <a:rPr lang="en-US" altLang="ko-KR" sz="1400" b="1" dirty="0" err="1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DoNBDV</a:t>
                </a:r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)</a:t>
                </a:r>
                <a:endParaRPr lang="ko-KR" alt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6" name="그룹 31"/>
            <p:cNvGrpSpPr/>
            <p:nvPr/>
          </p:nvGrpSpPr>
          <p:grpSpPr>
            <a:xfrm>
              <a:off x="4248124" y="3886962"/>
              <a:ext cx="1482895" cy="523220"/>
              <a:chOff x="2931247" y="6038964"/>
              <a:chExt cx="1482895" cy="523220"/>
            </a:xfrm>
          </p:grpSpPr>
          <p:sp>
            <p:nvSpPr>
              <p:cNvPr id="51" name="직사각형 50"/>
              <p:cNvSpPr/>
              <p:nvPr/>
            </p:nvSpPr>
            <p:spPr>
              <a:xfrm>
                <a:off x="2931247" y="6105307"/>
                <a:ext cx="288000" cy="28800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5</a:t>
                </a:r>
                <a:endParaRPr lang="ko-KR" altLang="en-US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" name="직사각형 51"/>
              <p:cNvSpPr/>
              <p:nvPr/>
            </p:nvSpPr>
            <p:spPr>
              <a:xfrm>
                <a:off x="3208262" y="6038964"/>
                <a:ext cx="120588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VSP </a:t>
                </a:r>
              </a:p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(NBDV)</a:t>
                </a:r>
                <a:endParaRPr lang="ko-KR" alt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3" name="직사각형 32"/>
            <p:cNvSpPr/>
            <p:nvPr/>
          </p:nvSpPr>
          <p:spPr>
            <a:xfrm>
              <a:off x="-324544" y="2492896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4" name="직사각형 26"/>
            <p:cNvSpPr/>
            <p:nvPr/>
          </p:nvSpPr>
          <p:spPr>
            <a:xfrm>
              <a:off x="-666328" y="4221088"/>
              <a:ext cx="23580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Temporal Col Block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직사각형 34"/>
            <p:cNvSpPr/>
            <p:nvPr/>
          </p:nvSpPr>
          <p:spPr>
            <a:xfrm>
              <a:off x="241836" y="3071782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9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7" name="직사각형 36"/>
            <p:cNvSpPr/>
            <p:nvPr/>
          </p:nvSpPr>
          <p:spPr>
            <a:xfrm>
              <a:off x="5661836" y="2499933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" name="직사각형 27"/>
            <p:cNvSpPr/>
            <p:nvPr/>
          </p:nvSpPr>
          <p:spPr>
            <a:xfrm>
              <a:off x="5198070" y="4250159"/>
              <a:ext cx="23580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Inter-view Col Block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6228216" y="3084757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0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2659534" y="2504875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Current</a:t>
              </a:r>
            </a:p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PU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2371534" y="365703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1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2371502" y="394503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6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2371502" y="221687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7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직사각형 15"/>
            <p:cNvSpPr/>
            <p:nvPr/>
          </p:nvSpPr>
          <p:spPr>
            <a:xfrm>
              <a:off x="3811662" y="2216843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2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5" name="직사각형 16"/>
            <p:cNvSpPr/>
            <p:nvPr/>
          </p:nvSpPr>
          <p:spPr>
            <a:xfrm>
              <a:off x="4099694" y="2216843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3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6" name="직사각형 45"/>
            <p:cNvSpPr/>
            <p:nvPr/>
          </p:nvSpPr>
          <p:spPr>
            <a:xfrm>
              <a:off x="2227454" y="4250159"/>
              <a:ext cx="23580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Spatial Blocks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7" name="오른쪽 화살표 46"/>
            <p:cNvSpPr/>
            <p:nvPr/>
          </p:nvSpPr>
          <p:spPr>
            <a:xfrm>
              <a:off x="4531742" y="3001144"/>
              <a:ext cx="864000" cy="432048"/>
            </a:xfrm>
            <a:prstGeom prst="righ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4099694" y="2785120"/>
              <a:ext cx="16686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 smtClean="0">
                  <a:latin typeface="Arial" pitchFamily="34" charset="0"/>
                  <a:cs typeface="Arial" pitchFamily="34" charset="0"/>
                </a:rPr>
                <a:t>PU’s DV</a:t>
              </a:r>
              <a:endParaRPr lang="ko-KR" alt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9" name="직사각형 48"/>
            <p:cNvSpPr/>
            <p:nvPr/>
          </p:nvSpPr>
          <p:spPr>
            <a:xfrm>
              <a:off x="1115616" y="3927028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8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0" name="오른쪽 화살표 49"/>
            <p:cNvSpPr/>
            <p:nvPr/>
          </p:nvSpPr>
          <p:spPr>
            <a:xfrm flipH="1">
              <a:off x="1403648" y="2996952"/>
              <a:ext cx="864000" cy="432048"/>
            </a:xfrm>
            <a:prstGeom prst="righ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8" name="직사각형 57"/>
          <p:cNvSpPr/>
          <p:nvPr/>
        </p:nvSpPr>
        <p:spPr>
          <a:xfrm>
            <a:off x="2874607" y="5694347"/>
            <a:ext cx="3211135" cy="83099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>
            <a:spAutoFit/>
          </a:bodyPr>
          <a:lstStyle/>
          <a:p>
            <a:pPr algn="ctr"/>
            <a:r>
              <a:rPr lang="en-US" altLang="ko-KR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No Complexity Issue</a:t>
            </a:r>
          </a:p>
          <a:p>
            <a:pPr algn="ctr"/>
            <a:r>
              <a:rPr lang="en-US" altLang="ko-KR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(Using CU-level DV)</a:t>
            </a:r>
            <a:endParaRPr lang="ko-KR" altLang="en-US" sz="12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06774" y="4799884"/>
            <a:ext cx="4413498" cy="717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Modification on Pruning Process</a:t>
            </a:r>
          </a:p>
          <a:p>
            <a:pPr marL="971550" lvl="1" indent="-514350">
              <a:buAutoNum type="arabicParenR"/>
            </a:pPr>
            <a:endParaRPr lang="en-US" altLang="ko-KR" dirty="0" smtClean="0"/>
          </a:p>
          <a:p>
            <a:pPr marL="971550" lvl="1" indent="-514350">
              <a:buAutoNum type="arabicParenR"/>
            </a:pPr>
            <a:endParaRPr lang="ko-KR" altLang="en-US" dirty="0"/>
          </a:p>
        </p:txBody>
      </p:sp>
      <p:grpSp>
        <p:nvGrpSpPr>
          <p:cNvPr id="4" name="그룹 60"/>
          <p:cNvGrpSpPr/>
          <p:nvPr/>
        </p:nvGrpSpPr>
        <p:grpSpPr>
          <a:xfrm>
            <a:off x="460797" y="2060848"/>
            <a:ext cx="8222406" cy="2341093"/>
            <a:chOff x="-666328" y="2216843"/>
            <a:chExt cx="8222406" cy="2341093"/>
          </a:xfrm>
        </p:grpSpPr>
        <p:grpSp>
          <p:nvGrpSpPr>
            <p:cNvPr id="5" name="그룹 30"/>
            <p:cNvGrpSpPr/>
            <p:nvPr/>
          </p:nvGrpSpPr>
          <p:grpSpPr>
            <a:xfrm>
              <a:off x="4248124" y="3433192"/>
              <a:ext cx="1482895" cy="523220"/>
              <a:chOff x="2931247" y="5339308"/>
              <a:chExt cx="1482895" cy="523220"/>
            </a:xfrm>
          </p:grpSpPr>
          <p:sp>
            <p:nvSpPr>
              <p:cNvPr id="53" name="직사각형 52"/>
              <p:cNvSpPr/>
              <p:nvPr/>
            </p:nvSpPr>
            <p:spPr>
              <a:xfrm>
                <a:off x="2931247" y="5465473"/>
                <a:ext cx="288000" cy="28800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4</a:t>
                </a:r>
                <a:endParaRPr lang="ko-KR" altLang="en-US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4" name="직사각형 34"/>
              <p:cNvSpPr/>
              <p:nvPr/>
            </p:nvSpPr>
            <p:spPr>
              <a:xfrm>
                <a:off x="3208262" y="5339308"/>
                <a:ext cx="120588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DCP (</a:t>
                </a:r>
                <a:r>
                  <a:rPr lang="en-US" altLang="ko-KR" sz="1400" b="1" dirty="0" err="1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DoNBDV</a:t>
                </a:r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)</a:t>
                </a:r>
                <a:endParaRPr lang="ko-KR" alt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6" name="그룹 31"/>
            <p:cNvGrpSpPr/>
            <p:nvPr/>
          </p:nvGrpSpPr>
          <p:grpSpPr>
            <a:xfrm>
              <a:off x="4248124" y="3886962"/>
              <a:ext cx="1482895" cy="523220"/>
              <a:chOff x="2931247" y="6038964"/>
              <a:chExt cx="1482895" cy="523220"/>
            </a:xfrm>
          </p:grpSpPr>
          <p:sp>
            <p:nvSpPr>
              <p:cNvPr id="51" name="직사각형 50"/>
              <p:cNvSpPr/>
              <p:nvPr/>
            </p:nvSpPr>
            <p:spPr>
              <a:xfrm>
                <a:off x="2931247" y="6105307"/>
                <a:ext cx="288000" cy="28800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5</a:t>
                </a:r>
                <a:endParaRPr lang="ko-KR" altLang="en-US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" name="직사각형 51"/>
              <p:cNvSpPr/>
              <p:nvPr/>
            </p:nvSpPr>
            <p:spPr>
              <a:xfrm>
                <a:off x="3208262" y="6038964"/>
                <a:ext cx="120588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VSP </a:t>
                </a:r>
              </a:p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(NBDV)</a:t>
                </a:r>
                <a:endParaRPr lang="ko-KR" alt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3" name="직사각형 32"/>
            <p:cNvSpPr/>
            <p:nvPr/>
          </p:nvSpPr>
          <p:spPr>
            <a:xfrm>
              <a:off x="-324544" y="2492896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4" name="직사각형 26"/>
            <p:cNvSpPr/>
            <p:nvPr/>
          </p:nvSpPr>
          <p:spPr>
            <a:xfrm>
              <a:off x="-666328" y="4221088"/>
              <a:ext cx="23580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Temporal Col Block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직사각형 34"/>
            <p:cNvSpPr/>
            <p:nvPr/>
          </p:nvSpPr>
          <p:spPr>
            <a:xfrm>
              <a:off x="241836" y="3071782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9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7" name="직사각형 36"/>
            <p:cNvSpPr/>
            <p:nvPr/>
          </p:nvSpPr>
          <p:spPr>
            <a:xfrm>
              <a:off x="5661836" y="2499933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" name="직사각형 27"/>
            <p:cNvSpPr/>
            <p:nvPr/>
          </p:nvSpPr>
          <p:spPr>
            <a:xfrm>
              <a:off x="5198070" y="4250159"/>
              <a:ext cx="23580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Inter-view Col Block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6228216" y="3084757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0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2659534" y="2504875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Current</a:t>
              </a:r>
            </a:p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PU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2371534" y="365703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1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2371502" y="394503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6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2371502" y="221687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7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직사각형 15"/>
            <p:cNvSpPr/>
            <p:nvPr/>
          </p:nvSpPr>
          <p:spPr>
            <a:xfrm>
              <a:off x="3811662" y="2216843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2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5" name="직사각형 16"/>
            <p:cNvSpPr/>
            <p:nvPr/>
          </p:nvSpPr>
          <p:spPr>
            <a:xfrm>
              <a:off x="4099694" y="2216843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3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6" name="직사각형 45"/>
            <p:cNvSpPr/>
            <p:nvPr/>
          </p:nvSpPr>
          <p:spPr>
            <a:xfrm>
              <a:off x="2227454" y="4250159"/>
              <a:ext cx="23580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Spatial Blocks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7" name="오른쪽 화살표 46"/>
            <p:cNvSpPr/>
            <p:nvPr/>
          </p:nvSpPr>
          <p:spPr>
            <a:xfrm>
              <a:off x="4531742" y="3001144"/>
              <a:ext cx="864000" cy="432048"/>
            </a:xfrm>
            <a:prstGeom prst="righ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4099694" y="2785120"/>
              <a:ext cx="16686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 smtClean="0">
                  <a:latin typeface="Arial" pitchFamily="34" charset="0"/>
                  <a:cs typeface="Arial" pitchFamily="34" charset="0"/>
                </a:rPr>
                <a:t>PU’s DV</a:t>
              </a:r>
              <a:endParaRPr lang="ko-KR" alt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9" name="직사각형 48"/>
            <p:cNvSpPr/>
            <p:nvPr/>
          </p:nvSpPr>
          <p:spPr>
            <a:xfrm>
              <a:off x="1115616" y="3927028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8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0" name="오른쪽 화살표 49"/>
            <p:cNvSpPr/>
            <p:nvPr/>
          </p:nvSpPr>
          <p:spPr>
            <a:xfrm flipH="1">
              <a:off x="1403648" y="2996952"/>
              <a:ext cx="864000" cy="432048"/>
            </a:xfrm>
            <a:prstGeom prst="righ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0" name="그룹 29"/>
          <p:cNvGrpSpPr/>
          <p:nvPr/>
        </p:nvGrpSpPr>
        <p:grpSpPr>
          <a:xfrm>
            <a:off x="827584" y="4963202"/>
            <a:ext cx="7560840" cy="986078"/>
            <a:chOff x="-972616" y="4289492"/>
            <a:chExt cx="7560840" cy="986078"/>
          </a:xfrm>
        </p:grpSpPr>
        <p:grpSp>
          <p:nvGrpSpPr>
            <p:cNvPr id="31" name="그룹 61"/>
            <p:cNvGrpSpPr/>
            <p:nvPr/>
          </p:nvGrpSpPr>
          <p:grpSpPr>
            <a:xfrm>
              <a:off x="-972616" y="4289492"/>
              <a:ext cx="7560840" cy="986078"/>
              <a:chOff x="381666" y="4797152"/>
              <a:chExt cx="7560840" cy="986078"/>
            </a:xfrm>
          </p:grpSpPr>
          <p:sp>
            <p:nvSpPr>
              <p:cNvPr id="63" name="모서리가 둥근 직사각형 62"/>
              <p:cNvSpPr/>
              <p:nvPr/>
            </p:nvSpPr>
            <p:spPr>
              <a:xfrm>
                <a:off x="381666" y="4797152"/>
                <a:ext cx="7560840" cy="986078"/>
              </a:xfrm>
              <a:prstGeom prst="round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8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grpSp>
            <p:nvGrpSpPr>
              <p:cNvPr id="64" name="그룹 44"/>
              <p:cNvGrpSpPr/>
              <p:nvPr/>
            </p:nvGrpSpPr>
            <p:grpSpPr>
              <a:xfrm>
                <a:off x="489678" y="4941168"/>
                <a:ext cx="7226808" cy="698046"/>
                <a:chOff x="813714" y="5107218"/>
                <a:chExt cx="7226808" cy="698046"/>
              </a:xfrm>
            </p:grpSpPr>
            <p:sp>
              <p:nvSpPr>
                <p:cNvPr id="65" name="모서리가 둥근 직사각형 64"/>
                <p:cNvSpPr/>
                <p:nvPr/>
              </p:nvSpPr>
              <p:spPr>
                <a:xfrm>
                  <a:off x="813714" y="5107218"/>
                  <a:ext cx="661942" cy="698046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0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66" name="모서리가 둥근 직사각형 65"/>
                <p:cNvSpPr/>
                <p:nvPr/>
              </p:nvSpPr>
              <p:spPr>
                <a:xfrm>
                  <a:off x="1751552" y="5107218"/>
                  <a:ext cx="661942" cy="698046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1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67" name="모서리가 둥근 직사각형 66"/>
                <p:cNvSpPr/>
                <p:nvPr/>
              </p:nvSpPr>
              <p:spPr>
                <a:xfrm>
                  <a:off x="2689390" y="5107218"/>
                  <a:ext cx="661942" cy="698046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2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68" name="모서리가 둥근 직사각형 67"/>
                <p:cNvSpPr/>
                <p:nvPr/>
              </p:nvSpPr>
              <p:spPr>
                <a:xfrm>
                  <a:off x="3627228" y="5107218"/>
                  <a:ext cx="661942" cy="698046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3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69" name="모서리가 둥근 직사각형 68"/>
                <p:cNvSpPr/>
                <p:nvPr/>
              </p:nvSpPr>
              <p:spPr>
                <a:xfrm>
                  <a:off x="4565066" y="5107218"/>
                  <a:ext cx="661942" cy="698046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4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70" name="모서리가 둥근 직사각형 69"/>
                <p:cNvSpPr/>
                <p:nvPr/>
              </p:nvSpPr>
              <p:spPr>
                <a:xfrm>
                  <a:off x="5502904" y="5107218"/>
                  <a:ext cx="661942" cy="698046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solidFill>
                    <a:srgbClr val="FF0000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5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71" name="모서리가 둥근 직사각형 70"/>
                <p:cNvSpPr/>
                <p:nvPr/>
              </p:nvSpPr>
              <p:spPr>
                <a:xfrm>
                  <a:off x="6440742" y="5107218"/>
                  <a:ext cx="661942" cy="698046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6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72" name="모서리가 둥근 직사각형 71"/>
                <p:cNvSpPr/>
                <p:nvPr/>
              </p:nvSpPr>
              <p:spPr>
                <a:xfrm>
                  <a:off x="7378580" y="5107218"/>
                  <a:ext cx="661942" cy="698046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7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</p:grpSp>
        <p:cxnSp>
          <p:nvCxnSpPr>
            <p:cNvPr id="32" name="구부러진 연결선 31"/>
            <p:cNvCxnSpPr>
              <a:stCxn id="66" idx="2"/>
              <a:endCxn id="65" idx="2"/>
            </p:cNvCxnSpPr>
            <p:nvPr/>
          </p:nvCxnSpPr>
          <p:spPr>
            <a:xfrm rot="5400000">
              <a:off x="-64714" y="4662635"/>
              <a:ext cx="12700" cy="937838"/>
            </a:xfrm>
            <a:prstGeom prst="curvedConnector3">
              <a:avLst>
                <a:gd name="adj1" fmla="val 1800000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구부러진 연결선 35"/>
            <p:cNvCxnSpPr>
              <a:stCxn id="67" idx="2"/>
              <a:endCxn id="65" idx="2"/>
            </p:cNvCxnSpPr>
            <p:nvPr/>
          </p:nvCxnSpPr>
          <p:spPr>
            <a:xfrm rot="5400000">
              <a:off x="404205" y="4193716"/>
              <a:ext cx="12700" cy="1875676"/>
            </a:xfrm>
            <a:prstGeom prst="curvedConnector3">
              <a:avLst>
                <a:gd name="adj1" fmla="val 4020552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구부러진 연결선 54"/>
            <p:cNvCxnSpPr>
              <a:stCxn id="67" idx="0"/>
              <a:endCxn id="66" idx="0"/>
            </p:cNvCxnSpPr>
            <p:nvPr/>
          </p:nvCxnSpPr>
          <p:spPr>
            <a:xfrm rot="16200000" flipV="1">
              <a:off x="873124" y="3964589"/>
              <a:ext cx="12700" cy="937838"/>
            </a:xfrm>
            <a:prstGeom prst="curvedConnector3">
              <a:avLst>
                <a:gd name="adj1" fmla="val 1800000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구부러진 연결선 55"/>
            <p:cNvCxnSpPr>
              <a:stCxn id="68" idx="0"/>
              <a:endCxn id="67" idx="0"/>
            </p:cNvCxnSpPr>
            <p:nvPr/>
          </p:nvCxnSpPr>
          <p:spPr>
            <a:xfrm rot="16200000" flipV="1">
              <a:off x="1810962" y="3964589"/>
              <a:ext cx="12700" cy="937838"/>
            </a:xfrm>
            <a:prstGeom prst="curvedConnector3">
              <a:avLst>
                <a:gd name="adj1" fmla="val 1800000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구부러진 연결선 56"/>
            <p:cNvCxnSpPr>
              <a:stCxn id="69" idx="0"/>
              <a:endCxn id="66" idx="0"/>
            </p:cNvCxnSpPr>
            <p:nvPr/>
          </p:nvCxnSpPr>
          <p:spPr>
            <a:xfrm rot="16200000" flipV="1">
              <a:off x="1810962" y="3026751"/>
              <a:ext cx="12700" cy="2813514"/>
            </a:xfrm>
            <a:prstGeom prst="curvedConnector3">
              <a:avLst>
                <a:gd name="adj1" fmla="val 3818694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구부러진 연결선 58"/>
            <p:cNvCxnSpPr>
              <a:stCxn id="69" idx="2"/>
              <a:endCxn id="67" idx="2"/>
            </p:cNvCxnSpPr>
            <p:nvPr/>
          </p:nvCxnSpPr>
          <p:spPr>
            <a:xfrm rot="5400000">
              <a:off x="2279881" y="4193716"/>
              <a:ext cx="12700" cy="1875676"/>
            </a:xfrm>
            <a:prstGeom prst="curvedConnector3">
              <a:avLst>
                <a:gd name="adj1" fmla="val 1800000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구부러진 연결선 59"/>
            <p:cNvCxnSpPr>
              <a:stCxn id="71" idx="2"/>
              <a:endCxn id="66" idx="2"/>
            </p:cNvCxnSpPr>
            <p:nvPr/>
          </p:nvCxnSpPr>
          <p:spPr>
            <a:xfrm rot="5400000">
              <a:off x="2748800" y="2786959"/>
              <a:ext cx="12700" cy="4689190"/>
            </a:xfrm>
            <a:prstGeom prst="curvedConnector3">
              <a:avLst>
                <a:gd name="adj1" fmla="val 3145796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구부러진 연결선 60"/>
            <p:cNvCxnSpPr>
              <a:stCxn id="72" idx="0"/>
              <a:endCxn id="67" idx="0"/>
            </p:cNvCxnSpPr>
            <p:nvPr/>
          </p:nvCxnSpPr>
          <p:spPr>
            <a:xfrm rot="16200000" flipV="1">
              <a:off x="3686638" y="2088913"/>
              <a:ext cx="12700" cy="4689190"/>
            </a:xfrm>
            <a:prstGeom prst="curvedConnector3">
              <a:avLst>
                <a:gd name="adj1" fmla="val 3751403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구부러진 연결선 61"/>
            <p:cNvCxnSpPr>
              <a:stCxn id="72" idx="2"/>
              <a:endCxn id="66" idx="2"/>
            </p:cNvCxnSpPr>
            <p:nvPr/>
          </p:nvCxnSpPr>
          <p:spPr>
            <a:xfrm rot="5400000">
              <a:off x="3217719" y="2318040"/>
              <a:ext cx="12700" cy="5627028"/>
            </a:xfrm>
            <a:prstGeom prst="curvedConnector3">
              <a:avLst>
                <a:gd name="adj1" fmla="val 4693466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3" name="구부러진 연결선 72"/>
          <p:cNvCxnSpPr>
            <a:stCxn id="70" idx="2"/>
            <a:endCxn id="67" idx="2"/>
          </p:cNvCxnSpPr>
          <p:nvPr/>
        </p:nvCxnSpPr>
        <p:spPr>
          <a:xfrm rot="5400000">
            <a:off x="4549000" y="4398507"/>
            <a:ext cx="12700" cy="2813514"/>
          </a:xfrm>
          <a:prstGeom prst="curvedConnector3">
            <a:avLst>
              <a:gd name="adj1" fmla="val 2540190"/>
            </a:avLst>
          </a:prstGeom>
          <a:ln w="3175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구부러진 연결선 76"/>
          <p:cNvCxnSpPr>
            <a:stCxn id="70" idx="0"/>
            <a:endCxn id="66" idx="0"/>
          </p:cNvCxnSpPr>
          <p:nvPr/>
        </p:nvCxnSpPr>
        <p:spPr>
          <a:xfrm rot="16200000" flipV="1">
            <a:off x="4080081" y="3231542"/>
            <a:ext cx="12700" cy="3751352"/>
          </a:xfrm>
          <a:prstGeom prst="curvedConnector3">
            <a:avLst>
              <a:gd name="adj1" fmla="val 4558875"/>
            </a:avLst>
          </a:prstGeom>
          <a:ln w="3175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Simulation Results</a:t>
            </a:r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500034" y="1500174"/>
            <a:ext cx="81439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Rate-distortion results </a:t>
            </a: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of ‘Using </a:t>
            </a:r>
            <a:r>
              <a:rPr lang="en-US" altLang="ko-KR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DoNBDV</a:t>
            </a: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’</a:t>
            </a:r>
          </a:p>
          <a:p>
            <a:pPr algn="ctr"/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(Anchor : HTM 7.0 r1 CTC)</a:t>
            </a:r>
            <a:endParaRPr lang="ko-KR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708920"/>
            <a:ext cx="7920880" cy="3382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708920"/>
            <a:ext cx="7920880" cy="3382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Simulation Results</a:t>
            </a:r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500034" y="1500174"/>
            <a:ext cx="81439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Rate-distortion results </a:t>
            </a: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of </a:t>
            </a:r>
          </a:p>
          <a:p>
            <a:pPr algn="ctr"/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‘Using </a:t>
            </a:r>
            <a:r>
              <a:rPr lang="en-US" altLang="ko-KR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DoNBDV+Modification</a:t>
            </a: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on Pruning Process’</a:t>
            </a:r>
          </a:p>
          <a:p>
            <a:pPr algn="ctr"/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(Anchor : HTM 7.0 r1 CTC)</a:t>
            </a:r>
            <a:endParaRPr lang="ko-KR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25184" y="1391846"/>
            <a:ext cx="8686800" cy="4751797"/>
          </a:xfrm>
        </p:spPr>
        <p:txBody>
          <a:bodyPr>
            <a:normAutofit fontScale="92500" lnSpcReduction="10000"/>
          </a:bodyPr>
          <a:lstStyle/>
          <a:p>
            <a:r>
              <a:rPr lang="en-US" altLang="ko-KR" dirty="0" smtClean="0"/>
              <a:t>Proposed method</a:t>
            </a:r>
          </a:p>
          <a:p>
            <a:pPr lvl="1" hangingPunct="0"/>
            <a:r>
              <a:rPr lang="en-CA" altLang="ko-KR" dirty="0" smtClean="0"/>
              <a:t>Use of </a:t>
            </a:r>
            <a:r>
              <a:rPr lang="en-CA" altLang="ko-KR" dirty="0" err="1" smtClean="0"/>
              <a:t>DoNBDV</a:t>
            </a:r>
            <a:r>
              <a:rPr lang="en-CA" altLang="ko-KR" dirty="0" smtClean="0"/>
              <a:t>, instead of </a:t>
            </a:r>
            <a:r>
              <a:rPr lang="en-CA" altLang="ko-KR" dirty="0" smtClean="0"/>
              <a:t>NBDV</a:t>
            </a:r>
          </a:p>
          <a:p>
            <a:pPr lvl="1" hangingPunct="0"/>
            <a:r>
              <a:rPr lang="en-CA" altLang="ko-KR" dirty="0" smtClean="0"/>
              <a:t>The </a:t>
            </a:r>
            <a:r>
              <a:rPr lang="en-CA" altLang="ko-KR" dirty="0" smtClean="0"/>
              <a:t>pruning process </a:t>
            </a:r>
            <a:r>
              <a:rPr lang="en-CA" altLang="ko-KR" dirty="0" smtClean="0"/>
              <a:t>for VSP candidate</a:t>
            </a:r>
            <a:endParaRPr lang="ko-KR" altLang="ko-KR" dirty="0" smtClean="0"/>
          </a:p>
          <a:p>
            <a:endParaRPr lang="en-US" altLang="ko-KR" dirty="0" smtClean="0"/>
          </a:p>
          <a:p>
            <a:r>
              <a:rPr lang="en-US" altLang="ko-KR" dirty="0" smtClean="0"/>
              <a:t>Experimental results</a:t>
            </a:r>
          </a:p>
          <a:p>
            <a:pPr lvl="1"/>
            <a:r>
              <a:rPr lang="en-US" altLang="ko-KR" dirty="0" smtClean="0"/>
              <a:t>0.3%, 0.4% </a:t>
            </a:r>
            <a:r>
              <a:rPr lang="en-US" altLang="ko-KR" dirty="0" smtClean="0"/>
              <a:t>coding gain on </a:t>
            </a:r>
            <a:r>
              <a:rPr lang="en-US" altLang="ko-KR" dirty="0" smtClean="0"/>
              <a:t>V1 and V2</a:t>
            </a:r>
          </a:p>
          <a:p>
            <a:pPr lvl="1"/>
            <a:r>
              <a:rPr lang="en-US" altLang="ko-KR" dirty="0" smtClean="0"/>
              <a:t>0.1% coding gain on </a:t>
            </a:r>
            <a:r>
              <a:rPr lang="en-US" altLang="ko-KR" dirty="0" smtClean="0"/>
              <a:t>synthesized view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It is recommended to adopt proposed method into 3D-HEVC</a:t>
            </a:r>
          </a:p>
          <a:p>
            <a:pPr lvl="1">
              <a:buNone/>
            </a:pPr>
            <a:endParaRPr lang="en-US" altLang="ko-KR" dirty="0" smtClean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7771</TotalTime>
  <Words>307</Words>
  <Application>Microsoft Office PowerPoint</Application>
  <PresentationFormat>화면 슬라이드 쇼(4:3)</PresentationFormat>
  <Paragraphs>148</Paragraphs>
  <Slides>9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0" baseType="lpstr">
      <vt:lpstr>Office 테마</vt:lpstr>
      <vt:lpstr>CE3.h Related: Improvement on  Merge Candidate List Construction  (JCT3V-E0187)</vt:lpstr>
      <vt:lpstr>Introduction</vt:lpstr>
      <vt:lpstr>Introduction</vt:lpstr>
      <vt:lpstr>Introduction</vt:lpstr>
      <vt:lpstr>Proposed Method</vt:lpstr>
      <vt:lpstr>Proposed Method</vt:lpstr>
      <vt:lpstr>Simulation Results</vt:lpstr>
      <vt:lpstr>Simulation Results</vt:lpstr>
      <vt:lpstr>Summary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Inter-view SAO Process  in 3DV Coding (B0130)</dc:title>
  <dc:creator>김태섭/연구원/Convergence(연)ATS그룹(taesup.kim@lge.com)</dc:creator>
  <cp:lastModifiedBy>junghak.nam</cp:lastModifiedBy>
  <cp:revision>607</cp:revision>
  <dcterms:created xsi:type="dcterms:W3CDTF">2012-10-10T00:56:05Z</dcterms:created>
  <dcterms:modified xsi:type="dcterms:W3CDTF">2013-07-25T16:49:18Z</dcterms:modified>
</cp:coreProperties>
</file>