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06" r:id="rId2"/>
    <p:sldId id="446" r:id="rId3"/>
    <p:sldId id="447" r:id="rId4"/>
    <p:sldId id="448" r:id="rId5"/>
    <p:sldId id="450" r:id="rId6"/>
    <p:sldId id="449" r:id="rId7"/>
    <p:sldId id="451" r:id="rId8"/>
    <p:sldId id="439" r:id="rId9"/>
    <p:sldId id="444" r:id="rId10"/>
    <p:sldId id="434" r:id="rId11"/>
  </p:sldIdLst>
  <p:sldSz cx="9144000" cy="6858000" type="screen4x3"/>
  <p:notesSz cx="9926638" cy="679767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D6D00"/>
    <a:srgbClr val="CCECFF"/>
    <a:srgbClr val="FFFF99"/>
    <a:srgbClr val="CCFF99"/>
    <a:srgbClr val="66CCFF"/>
    <a:srgbClr val="FFCCFF"/>
    <a:srgbClr val="20588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66" autoAdjust="0"/>
    <p:restoredTop sz="89601" autoAdjust="0"/>
  </p:normalViewPr>
  <p:slideViewPr>
    <p:cSldViewPr snapToObjects="1">
      <p:cViewPr varScale="1">
        <p:scale>
          <a:sx n="112" d="100"/>
          <a:sy n="112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2" d="100"/>
          <a:sy n="52" d="100"/>
        </p:scale>
        <p:origin x="-1950" y="-96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50A652D-AB22-4B75-AD19-05C63CB70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3552" y="3228896"/>
            <a:ext cx="7279535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F2F46781-0322-43BD-9B75-18D8508F3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CE0F-CF44-4C7E-B53A-DDBC65E5FEB9}" type="slidenum">
              <a:rPr lang="en-US" smtClean="0"/>
              <a:pPr/>
              <a:t>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  <a:cs typeface="+mn-cs"/>
              </a:rPr>
              <a:t>JCT3V-E0176</a:t>
            </a:r>
            <a:endParaRPr lang="zh-TW" altLang="en-US" sz="1400" b="1" dirty="0">
              <a:solidFill>
                <a:srgbClr val="E86C1F"/>
              </a:solidFill>
              <a:ea typeface="新細明體" charset="-120"/>
              <a:cs typeface="+mn-cs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  <p:sp>
        <p:nvSpPr>
          <p:cNvPr id="13" name="Text Box 13"/>
          <p:cNvSpPr txBox="1">
            <a:spLocks noChangeArrowheads="1"/>
          </p:cNvSpPr>
          <p:nvPr userDrawn="1"/>
        </p:nvSpPr>
        <p:spPr bwMode="auto">
          <a:xfrm>
            <a:off x="4800601" y="5621338"/>
            <a:ext cx="4033838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5</a:t>
            </a:r>
            <a:r>
              <a:rPr lang="en-US" altLang="zh-TW" sz="1400" baseline="30000" dirty="0" smtClean="0">
                <a:ea typeface="SimHei" pitchFamily="2" charset="-122"/>
              </a:rPr>
              <a:t>th</a:t>
            </a:r>
            <a:r>
              <a:rPr lang="en-US" altLang="zh-TW" sz="1400" dirty="0" smtClean="0">
                <a:ea typeface="SimHei" pitchFamily="2" charset="-122"/>
              </a:rPr>
              <a:t>  JCT3V Meeting </a:t>
            </a:r>
            <a:r>
              <a:rPr kumimoji="1" lang="en-US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in </a:t>
            </a:r>
            <a:r>
              <a:rPr kumimoji="1" lang="en-CA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Vienna</a:t>
            </a:r>
            <a:endParaRPr kumimoji="1" lang="en-US" altLang="zh-TW" sz="1400" kern="1200" dirty="0" smtClean="0">
              <a:solidFill>
                <a:schemeClr val="tx1"/>
              </a:solidFill>
              <a:latin typeface="Arial" charset="0"/>
              <a:ea typeface="SimHei" pitchFamily="2" charset="-122"/>
              <a:cs typeface="Arial" charset="0"/>
            </a:endParaRPr>
          </a:p>
          <a:p>
            <a:pPr algn="r" fontAlgn="ctr">
              <a:spcBef>
                <a:spcPct val="20000"/>
              </a:spcBef>
            </a:pP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27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th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Jul – 2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nd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Aug. 2013</a:t>
            </a:r>
            <a:endParaRPr lang="en-US" altLang="zh-TW" sz="1000" dirty="0">
              <a:ea typeface="SimHei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45018-0976-42E3-9BAE-1051E5FC0B3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6B327-6ECF-4638-AF55-1F616ABA4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1746F-F0E7-4298-B3A3-1A8C8228A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EEF4E-5E98-4FE8-8110-5B6887B07F4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CA7C-D523-4022-B4E2-912C76C844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C89C3-C8B5-45B1-8BC9-2820BED3FAB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0174-70CD-4599-9C65-362A50E26FA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78AB-0404-4CE7-B3B2-C3B004FD53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7A521-FE53-4BCE-B70E-0091FEB56AE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BD4CB-C660-4DB9-9C2F-200B6C3F3C3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54F8-3353-452C-A753-334CFA90DD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3A18AE-C5A5-4229-8CCC-CCA56E09B2F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kumimoji="1" lang="en-US" altLang="zh-TW" sz="1400" b="1" kern="1200" dirty="0" smtClean="0">
                <a:solidFill>
                  <a:srgbClr val="E86C1F"/>
                </a:solidFill>
                <a:latin typeface="Arial" charset="0"/>
                <a:ea typeface="SimHei" pitchFamily="2" charset="-122"/>
                <a:cs typeface="Arial" charset="0"/>
              </a:rPr>
              <a:t>JCT3V-E0176</a:t>
            </a:r>
            <a:endParaRPr kumimoji="1" lang="zh-TW" altLang="en-US" sz="1400" b="1" kern="1200" dirty="0">
              <a:solidFill>
                <a:srgbClr val="E86C1F"/>
              </a:solidFill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9603" y="2673350"/>
            <a:ext cx="7070749" cy="1441450"/>
          </a:xfrm>
        </p:spPr>
        <p:txBody>
          <a:bodyPr/>
          <a:lstStyle/>
          <a:p>
            <a:r>
              <a:rPr lang="en-CA" dirty="0" smtClean="0"/>
              <a:t>JCT3V-E0176</a:t>
            </a:r>
            <a:br>
              <a:rPr lang="en-CA" dirty="0" smtClean="0"/>
            </a:br>
            <a:r>
              <a:rPr lang="en-CA" smtClean="0"/>
              <a:t>3D-CE6.h related: An </a:t>
            </a:r>
            <a:r>
              <a:rPr lang="en-CA" dirty="0" smtClean="0"/>
              <a:t>efficient coding method for DLT in 3D-HEVC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4233446"/>
            <a:ext cx="6264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Kai Zhang, Fabian Jäger, Jicheng An, Shawmin Lei</a:t>
            </a:r>
            <a:endParaRPr lang="en-US" sz="2000" baseline="30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69603" y="4869160"/>
            <a:ext cx="77188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joint proposal by </a:t>
            </a:r>
            <a:r>
              <a:rPr lang="en-US" sz="2000" dirty="0" err="1" smtClean="0"/>
              <a:t>MediaTek</a:t>
            </a:r>
            <a:r>
              <a:rPr lang="en-US" sz="2000" dirty="0" smtClean="0"/>
              <a:t> Inc. and RWTH Aachen University </a:t>
            </a:r>
            <a:endParaRPr lang="en-US" sz="2000" baseline="30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US" dirty="0" smtClean="0"/>
              <a:t>Thank you for your attention!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</a:p>
          <a:p>
            <a:pPr lvl="1"/>
            <a:r>
              <a:rPr lang="en-US" dirty="0" smtClean="0"/>
              <a:t>Depth lookup table (DLT) is coded in Exp-</a:t>
            </a:r>
            <a:r>
              <a:rPr lang="en-US" dirty="0" err="1" smtClean="0"/>
              <a:t>Golomb</a:t>
            </a:r>
            <a:r>
              <a:rPr lang="en-US" dirty="0" smtClean="0"/>
              <a:t> code in SPS</a:t>
            </a:r>
          </a:p>
          <a:p>
            <a:pPr lvl="1"/>
            <a:r>
              <a:rPr lang="en-US" dirty="0" smtClean="0"/>
              <a:t>It is inefficient so the size of SPS becomes very large</a:t>
            </a:r>
          </a:p>
          <a:p>
            <a:r>
              <a:rPr lang="en-US" dirty="0" smtClean="0"/>
              <a:t>Proposed</a:t>
            </a:r>
          </a:p>
          <a:p>
            <a:pPr lvl="1"/>
            <a:r>
              <a:rPr lang="en-US" dirty="0" smtClean="0"/>
              <a:t>An enhanced range constrained bit map (ERCBM) to code DLT</a:t>
            </a:r>
          </a:p>
          <a:p>
            <a:pPr lvl="2"/>
            <a:r>
              <a:rPr lang="en-US" dirty="0" smtClean="0"/>
              <a:t>The DLT is represented by a range constrained bit-map (RCBM) as proposed in JCT3V-C0142 and JCT3V-D0151. </a:t>
            </a:r>
          </a:p>
          <a:p>
            <a:pPr lvl="2"/>
            <a:r>
              <a:rPr lang="en-US" dirty="0" smtClean="0"/>
              <a:t>Differential run-length coding is utilized.</a:t>
            </a:r>
          </a:p>
          <a:p>
            <a:pPr lvl="2"/>
            <a:r>
              <a:rPr lang="en-US" dirty="0" smtClean="0"/>
              <a:t>The delta-DLT approach proposed in JCT3V-D0054 is applied on dependent views.</a:t>
            </a:r>
          </a:p>
          <a:p>
            <a:r>
              <a:rPr lang="en-US" dirty="0" smtClean="0"/>
              <a:t>Results</a:t>
            </a:r>
          </a:p>
          <a:p>
            <a:pPr lvl="1"/>
            <a:r>
              <a:rPr lang="en-US" dirty="0" smtClean="0"/>
              <a:t>Reduce more than 90% of the original DLT size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3950"/>
            <a:ext cx="8358510" cy="4954588"/>
          </a:xfrm>
        </p:spPr>
        <p:txBody>
          <a:bodyPr/>
          <a:lstStyle/>
          <a:p>
            <a:r>
              <a:rPr lang="en-US" dirty="0" smtClean="0"/>
              <a:t>DLT is coded in Exp-</a:t>
            </a:r>
            <a:r>
              <a:rPr lang="en-US" dirty="0" err="1" smtClean="0"/>
              <a:t>Golomb</a:t>
            </a:r>
            <a:r>
              <a:rPr lang="en-US" dirty="0" smtClean="0"/>
              <a:t> code in SPS</a:t>
            </a:r>
          </a:p>
          <a:p>
            <a:r>
              <a:rPr lang="en-US" dirty="0" smtClean="0"/>
              <a:t>DLT requires a large amount of bits</a:t>
            </a:r>
          </a:p>
          <a:p>
            <a:pPr lvl="1"/>
            <a:r>
              <a:rPr lang="en-US" dirty="0" smtClean="0"/>
              <a:t>Statistics on the four sequences turning on DLT, average DLT size is 557.33 bits, and accounts for more than 65% bits in SPS</a:t>
            </a:r>
          </a:p>
          <a:p>
            <a:r>
              <a:rPr lang="en-US" dirty="0" smtClean="0"/>
              <a:t>The worst case of DLT coding</a:t>
            </a:r>
          </a:p>
          <a:p>
            <a:pPr lvl="1"/>
            <a:r>
              <a:rPr lang="en-US" dirty="0" smtClean="0"/>
              <a:t>If values from 128 to 255 are in DLT, DLT requires 1937 bits</a:t>
            </a:r>
          </a:p>
          <a:p>
            <a:pPr lvl="1"/>
            <a:r>
              <a:rPr lang="en-US" dirty="0" smtClean="0"/>
              <a:t>If values from 0 to 255 are all in DLT, DLT requires 3365 bits</a:t>
            </a:r>
          </a:p>
          <a:p>
            <a:r>
              <a:rPr lang="en-US" dirty="0" smtClean="0"/>
              <a:t>The size in the worst case determines the buffer size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4954588"/>
          </a:xfrm>
        </p:spPr>
        <p:txBody>
          <a:bodyPr/>
          <a:lstStyle/>
          <a:p>
            <a:r>
              <a:rPr lang="en-US" dirty="0" smtClean="0"/>
              <a:t>An enhanced range constrained bit-map (ERCBM) method</a:t>
            </a:r>
          </a:p>
          <a:p>
            <a:pPr lvl="1"/>
            <a:r>
              <a:rPr lang="en-US" dirty="0" smtClean="0"/>
              <a:t>DLT is represented by a range constrained bit-map as proposed in JCT3V-C0142 and JCT3V-D0151</a:t>
            </a:r>
          </a:p>
          <a:p>
            <a:pPr lvl="2"/>
            <a:r>
              <a:rPr lang="en-US" dirty="0" smtClean="0"/>
              <a:t>The value range [</a:t>
            </a:r>
            <a:r>
              <a:rPr lang="en-US" i="1" dirty="0" err="1" smtClean="0"/>
              <a:t>MinDltValue</a:t>
            </a:r>
            <a:r>
              <a:rPr lang="en-US" dirty="0" smtClean="0"/>
              <a:t>, </a:t>
            </a:r>
            <a:r>
              <a:rPr lang="en-US" i="1" dirty="0" err="1" smtClean="0"/>
              <a:t>MaxDltValue</a:t>
            </a:r>
            <a:r>
              <a:rPr lang="en-US" dirty="0" smtClean="0"/>
              <a:t>] of DLT is signaled</a:t>
            </a:r>
          </a:p>
          <a:p>
            <a:pPr lvl="2"/>
            <a:r>
              <a:rPr lang="en-US" dirty="0" smtClean="0"/>
              <a:t>Values in DLT between (</a:t>
            </a:r>
            <a:r>
              <a:rPr lang="en-US" i="1" dirty="0" err="1" smtClean="0"/>
              <a:t>MinDltValue</a:t>
            </a:r>
            <a:r>
              <a:rPr lang="en-US" dirty="0" smtClean="0"/>
              <a:t>, </a:t>
            </a:r>
            <a:r>
              <a:rPr lang="en-US" i="1" dirty="0" err="1" smtClean="0"/>
              <a:t>MaxDltValue</a:t>
            </a:r>
            <a:r>
              <a:rPr lang="en-US" dirty="0" smtClean="0"/>
              <a:t>) can be represented by a bit-map </a:t>
            </a:r>
            <a:r>
              <a:rPr lang="en-US" i="1" dirty="0" smtClean="0"/>
              <a:t>BM</a:t>
            </a:r>
            <a:r>
              <a:rPr lang="en-US" dirty="0" smtClean="0"/>
              <a:t>[</a:t>
            </a:r>
            <a:r>
              <a:rPr lang="en-US" i="1" dirty="0" err="1" smtClean="0"/>
              <a:t>i</a:t>
            </a:r>
            <a:r>
              <a:rPr lang="en-US" dirty="0" smtClean="0"/>
              <a:t>]. If </a:t>
            </a:r>
            <a:r>
              <a:rPr lang="en-US" i="1" dirty="0" smtClean="0"/>
              <a:t>BM</a:t>
            </a:r>
            <a:r>
              <a:rPr lang="en-US" dirty="0" smtClean="0"/>
              <a:t>[</a:t>
            </a:r>
            <a:r>
              <a:rPr lang="en-US" i="1" dirty="0" err="1" smtClean="0"/>
              <a:t>i</a:t>
            </a:r>
            <a:r>
              <a:rPr lang="en-US" dirty="0" smtClean="0"/>
              <a:t>] = 1, the value (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en-US" dirty="0" smtClean="0"/>
              <a:t>+ </a:t>
            </a:r>
            <a:r>
              <a:rPr lang="en-US" i="1" dirty="0" err="1" smtClean="0"/>
              <a:t>MinDltValue</a:t>
            </a:r>
            <a:r>
              <a:rPr lang="en-US" i="1" dirty="0" smtClean="0"/>
              <a:t> </a:t>
            </a:r>
            <a:r>
              <a:rPr lang="en-US" dirty="0" smtClean="0"/>
              <a:t>+ 1) is in DLT.</a:t>
            </a:r>
          </a:p>
          <a:p>
            <a:pPr lvl="1"/>
            <a:r>
              <a:rPr lang="en-US" dirty="0" smtClean="0"/>
              <a:t>A differential run-length coding approach to code the bit-map</a:t>
            </a:r>
          </a:p>
          <a:p>
            <a:pPr lvl="2"/>
            <a:r>
              <a:rPr lang="en-US" dirty="0" smtClean="0"/>
              <a:t>A minimum 0-run-length is coded firstly</a:t>
            </a:r>
          </a:p>
          <a:p>
            <a:pPr lvl="2"/>
            <a:r>
              <a:rPr lang="en-US" dirty="0" smtClean="0"/>
              <a:t>Differences between 0-run-lengths and the minimum 0-run-length are coded sequentially</a:t>
            </a:r>
          </a:p>
          <a:p>
            <a:pPr lvl="2"/>
            <a:r>
              <a:rPr lang="en-US" dirty="0" smtClean="0"/>
              <a:t>For example: The minimum 0-run-length 2 is coded first. Then 1, 0, 0, and 1 are coded in order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1506871" y="4931290"/>
          <a:ext cx="5729425" cy="1926709"/>
        </p:xfrm>
        <a:graphic>
          <a:graphicData uri="http://schemas.openxmlformats.org/presentationml/2006/ole">
            <p:oleObj spid="_x0000_s29698" name="Visio" r:id="rId4" imgW="4882896" imgH="1654921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3950"/>
            <a:ext cx="8568951" cy="4954588"/>
          </a:xfrm>
        </p:spPr>
        <p:txBody>
          <a:bodyPr/>
          <a:lstStyle/>
          <a:p>
            <a:r>
              <a:rPr lang="en-US" dirty="0" smtClean="0"/>
              <a:t>The encoder can choose to code the RCBM directly.</a:t>
            </a:r>
          </a:p>
          <a:p>
            <a:pPr lvl="1"/>
            <a:r>
              <a:rPr lang="en-US" dirty="0" smtClean="0"/>
              <a:t>Guarantee an acceptable bits number in the worst case</a:t>
            </a:r>
          </a:p>
          <a:p>
            <a:pPr lvl="1"/>
            <a:r>
              <a:rPr lang="en-US" dirty="0" smtClean="0"/>
              <a:t>A DLT is coded with 265 bits in the worst case for 8-bit samples.</a:t>
            </a:r>
          </a:p>
          <a:p>
            <a:pPr lvl="1"/>
            <a:r>
              <a:rPr lang="en-US" dirty="0" smtClean="0"/>
              <a:t>A conformable encoder never codes a DLT with more than 265 bits.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475656" y="2740936"/>
          <a:ext cx="6264696" cy="4000432"/>
        </p:xfrm>
        <a:graphic>
          <a:graphicData uri="http://schemas.openxmlformats.org/drawingml/2006/table">
            <a:tbl>
              <a:tblPr/>
              <a:tblGrid>
                <a:gridCol w="5397626"/>
                <a:gridCol w="867070"/>
              </a:tblGrid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</a:t>
                      </a:r>
                      <a:r>
                        <a:rPr lang="en-GB" sz="1200" b="1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diff_max_dlt_value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u(v)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</a:t>
                      </a:r>
                      <a:r>
                        <a:rPr lang="en-GB" sz="1200" b="1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min_dlt_value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u(v)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</a:t>
                      </a:r>
                      <a:r>
                        <a:rPr lang="en-GB" sz="1200" b="1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run_length_coding_flag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u(1)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if(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run_length_coding_flag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]){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    </a:t>
                      </a:r>
                      <a:r>
                        <a:rPr lang="en-GB" sz="1200" b="1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min_run_length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u(3)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    run_length_bits_minus1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 ]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u(3)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for(j = 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MinDltV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]+1; j&lt; 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MaxDltV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];  j+=Run[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][j]+1){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          </a:t>
                      </a:r>
                      <a:r>
                        <a:rPr lang="en-GB" sz="1200" b="1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run_length_diff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][j]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u(v)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          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if(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run_length_diff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][j]==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RunBoundary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])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                 </a:t>
                      </a:r>
                      <a:r>
                        <a:rPr lang="en-GB" sz="1200" b="1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run_length_diff_rem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layerId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][j]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dirty="0" err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ue</a:t>
                      </a: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(v)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b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    </a:t>
                      </a: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}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	      }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200" dirty="0">
                        <a:highlight>
                          <a:srgbClr val="FFFF00"/>
                        </a:highligh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else{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200" dirty="0">
                        <a:highlight>
                          <a:srgbClr val="FFFF00"/>
                        </a:highligh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   for(j = MinDltV[layerId]+1; j&lt; MaxDltV[layerId]; j++)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200" dirty="0">
                        <a:highlight>
                          <a:srgbClr val="FFFF00"/>
                        </a:highligh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        </a:t>
                      </a:r>
                      <a:r>
                        <a:rPr lang="en-GB" sz="1200" b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bit_map_flag</a:t>
                      </a: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[layerId][j]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u(1)</a:t>
                      </a:r>
                      <a:endParaRPr lang="en-US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2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         }</a:t>
                      </a:r>
                      <a:endParaRPr lang="en-US" sz="12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7" y="1123950"/>
            <a:ext cx="8286502" cy="4954588"/>
          </a:xfrm>
        </p:spPr>
        <p:txBody>
          <a:bodyPr/>
          <a:lstStyle/>
          <a:p>
            <a:r>
              <a:rPr lang="en-US" sz="2000" dirty="0" smtClean="0"/>
              <a:t>The delta-DLT method proposed in JCT3V-D0054 is adopted on the dependent view</a:t>
            </a:r>
          </a:p>
          <a:p>
            <a:pPr lvl="1"/>
            <a:r>
              <a:rPr lang="en-US" sz="1800" dirty="0" smtClean="0"/>
              <a:t>DLT0 and DLT1 are DLTs on the base view and on the dependent view respectively, represented in a full bit-map form</a:t>
            </a:r>
          </a:p>
          <a:p>
            <a:pPr lvl="1"/>
            <a:r>
              <a:rPr lang="en-US" sz="1800" dirty="0" smtClean="0"/>
              <a:t>A delta-DLT DLT1’ is calculated as DLT1’ = DLT0</a:t>
            </a:r>
            <a:r>
              <a:rPr lang="ko-KR" altLang="en-US" sz="1800" dirty="0" smtClean="0"/>
              <a:t>⊕</a:t>
            </a:r>
            <a:r>
              <a:rPr lang="en-US" sz="1800" dirty="0" smtClean="0"/>
              <a:t>DLT1</a:t>
            </a:r>
          </a:p>
          <a:p>
            <a:pPr lvl="1"/>
            <a:r>
              <a:rPr lang="en-US" sz="1800" dirty="0" smtClean="0"/>
              <a:t>DLT1’ instead of DLT1 is passed to the DLT coder.</a:t>
            </a:r>
          </a:p>
          <a:p>
            <a:pPr lvl="1"/>
            <a:r>
              <a:rPr lang="en-US" sz="1800" dirty="0" smtClean="0"/>
              <a:t>After DLT1’ is decoded, DLT1 = DLT0</a:t>
            </a:r>
            <a:r>
              <a:rPr lang="ko-KR" altLang="en-US" sz="1800" dirty="0" smtClean="0"/>
              <a:t>⊕</a:t>
            </a:r>
            <a:r>
              <a:rPr lang="en-US" sz="1800" dirty="0" smtClean="0"/>
              <a:t>DLT1’</a:t>
            </a:r>
          </a:p>
          <a:p>
            <a:r>
              <a:rPr lang="en-US" sz="2000" dirty="0" smtClean="0"/>
              <a:t>No parsing dependency issue in the delta-DLT approach</a:t>
            </a:r>
          </a:p>
          <a:p>
            <a:pPr lvl="1"/>
            <a:r>
              <a:rPr lang="en-US" sz="1800" dirty="0" smtClean="0"/>
              <a:t>Inter-view information is only utilized at the reconstruction step</a:t>
            </a:r>
          </a:p>
          <a:p>
            <a:pPr lvl="1"/>
            <a:r>
              <a:rPr lang="en-US" sz="1800" dirty="0" smtClean="0"/>
              <a:t>No matter DLTs are coded in VPS, SPS, PPS, or slice header.</a:t>
            </a:r>
            <a:endParaRPr 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1691680" y="4557539"/>
          <a:ext cx="5574101" cy="2255837"/>
        </p:xfrm>
        <a:graphic>
          <a:graphicData uri="http://schemas.openxmlformats.org/presentationml/2006/ole">
            <p:oleObj spid="_x0000_s30721" name="Visio" r:id="rId3" imgW="3634740" imgH="1474470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116632"/>
            <a:ext cx="8059738" cy="658813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7063" y="764704"/>
            <a:ext cx="8054975" cy="4954588"/>
          </a:xfrm>
        </p:spPr>
        <p:txBody>
          <a:bodyPr/>
          <a:lstStyle/>
          <a:p>
            <a:r>
              <a:rPr lang="en-US" dirty="0" smtClean="0"/>
              <a:t>The DLT sizes are compared. </a:t>
            </a:r>
          </a:p>
          <a:p>
            <a:pPr lvl="1"/>
            <a:r>
              <a:rPr lang="en-US" dirty="0" smtClean="0"/>
              <a:t>On average, the proposed method generates only 9.4% bits of the anchor to code DLT.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835696" y="1988840"/>
          <a:ext cx="5400600" cy="4509120"/>
        </p:xfrm>
        <a:graphic>
          <a:graphicData uri="http://schemas.openxmlformats.org/drawingml/2006/table">
            <a:tbl>
              <a:tblPr/>
              <a:tblGrid>
                <a:gridCol w="1080120"/>
                <a:gridCol w="1080120"/>
                <a:gridCol w="1080120"/>
                <a:gridCol w="1080120"/>
                <a:gridCol w="1080120"/>
              </a:tblGrid>
              <a:tr h="300608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endParaRPr lang="en-US" sz="1400" b="1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endParaRPr lang="en-US" sz="1400" b="1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DLT Size (bits)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0608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endParaRPr lang="en-US" sz="1400" b="1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endParaRPr lang="en-US" sz="1400" b="1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Anchor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Proposed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P/A (%)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rowSpan="3"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Balloons</a:t>
                      </a:r>
                      <a:endParaRPr lang="en-US" sz="1400" b="1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V0_depth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555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12.61%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V1_depth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641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6.24%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V2_depth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6.16%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rowSpan="3"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Kendo</a:t>
                      </a:r>
                      <a:endParaRPr lang="en-US" sz="1400" b="1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V0_depth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485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13.40%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V1_depth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637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7.85%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V2_depth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649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51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7.86%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rowSpan="3"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Newspapercc</a:t>
                      </a:r>
                      <a:endParaRPr lang="en-US" sz="1400" b="1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V0_depth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606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 dirty="0">
                          <a:latin typeface="Times New Roman"/>
                          <a:ea typeface="宋体"/>
                          <a:cs typeface="Times New Roman"/>
                        </a:rPr>
                        <a:t>101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16.67%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V1_depth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2.58%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V2_depth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696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31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4.45%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rowSpan="3"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PoznanHall2</a:t>
                      </a:r>
                      <a:endParaRPr lang="en-US" sz="1400" b="1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V0_depth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420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19.05%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V1_depth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380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10.53%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V2_depth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381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5.51%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08">
                <a:tc gridSpan="2"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 dirty="0">
                          <a:latin typeface="Times New Roman"/>
                          <a:ea typeface="宋体"/>
                          <a:cs typeface="Times New Roman"/>
                        </a:rPr>
                        <a:t>Average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557.33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>
                          <a:latin typeface="Times New Roman"/>
                          <a:ea typeface="宋体"/>
                          <a:cs typeface="Times New Roman"/>
                        </a:rPr>
                        <a:t>50.25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400" b="1" dirty="0">
                          <a:latin typeface="Times New Roman"/>
                          <a:ea typeface="宋体"/>
                          <a:cs typeface="Times New Roman"/>
                        </a:rPr>
                        <a:t>9.41%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177899"/>
            <a:ext cx="8059738" cy="658813"/>
          </a:xfrm>
        </p:spPr>
        <p:txBody>
          <a:bodyPr/>
          <a:lstStyle/>
          <a:p>
            <a:r>
              <a:rPr lang="en-US" dirty="0" smtClean="0"/>
              <a:t>Results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922" y="908720"/>
            <a:ext cx="8934575" cy="5035550"/>
          </a:xfrm>
        </p:spPr>
        <p:txBody>
          <a:bodyPr/>
          <a:lstStyle/>
          <a:p>
            <a:r>
              <a:rPr lang="en-US" dirty="0" smtClean="0"/>
              <a:t>The coding performance is similar to the anchor</a:t>
            </a:r>
          </a:p>
          <a:p>
            <a:pPr lvl="1"/>
            <a:r>
              <a:rPr lang="en-US" dirty="0" smtClean="0"/>
              <a:t>Crosschecked by </a:t>
            </a:r>
            <a:r>
              <a:rPr lang="en-US" dirty="0" err="1" smtClean="0"/>
              <a:t>Exxxx</a:t>
            </a:r>
            <a:r>
              <a:rPr lang="en-US" dirty="0" smtClean="0"/>
              <a:t> </a:t>
            </a:r>
            <a:r>
              <a:rPr lang="en-US" smtClean="0"/>
              <a:t>(Thank ZTE</a:t>
            </a:r>
            <a:r>
              <a:rPr lang="en-US" dirty="0" smtClean="0"/>
              <a:t>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  <p:sp>
        <p:nvSpPr>
          <p:cNvPr id="7" name="TextBox 6"/>
          <p:cNvSpPr txBox="1"/>
          <p:nvPr/>
        </p:nvSpPr>
        <p:spPr>
          <a:xfrm>
            <a:off x="251520" y="1959223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CTC</a:t>
            </a:r>
            <a:endParaRPr lang="en-US" dirty="0"/>
          </a:p>
        </p:txBody>
      </p:sp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02" y="2492896"/>
            <a:ext cx="8426536" cy="273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3950"/>
            <a:ext cx="8640959" cy="4954588"/>
          </a:xfrm>
        </p:spPr>
        <p:txBody>
          <a:bodyPr/>
          <a:lstStyle/>
          <a:p>
            <a:r>
              <a:rPr lang="en-US" dirty="0" smtClean="0"/>
              <a:t>An efficient coding method for the depth lookup table (DLT) is proposed</a:t>
            </a:r>
          </a:p>
          <a:p>
            <a:pPr lvl="1"/>
            <a:r>
              <a:rPr lang="en-US" dirty="0" smtClean="0"/>
              <a:t>Reduce more than 90% of the original DLT size</a:t>
            </a:r>
          </a:p>
          <a:p>
            <a:pPr lvl="1"/>
            <a:r>
              <a:rPr lang="en-US" dirty="0" smtClean="0"/>
              <a:t>Guarantee an acceptable bits number in the worst case</a:t>
            </a:r>
          </a:p>
          <a:p>
            <a:pPr lvl="1"/>
            <a:r>
              <a:rPr lang="en-US" dirty="0" smtClean="0"/>
              <a:t>No Parsing dependency issue</a:t>
            </a:r>
          </a:p>
          <a:p>
            <a:r>
              <a:rPr lang="en-US" dirty="0" smtClean="0"/>
              <a:t>Suggest to be adopted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8</a:t>
            </a:fld>
            <a:endParaRPr lang="en-US" altLang="ja-JP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16802</TotalTime>
  <Words>756</Words>
  <Application>Microsoft Office PowerPoint</Application>
  <PresentationFormat>如螢幕大小 (4:3)</PresentationFormat>
  <Paragraphs>155</Paragraphs>
  <Slides>10</Slides>
  <Notes>4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2" baseType="lpstr">
      <vt:lpstr>Corporate ppt templatel_Confidential A</vt:lpstr>
      <vt:lpstr>Visio</vt:lpstr>
      <vt:lpstr>JCT3V-E0176 3D-CE6.h related: An efficient coding method for DLT in 3D-HEVC</vt:lpstr>
      <vt:lpstr>Overall Summary</vt:lpstr>
      <vt:lpstr>The problem</vt:lpstr>
      <vt:lpstr>Proposed</vt:lpstr>
      <vt:lpstr>Proposed (Cont.)</vt:lpstr>
      <vt:lpstr>Proposed (Cont.)</vt:lpstr>
      <vt:lpstr>Results</vt:lpstr>
      <vt:lpstr>Results (Cont.)</vt:lpstr>
      <vt:lpstr>Conclusion</vt:lpstr>
      <vt:lpstr>Thank you for your attention!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Chih-Wei Hsu (MediaTek)</dc:creator>
  <cp:keywords>Confidential A</cp:keywords>
  <dc:description>Confidential A</dc:description>
  <cp:lastModifiedBy>Yulin Chang</cp:lastModifiedBy>
  <cp:revision>1944</cp:revision>
  <dcterms:created xsi:type="dcterms:W3CDTF">2008-02-20T09:40:59Z</dcterms:created>
  <dcterms:modified xsi:type="dcterms:W3CDTF">2013-07-19T16:38:14Z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-2064365103</vt:i4>
  </property>
  <property fmtid="{D5CDD505-2E9C-101B-9397-08002B2CF9AE}" pid="3" name="_NewReviewCycle">
    <vt:lpwstr/>
  </property>
  <property fmtid="{D5CDD505-2E9C-101B-9397-08002B2CF9AE}" pid="4" name="_EmailSubject">
    <vt:lpwstr>JCT3V-C0137.pptx (CE3 texture merging candidate)</vt:lpwstr>
  </property>
  <property fmtid="{D5CDD505-2E9C-101B-9397-08002B2CF9AE}" pid="5" name="_AuthorEmail">
    <vt:lpwstr>yiwen.chen@mediatek.com</vt:lpwstr>
  </property>
  <property fmtid="{D5CDD505-2E9C-101B-9397-08002B2CF9AE}" pid="6" name="_AuthorEmailDisplayName">
    <vt:lpwstr>YiWen Chen (陳渏紋)</vt:lpwstr>
  </property>
  <property fmtid="{D5CDD505-2E9C-101B-9397-08002B2CF9AE}" pid="7" name="_PreviousAdHocReviewCycleID">
    <vt:i4>-1063369428</vt:i4>
  </property>
</Properties>
</file>