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864" r:id="rId1"/>
  </p:sldMasterIdLst>
  <p:notesMasterIdLst>
    <p:notesMasterId r:id="rId7"/>
  </p:notesMasterIdLst>
  <p:sldIdLst>
    <p:sldId id="279" r:id="rId2"/>
    <p:sldId id="262" r:id="rId3"/>
    <p:sldId id="287" r:id="rId4"/>
    <p:sldId id="285" r:id="rId5"/>
    <p:sldId id="271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62" autoAdjust="0"/>
    <p:restoredTop sz="75888" autoAdjust="0"/>
  </p:normalViewPr>
  <p:slideViewPr>
    <p:cSldViewPr>
      <p:cViewPr varScale="1">
        <p:scale>
          <a:sx n="97" d="100"/>
          <a:sy n="97" d="100"/>
        </p:scale>
        <p:origin x="-102" y="-29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4D85-0362-44BA-8149-E3EEE625996A}" type="datetimeFigureOut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79CF4-D85D-46EF-B710-D0F94BF225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A88EE3-3604-46F6-ADE5-8EAA77156455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116029-BD5C-46DE-A818-01B1ECCE864D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600E4-6222-4875-8E00-0D78384193C2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E83BB-9C82-4A7A-AE7B-DA68D69578AF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3F959-E06F-47A3-8ED0-56E3F2E635FA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CF906-D6EA-4553-A1AC-806AC93B9037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C42CB-714B-41DB-8F00-B3C20FB72F06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85489-6BF4-4421-90CF-E7FE3DC85BA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0DE98-BC66-4D87-B009-F330F595D11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11802-E7AC-410D-BCEC-AB9514F70CBC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734CF-6CBB-4BA1-A98C-E5403FFA497E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3DE1F8-0B79-479A-AE7D-41D5AD0976E8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0D609-A66F-4ED8-932B-1A90A06E2BCE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1D15C-D818-4074-8D51-95E514989966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892AC-7CA7-4380-9D32-8736311D2E5C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26BEC-E77B-44A3-8D02-E83A51E87111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E13CF-1124-4943-953A-82ABEA3D1D7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9BD2C-1B55-4805-B90D-13ECD7512209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4"/>
          <p:cNvSpPr>
            <a:spLocks noChangeShapeType="1"/>
          </p:cNvSpPr>
          <p:nvPr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Line 21"/>
          <p:cNvSpPr>
            <a:spLocks noChangeShapeType="1"/>
          </p:cNvSpPr>
          <p:nvPr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Picture 2" descr="D:\●2012\업무계획수립\과제별\슬로건 변경안\신규 Visual파일들\LGE Slogan 2012_Text_PPT용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697E1-B44B-45A9-9EC8-592CC0A7480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FAB527-E5D1-4F05-A833-76833911D387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D86A1-89B8-44EE-BB73-E021961C9A25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1630B-B95B-4F99-BCB9-3135BD21F75F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3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5C1BAA-80CF-476B-99AB-E367BCE3935C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9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152400" y="6873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520113" y="1873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152400" y="66055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3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04813" y="67532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7C93B9-29D0-4AF8-B9B1-79820035863C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957EA-A751-46C8-950B-E99D66A1415E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E9A46A-73DD-4D7F-ABAE-DD9CD31ADF18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fld id="{24E0696F-A176-4873-A8BE-9596FB1C1DD1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  <p:sldLayoutId id="2147483882" r:id="rId18"/>
    <p:sldLayoutId id="2147483883" r:id="rId19"/>
    <p:sldLayoutId id="2147483884" r:id="rId20"/>
    <p:sldLayoutId id="2147483885" r:id="rId21"/>
    <p:sldLayoutId id="2147483886" r:id="rId22"/>
    <p:sldLayoutId id="2147483887" r:id="rId23"/>
    <p:sldLayoutId id="2147483888" r:id="rId24"/>
    <p:sldLayoutId id="2147483889" r:id="rId25"/>
    <p:sldLayoutId id="2147483890" r:id="rId26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28596" y="1000108"/>
            <a:ext cx="8286808" cy="928694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sz="28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2832590" y="2941639"/>
            <a:ext cx="3424603" cy="18557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91417" tIns="45709" rIns="91417" bIns="45709" anchor="ctr"/>
          <a:lstStyle/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   1. Proposed Method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   2. Conclusion</a:t>
            </a:r>
            <a:endParaRPr lang="en-US" altLang="ko-KR" sz="14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2828193" y="2603500"/>
            <a:ext cx="3433397" cy="368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89978" tIns="45709" rIns="89978" bIns="45709" anchor="ctr"/>
          <a:lstStyle/>
          <a:p>
            <a:pPr algn="ctr"/>
            <a:r>
              <a:rPr lang="en-US" altLang="ko-KR" b="1" dirty="0" smtClean="0">
                <a:latin typeface="Arial" charset="0"/>
                <a:ea typeface="Dotum" pitchFamily="34" charset="-127"/>
              </a:rPr>
              <a:t>Contents</a:t>
            </a:r>
            <a:endParaRPr lang="ko-KR" altLang="en-US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71472" y="974107"/>
            <a:ext cx="7929618" cy="9546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17" tIns="46011" rIns="92017" bIns="46011" anchor="ctr">
            <a:spAutoFit/>
          </a:bodyPr>
          <a:lstStyle/>
          <a:p>
            <a:pPr algn="ctr" defTabSz="762000" eaLnBrk="0" latinLnBrk="0" hangingPunct="0"/>
            <a:r>
              <a:rPr lang="en-CA" sz="2800" b="1" dirty="0" smtClean="0"/>
              <a:t>3D-HEVC HLS: Make 3D-HEVC Compatible with MV-HEVC (</a:t>
            </a:r>
            <a:r>
              <a:rPr lang="en-CA" sz="2800" b="1" dirty="0" smtClean="0"/>
              <a:t>JCT3V-E0160)</a:t>
            </a:r>
            <a:endParaRPr kumimoji="0" lang="ko-KR" altLang="en-US" sz="28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9" name="Text Box 22"/>
          <p:cNvSpPr txBox="1">
            <a:spLocks noChangeArrowheads="1"/>
          </p:cNvSpPr>
          <p:nvPr/>
        </p:nvSpPr>
        <p:spPr bwMode="auto">
          <a:xfrm>
            <a:off x="2214546" y="5286388"/>
            <a:ext cx="4714908" cy="120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b="1" dirty="0" smtClean="0">
                <a:latin typeface="Arial" charset="0"/>
                <a:ea typeface="Dotum" pitchFamily="34" charset="-127"/>
                <a:cs typeface="Arial" charset="0"/>
              </a:rPr>
              <a:t>China TV Lab. / Media Part</a:t>
            </a:r>
          </a:p>
          <a:p>
            <a:pPr algn="ctr">
              <a:spcBef>
                <a:spcPct val="50000"/>
              </a:spcBef>
            </a:pPr>
            <a:r>
              <a:rPr lang="en-US" altLang="ko-KR" b="1" dirty="0" err="1" smtClean="0">
                <a:latin typeface="Arial" charset="0"/>
                <a:ea typeface="Dotum" pitchFamily="34" charset="-127"/>
                <a:cs typeface="Arial" charset="0"/>
              </a:rPr>
              <a:t>Hongbin</a:t>
            </a:r>
            <a:r>
              <a:rPr lang="en-US" altLang="ko-KR" b="1" dirty="0" smtClean="0">
                <a:latin typeface="Arial" charset="0"/>
                <a:ea typeface="Dotum" pitchFamily="34" charset="-127"/>
                <a:cs typeface="Arial" charset="0"/>
              </a:rPr>
              <a:t> Liu, </a:t>
            </a:r>
            <a:r>
              <a:rPr lang="en-US" altLang="ko-KR" b="1" dirty="0" err="1" smtClean="0">
                <a:latin typeface="Arial" charset="0"/>
                <a:ea typeface="Dotum" pitchFamily="34" charset="-127"/>
                <a:cs typeface="Arial" charset="0"/>
              </a:rPr>
              <a:t>Jie</a:t>
            </a:r>
            <a:r>
              <a:rPr lang="en-US" altLang="ko-KR" b="1" dirty="0" smtClean="0">
                <a:latin typeface="Arial" charset="0"/>
                <a:ea typeface="Dotum" pitchFamily="34" charset="-127"/>
                <a:cs typeface="Arial" charset="0"/>
              </a:rPr>
              <a:t> </a:t>
            </a:r>
            <a:r>
              <a:rPr lang="en-US" altLang="ko-KR" b="1" dirty="0" err="1" smtClean="0">
                <a:latin typeface="Arial" charset="0"/>
                <a:ea typeface="Dotum" pitchFamily="34" charset="-127"/>
                <a:cs typeface="Arial" charset="0"/>
              </a:rPr>
              <a:t>Jia</a:t>
            </a:r>
            <a:endParaRPr lang="en-US" altLang="ko-KR" b="1" dirty="0" smtClean="0">
              <a:latin typeface="Arial" charset="0"/>
              <a:ea typeface="Dotum" pitchFamily="34" charset="-127"/>
              <a:cs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ko-KR" b="1" dirty="0" smtClean="0">
                <a:latin typeface="Arial" charset="0"/>
                <a:ea typeface="Dotum" pitchFamily="34" charset="-127"/>
                <a:cs typeface="Arial" charset="0"/>
              </a:rPr>
              <a:t>(LG Electronics)</a:t>
            </a:r>
            <a:endParaRPr lang="ko-KR" altLang="en-US" b="1" dirty="0">
              <a:latin typeface="Arial" charset="0"/>
              <a:ea typeface="Dotum" pitchFamily="34" charset="-127"/>
              <a:cs typeface="Arial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3431" y="134938"/>
            <a:ext cx="2142392" cy="450850"/>
            <a:chOff x="36" y="73"/>
            <a:chExt cx="1462" cy="284"/>
          </a:xfrm>
        </p:grpSpPr>
        <p:pic>
          <p:nvPicPr>
            <p:cNvPr id="3082" name="Picture 9" descr="반드시일등합시다_일반서체_LG Red"/>
            <p:cNvPicPr>
              <a:picLocks noChangeAspect="1" noChangeArrowheads="1"/>
            </p:cNvPicPr>
            <p:nvPr/>
          </p:nvPicPr>
          <p:blipFill>
            <a:blip r:embed="rId2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3" name="Oval 10"/>
            <p:cNvSpPr>
              <a:spLocks noChangeArrowheads="1"/>
            </p:cNvSpPr>
            <p:nvPr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4" name="Oval 11"/>
            <p:cNvSpPr>
              <a:spLocks noChangeArrowheads="1"/>
            </p:cNvSpPr>
            <p:nvPr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3081" name="그림 5" descr="백색바탕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3092" y="6011863"/>
            <a:ext cx="119135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Proposed Method</a:t>
            </a:r>
            <a:endParaRPr lang="ko-KR" altLang="en-US" sz="3600" b="1" dirty="0"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5804" y="857232"/>
            <a:ext cx="8229600" cy="5429288"/>
          </a:xfrm>
        </p:spPr>
        <p:txBody>
          <a:bodyPr>
            <a:normAutofit lnSpcReduction="10000"/>
          </a:bodyPr>
          <a:lstStyle/>
          <a:p>
            <a:r>
              <a:rPr lang="en-US" altLang="ko-KR" sz="2400" b="1" dirty="0" smtClean="0"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Problem</a:t>
            </a:r>
          </a:p>
          <a:p>
            <a:pPr lvl="1"/>
            <a:r>
              <a:rPr lang="en-US" altLang="ko-KR" sz="2000" dirty="0" smtClean="0">
                <a:ea typeface="Arial Unicode MS" pitchFamily="50" charset="-127"/>
                <a:sym typeface="Wingdings" pitchFamily="2" charset="2"/>
              </a:rPr>
              <a:t>3D-HEVC can be considered as an extension of MV-HEVC, however</a:t>
            </a:r>
            <a:r>
              <a:rPr lang="en-US" altLang="ko-KR" sz="2000" dirty="0" smtClean="0">
                <a:ea typeface="Arial Unicode MS" pitchFamily="50" charset="-127"/>
                <a:sym typeface="Wingdings" pitchFamily="2" charset="2"/>
              </a:rPr>
              <a:t>, currently, </a:t>
            </a:r>
            <a:r>
              <a:rPr lang="en-US" altLang="ko-KR" sz="2000" dirty="0" smtClean="0">
                <a:ea typeface="Arial Unicode MS" pitchFamily="50" charset="-127"/>
                <a:sym typeface="Wingdings" pitchFamily="2" charset="2"/>
              </a:rPr>
              <a:t>3D-HEVC is not compatible with MV-HEVC</a:t>
            </a:r>
          </a:p>
          <a:p>
            <a:pPr lvl="1"/>
            <a:endParaRPr lang="en-US" altLang="ko-KR" sz="2000" dirty="0" smtClean="0">
              <a:ea typeface="Arial Unicode MS" pitchFamily="50" charset="-127"/>
              <a:sym typeface="Wingdings" pitchFamily="2" charset="2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n-US" altLang="ko-KR" sz="2400" b="1" dirty="0" smtClean="0">
                <a:ea typeface="Arial Unicode MS" pitchFamily="50" charset="-127"/>
                <a:sym typeface="Wingdings" pitchFamily="2" charset="2"/>
              </a:rPr>
              <a:t>Solution 1</a:t>
            </a:r>
          </a:p>
          <a:p>
            <a:pPr lvl="1"/>
            <a:r>
              <a:rPr lang="en-US" altLang="ko-KR" sz="2000" dirty="0" smtClean="0">
                <a:ea typeface="Arial Unicode MS" pitchFamily="50" charset="-127"/>
                <a:sym typeface="Wingdings" pitchFamily="2" charset="2"/>
              </a:rPr>
              <a:t>Insert flag into VPS extension 2 for each tool that is included in 3D-HEVC but not included in MV-HEVC, and enable/disable these tools by setting according flags to true/false.</a:t>
            </a:r>
          </a:p>
          <a:p>
            <a:pPr lvl="1"/>
            <a:r>
              <a:rPr lang="en-US" altLang="ko-KR" sz="2000" dirty="0" smtClean="0">
                <a:ea typeface="Arial Unicode MS" pitchFamily="50" charset="-127"/>
                <a:sym typeface="Wingdings" pitchFamily="2" charset="2"/>
              </a:rPr>
              <a:t>Derive these flags as false when they are not presented</a:t>
            </a:r>
            <a:r>
              <a:rPr lang="en-US" altLang="ko-KR" sz="2000" smtClean="0">
                <a:ea typeface="Arial Unicode MS" pitchFamily="50" charset="-127"/>
                <a:sym typeface="Wingdings" pitchFamily="2" charset="2"/>
              </a:rPr>
              <a:t>, </a:t>
            </a:r>
            <a:r>
              <a:rPr lang="en-US" altLang="ko-KR" sz="2000" smtClean="0">
                <a:ea typeface="Arial Unicode MS" pitchFamily="50" charset="-127"/>
                <a:sym typeface="Wingdings" pitchFamily="2" charset="2"/>
              </a:rPr>
              <a:t>e.g. </a:t>
            </a:r>
            <a:r>
              <a:rPr lang="en-US" altLang="ko-KR" sz="2000" dirty="0" smtClean="0">
                <a:ea typeface="Arial Unicode MS" pitchFamily="50" charset="-127"/>
                <a:sym typeface="Wingdings" pitchFamily="2" charset="2"/>
              </a:rPr>
              <a:t>when </a:t>
            </a:r>
            <a:r>
              <a:rPr lang="en-US" sz="2000" dirty="0" smtClean="0"/>
              <a:t>vps_extension2_flag is false</a:t>
            </a:r>
            <a:endParaRPr lang="en-US" altLang="ko-KR" sz="2000" dirty="0" smtClean="0">
              <a:ea typeface="Arial Unicode MS" pitchFamily="50" charset="-127"/>
              <a:sym typeface="Wingdings" pitchFamily="2" charset="2"/>
            </a:endParaRPr>
          </a:p>
          <a:p>
            <a:pPr lvl="1"/>
            <a:r>
              <a:rPr lang="en-US" altLang="ko-KR" sz="2000" dirty="0" smtClean="0">
                <a:ea typeface="Arial Unicode MS" pitchFamily="50" charset="-127"/>
                <a:sym typeface="Wingdings" pitchFamily="2" charset="2"/>
              </a:rPr>
              <a:t>In this way, when </a:t>
            </a:r>
            <a:r>
              <a:rPr lang="en-GB" sz="2000" dirty="0" err="1" smtClean="0"/>
              <a:t>vps_extension_flag</a:t>
            </a:r>
            <a:r>
              <a:rPr lang="en-GB" sz="2000" dirty="0" smtClean="0"/>
              <a:t> is true and </a:t>
            </a:r>
            <a:r>
              <a:rPr lang="en-US" sz="2000" dirty="0" smtClean="0"/>
              <a:t>vps_extension2_flag is false which means a MV-HEVC stream is detected, 3D-HEVC decoder will disable all tools specified for 3D-HEVC and decode MV-HEVC stream correctly</a:t>
            </a:r>
            <a:endParaRPr lang="en-US" altLang="ko-KR" sz="2000" dirty="0" smtClean="0">
              <a:ea typeface="Arial Unicode MS" pitchFamily="50" charset="-127"/>
              <a:sym typeface="Wingdings" pitchFamily="2" charset="2"/>
            </a:endParaRPr>
          </a:p>
          <a:p>
            <a:pPr lvl="1"/>
            <a:endParaRPr lang="en-US" altLang="ko-KR" sz="2000" dirty="0" smtClean="0">
              <a:ea typeface="Arial Unicode MS" pitchFamily="50" charset="-127"/>
              <a:sym typeface="Wingdings" pitchFamily="2" charset="2"/>
            </a:endParaRPr>
          </a:p>
          <a:p>
            <a:pPr lvl="1">
              <a:buNone/>
            </a:pPr>
            <a:r>
              <a:rPr lang="en-US" altLang="ko-KR" sz="2000" dirty="0" smtClean="0">
                <a:ea typeface="Arial Unicode MS" pitchFamily="50" charset="-127"/>
                <a:sym typeface="Wingdings" pitchFamily="2" charset="2"/>
              </a:rPr>
              <a:t>Additionally, this solution can enable/disable tools that specified for 3D-HEVC flexibly.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2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/5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>
              <a:defRPr/>
            </a:pPr>
            <a:r>
              <a:rPr lang="en-US" altLang="ko-KR" sz="1400" b="1" dirty="0" smtClean="0">
                <a:ea typeface="宋体" pitchFamily="2" charset="-122"/>
              </a:rPr>
              <a:t>JCT3V-E0160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Proposed Method</a:t>
            </a:r>
            <a:endParaRPr lang="ko-KR" altLang="en-US" sz="3600" b="1" dirty="0"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5804" y="857232"/>
            <a:ext cx="8229600" cy="5429288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altLang="ko-KR" sz="2400" b="1" dirty="0" smtClean="0">
                <a:ea typeface="Arial Unicode MS" pitchFamily="50" charset="-127"/>
                <a:sym typeface="Wingdings" pitchFamily="2" charset="2"/>
              </a:rPr>
              <a:t>Solution 2</a:t>
            </a:r>
          </a:p>
          <a:p>
            <a:pPr lvl="1"/>
            <a:r>
              <a:rPr lang="en-US" altLang="ko-KR" sz="2000" dirty="0" smtClean="0">
                <a:ea typeface="Arial Unicode MS" pitchFamily="50" charset="-127"/>
                <a:sym typeface="Wingdings" pitchFamily="2" charset="2"/>
              </a:rPr>
              <a:t>Disable all tools that are included in 3D-HEVC but not included in MV-HEVC implicitly when </a:t>
            </a:r>
            <a:r>
              <a:rPr lang="en-GB" sz="2000" dirty="0" err="1" smtClean="0"/>
              <a:t>vps_extension_flag</a:t>
            </a:r>
            <a:r>
              <a:rPr lang="en-GB" sz="2000" dirty="0" smtClean="0"/>
              <a:t> is true and </a:t>
            </a:r>
            <a:r>
              <a:rPr lang="en-US" sz="2000" dirty="0" smtClean="0"/>
              <a:t>vps_extension2_flag is false which means a MV-HEVC stream is detected.</a:t>
            </a:r>
          </a:p>
          <a:p>
            <a:pPr lvl="1"/>
            <a:endParaRPr lang="en-US" altLang="ko-KR" sz="2000" dirty="0" smtClean="0">
              <a:ea typeface="Arial Unicode MS" pitchFamily="50" charset="-127"/>
              <a:sym typeface="Wingdings" pitchFamily="2" charset="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3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/5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7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>
              <a:defRPr/>
            </a:pPr>
            <a:r>
              <a:rPr lang="en-US" altLang="ko-KR" sz="1400" b="1" dirty="0" smtClean="0">
                <a:ea typeface="宋体" pitchFamily="2" charset="-122"/>
              </a:rPr>
              <a:t>JCT3V-E0160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000" b="1" dirty="0" smtClean="0">
                <a:latin typeface="Times New Roman" pitchFamily="18" charset="0"/>
                <a:cs typeface="Times New Roman" pitchFamily="18" charset="0"/>
              </a:rPr>
              <a:t>Proposed Method – Solution 1</a:t>
            </a:r>
            <a:endParaRPr lang="zh-CN" altLang="en-US" sz="3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660399"/>
            <a:ext cx="8572560" cy="5626121"/>
          </a:xfrm>
        </p:spPr>
        <p:txBody>
          <a:bodyPr>
            <a:normAutofit/>
          </a:bodyPr>
          <a:lstStyle/>
          <a:p>
            <a:r>
              <a:rPr lang="en-US" altLang="zh-CN" sz="2400" b="1" dirty="0" smtClean="0"/>
              <a:t>VPS extension 2</a:t>
            </a:r>
          </a:p>
          <a:p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 smtClean="0"/>
          </a:p>
          <a:p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 smtClean="0"/>
          </a:p>
          <a:p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altLang="zh-CN" sz="2400" b="1" dirty="0" smtClean="0">
              <a:solidFill>
                <a:prstClr val="black"/>
              </a:solidFill>
            </a:endParaRPr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 smtClean="0"/>
          </a:p>
          <a:p>
            <a:pPr lvl="1">
              <a:buNone/>
            </a:pPr>
            <a:endParaRPr lang="en-US" altLang="zh-CN" sz="1800" dirty="0" smtClean="0"/>
          </a:p>
          <a:p>
            <a:pPr lvl="1">
              <a:buNone/>
            </a:pPr>
            <a:endParaRPr lang="en-US" sz="2000" dirty="0" smtClean="0"/>
          </a:p>
          <a:p>
            <a:pPr lvl="1">
              <a:buNone/>
            </a:pPr>
            <a:endParaRPr lang="en-US" altLang="zh-CN" sz="2000" dirty="0" smtClean="0"/>
          </a:p>
          <a:p>
            <a:pPr lvl="1">
              <a:buNone/>
            </a:pPr>
            <a:endParaRPr lang="en-US" altLang="zh-CN" sz="2000" dirty="0" smtClean="0"/>
          </a:p>
          <a:p>
            <a:pPr lvl="1">
              <a:buNone/>
            </a:pPr>
            <a:endParaRPr lang="zh-CN" altLang="en-US" sz="2000" dirty="0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4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/5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286116" y="602962"/>
          <a:ext cx="5715040" cy="7040880"/>
        </p:xfrm>
        <a:graphic>
          <a:graphicData uri="http://schemas.openxmlformats.org/drawingml/2006/table">
            <a:tbl>
              <a:tblPr/>
              <a:tblGrid>
                <a:gridCol w="5043544"/>
                <a:gridCol w="671496"/>
              </a:tblGrid>
              <a:tr h="40698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vps_extension2( ) {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Descriptor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while( !byte_aligned( ) 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vps_extension_byte_alignment_reserved_one_bit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for( i = 0; i &lt;= vps_max_layers_minus1; i++ ) {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layerId = layer_id_in_nuh[ i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view_id[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 layerId 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u(8)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if ( layerId ! = 0 ) {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27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			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vps_ic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_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enable_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flag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			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merge_tmvp_modification_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flag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if ( !VpsDepthFlag[ layerId ] ) {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iv_mv_pred_flag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iv_res_pred_flag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depth_refinement_flag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view_synthesis_pred_flag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[ layerId ] 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} else {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mpi_flag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full_pel_depth_mv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_flag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vps_depth_modes_flag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lim_qt_pred_flag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if( vps_depth_modes_flag[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dlt_flag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if( dlt_flag[ layerId ] ) {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num_depth_values_in_dlt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[ layerId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ue(v)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	for ( j = 0; j &lt; num_depth_values_in_dlt[ layerId ] ; j++) {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		</a:t>
                      </a:r>
                      <a:r>
                        <a:rPr lang="en-GB" sz="1400" b="1">
                          <a:latin typeface="Times New Roman"/>
                          <a:ea typeface="Malgun Gothic"/>
                        </a:rPr>
                        <a:t>dlt_depth_value</a:t>
                      </a:r>
                      <a:r>
                        <a:rPr lang="en-GB" sz="1400">
                          <a:latin typeface="Times New Roman"/>
                          <a:ea typeface="Malgun Gothic"/>
                        </a:rPr>
                        <a:t>[ layerId ][ j ]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ue(v)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	}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	}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	}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dirty="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	}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	}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>
                          <a:latin typeface="Times New Roman"/>
                          <a:ea typeface="Malgun Gothic"/>
                        </a:rPr>
                        <a:t>	iv_mv_scaling_flag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</a:rPr>
                        <a:t>u(1)</a:t>
                      </a:r>
                      <a:endParaRPr lang="zh-CN" sz="140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9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}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dirty="0">
                        <a:latin typeface="Times New Roman"/>
                        <a:ea typeface="Malgun Gothic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>
              <a:defRPr/>
            </a:pPr>
            <a:r>
              <a:rPr lang="en-US" altLang="ko-KR" sz="1400" b="1" dirty="0" smtClean="0">
                <a:ea typeface="宋体" pitchFamily="2" charset="-122"/>
              </a:rPr>
              <a:t>JCT3V-E0160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000" b="1" dirty="0" smtClean="0">
                <a:latin typeface="Times New Roman" pitchFamily="18" charset="0"/>
                <a:cs typeface="Times New Roman" pitchFamily="18" charset="0"/>
              </a:rPr>
              <a:t>Conclusion</a:t>
            </a:r>
            <a:endParaRPr lang="ko-KR" alt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29288"/>
          </a:xfrm>
        </p:spPr>
        <p:txBody>
          <a:bodyPr/>
          <a:lstStyle/>
          <a:p>
            <a:pPr algn="just"/>
            <a:r>
              <a:rPr lang="en-US" altLang="ko-KR" sz="2400" b="1" dirty="0" smtClean="0">
                <a:ea typeface="Arial Unicode MS" pitchFamily="34" charset="-122"/>
              </a:rPr>
              <a:t>2 solutions are proposed to make 3D-HEVC compatible with MV-HEVC</a:t>
            </a:r>
            <a:endParaRPr lang="en-US" altLang="ko-KR" sz="2000" dirty="0" smtClean="0">
              <a:ea typeface="Arial Unicode MS" pitchFamily="50" charset="-127"/>
              <a:sym typeface="Wingdings" pitchFamily="2" charset="2"/>
            </a:endParaRPr>
          </a:p>
          <a:p>
            <a:pPr marL="495300" indent="-4953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/>
          </a:p>
          <a:p>
            <a:pPr marL="495300" indent="-4953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It is recommended to adopt one of proposed solution into 3D-HEVC</a:t>
            </a:r>
            <a:endParaRPr lang="en-US" altLang="zh-CN" sz="2400" dirty="0" smtClean="0"/>
          </a:p>
          <a:p>
            <a:pPr lvl="1" algn="just">
              <a:buNone/>
            </a:pPr>
            <a:endParaRPr lang="en-US" altLang="ko-KR" sz="2000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5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/5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>
              <a:defRPr/>
            </a:pPr>
            <a:r>
              <a:rPr lang="en-US" altLang="ko-KR" sz="1400" b="1" dirty="0" smtClean="0">
                <a:ea typeface="宋体" pitchFamily="2" charset="-122"/>
              </a:rPr>
              <a:t>JCT3V-E0160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CTVC-I0036-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JCTVC-I0036-v1</Template>
  <TotalTime>10046</TotalTime>
  <Words>273</Words>
  <Application>Microsoft Office PowerPoint</Application>
  <PresentationFormat>全屏显示(4:3)</PresentationFormat>
  <Paragraphs>100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JCTVC-I0036-v1</vt:lpstr>
      <vt:lpstr>幻灯片 1</vt:lpstr>
      <vt:lpstr>Proposed Method</vt:lpstr>
      <vt:lpstr>Proposed Method</vt:lpstr>
      <vt:lpstr>Proposed Method – Solution 1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Improvements on median motion vectors of AMVP</dc:title>
  <dc:creator>Joonyoung Park</dc:creator>
  <cp:lastModifiedBy>Administrator</cp:lastModifiedBy>
  <cp:revision>901</cp:revision>
  <dcterms:created xsi:type="dcterms:W3CDTF">2011-01-17T01:44:45Z</dcterms:created>
  <dcterms:modified xsi:type="dcterms:W3CDTF">2013-07-19T05:57:02Z</dcterms:modified>
</cp:coreProperties>
</file>