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28" autoAdjust="0"/>
    <p:restoredTop sz="94660"/>
  </p:normalViewPr>
  <p:slideViewPr>
    <p:cSldViewPr snapToGrid="0">
      <p:cViewPr>
        <p:scale>
          <a:sx n="70" d="100"/>
          <a:sy n="70" d="100"/>
        </p:scale>
        <p:origin x="2346" y="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85786" y="1428736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00166" y="3571876"/>
            <a:ext cx="6400800" cy="1000132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001056" cy="571504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5000660"/>
          </a:xfrm>
        </p:spPr>
        <p:txBody>
          <a:bodyPr/>
          <a:lstStyle>
            <a:lvl1pPr marL="265113" indent="-265113" latinLnBrk="0">
              <a:defRPr sz="2000">
                <a:solidFill>
                  <a:schemeClr val="tx1"/>
                </a:solidFill>
              </a:defRPr>
            </a:lvl1pPr>
            <a:lvl2pPr marL="628650" indent="-274638" latinLnBrk="0">
              <a:defRPr sz="1800">
                <a:solidFill>
                  <a:schemeClr val="tx1"/>
                </a:solidFill>
              </a:defRPr>
            </a:lvl2pPr>
            <a:lvl3pPr marL="895350" indent="-266700" latinLnBrk="0"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72438" y="6356350"/>
            <a:ext cx="614362" cy="3651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5786" y="3571876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5786" y="207167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56A4"/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56A4"/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58204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58204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56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56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186766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굴림" charset="-127"/>
              </a:defRPr>
            </a:lvl1pPr>
          </a:lstStyle>
          <a:p>
            <a:fld id="{73DF9454-EA54-469D-9548-182374E438AA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굴림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굴림" charset="-127"/>
              </a:defRPr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oleObject" Target="../embeddings/oleObject3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1.png"/><Relationship Id="rId4" Type="http://schemas.openxmlformats.org/officeDocument/2006/relationships/image" Target="../media/image7.wmf"/><Relationship Id="rId9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CE6: Simplified DC calculation for SDC </a:t>
            </a:r>
            <a:br>
              <a:rPr lang="en-US" altLang="ko-KR" dirty="0" smtClean="0"/>
            </a:br>
            <a:r>
              <a:rPr lang="en-US" altLang="ko-KR" dirty="0" smtClean="0"/>
              <a:t>(JCT3V-E0117)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Hyunho Jo, </a:t>
            </a:r>
            <a:r>
              <a:rPr lang="en-US" altLang="ko-KR" dirty="0" err="1" smtClean="0"/>
              <a:t>Woong</a:t>
            </a:r>
            <a:r>
              <a:rPr lang="en-US" altLang="ko-KR" dirty="0" smtClean="0"/>
              <a:t> Lim, </a:t>
            </a:r>
            <a:r>
              <a:rPr lang="en-US" altLang="ko-KR" dirty="0" err="1" smtClean="0"/>
              <a:t>Jonghoon</a:t>
            </a:r>
            <a:r>
              <a:rPr lang="en-US" altLang="ko-KR" dirty="0" smtClean="0"/>
              <a:t> Yoo, and Donggyu Sim </a:t>
            </a:r>
          </a:p>
          <a:p>
            <a:r>
              <a:rPr lang="en-US" altLang="ko-KR" dirty="0" err="1" smtClean="0"/>
              <a:t>Kwangwoon</a:t>
            </a:r>
            <a:r>
              <a:rPr lang="en-US" altLang="ko-KR" dirty="0" smtClean="0"/>
              <a:t> University (KWU)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504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Comparison of </a:t>
            </a:r>
            <a:r>
              <a:rPr lang="en-US" altLang="ko-KR" dirty="0" smtClean="0"/>
              <a:t>involved operation types and number of that operations</a:t>
            </a:r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286307"/>
              </p:ext>
            </p:extLst>
          </p:nvPr>
        </p:nvGraphicFramePr>
        <p:xfrm>
          <a:off x="252524" y="1253151"/>
          <a:ext cx="8730840" cy="49005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29696"/>
                <a:gridCol w="1080060"/>
                <a:gridCol w="1128884"/>
                <a:gridCol w="976045"/>
                <a:gridCol w="937677"/>
                <a:gridCol w="1092826"/>
                <a:gridCol w="1092826"/>
                <a:gridCol w="1092826"/>
              </a:tblGrid>
              <a:tr h="247077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Prediction </a:t>
                      </a:r>
                      <a:endParaRPr lang="en-CA" sz="1600" b="1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 smtClean="0">
                          <a:effectLst/>
                        </a:rPr>
                        <a:t>Mode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Block</a:t>
                      </a:r>
                      <a:endParaRPr lang="ko-KR" sz="1600" b="1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Size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Operation types and number of that operations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70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HTM 7.0r1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Proposed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70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 smtClean="0">
                          <a:effectLst/>
                        </a:rPr>
                        <a:t>Addition</a:t>
                      </a:r>
                      <a:r>
                        <a:rPr lang="en-CA" sz="1600" b="1" baseline="30000" dirty="0" smtClean="0">
                          <a:effectLst/>
                        </a:rPr>
                        <a:t>1</a:t>
                      </a:r>
                      <a:endParaRPr lang="ko-KR" sz="1600" b="1" baseline="30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Division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Branch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 smtClean="0">
                          <a:effectLst/>
                        </a:rPr>
                        <a:t>Addition</a:t>
                      </a:r>
                      <a:r>
                        <a:rPr lang="en-CA" sz="1600" b="1" baseline="30000" dirty="0" smtClean="0">
                          <a:effectLst/>
                        </a:rPr>
                        <a:t>2</a:t>
                      </a:r>
                      <a:endParaRPr lang="ko-KR" sz="1600" b="1" baseline="30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Shift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Branch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6607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DC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8x8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46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16x16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510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32x32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510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64x64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2046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Planar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8x8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16x16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510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32x32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510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64x64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2046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DMM </a:t>
                      </a:r>
                      <a:r>
                        <a:rPr lang="en-CA" sz="1600" dirty="0" smtClean="0">
                          <a:effectLst/>
                        </a:rPr>
                        <a:t>Mode-1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8x8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16x16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510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32x32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510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</a:tr>
              <a:tr h="346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64x64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ko-K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ko-K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36306" y="6205591"/>
            <a:ext cx="57185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en-US" altLang="ko-KR" sz="1400" dirty="0" smtClean="0"/>
              <a:t>Count the number of addition for ‘</a:t>
            </a:r>
            <a:r>
              <a:rPr lang="en-US" altLang="ko-KR" sz="1400" dirty="0" err="1" smtClean="0"/>
              <a:t>sumPred</a:t>
            </a:r>
            <a:r>
              <a:rPr lang="en-US" altLang="ko-KR" sz="1400" dirty="0" smtClean="0"/>
              <a:t>’ and ‘</a:t>
            </a:r>
            <a:r>
              <a:rPr lang="en-US" altLang="ko-KR" sz="1400" dirty="0" err="1" smtClean="0"/>
              <a:t>numPred</a:t>
            </a:r>
            <a:r>
              <a:rPr lang="en-US" altLang="ko-KR" sz="1400" dirty="0" smtClean="0"/>
              <a:t>’</a:t>
            </a:r>
          </a:p>
          <a:p>
            <a:pPr marL="342900" indent="-342900">
              <a:buAutoNum type="arabicParenR"/>
            </a:pPr>
            <a:r>
              <a:rPr lang="en-US" altLang="ko-KR" sz="1400" dirty="0" smtClean="0"/>
              <a:t>Left-top, right-top, left-bottom, right-bottom, and round offset </a:t>
            </a:r>
            <a:endParaRPr lang="ko-KR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819831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(1)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BD rate results for 3-view case under CTC</a:t>
            </a:r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21243"/>
              </p:ext>
            </p:extLst>
          </p:nvPr>
        </p:nvGraphicFramePr>
        <p:xfrm>
          <a:off x="142844" y="1784989"/>
          <a:ext cx="8839315" cy="357194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0367"/>
                <a:gridCol w="784659"/>
                <a:gridCol w="760919"/>
                <a:gridCol w="728284"/>
                <a:gridCol w="1197621"/>
                <a:gridCol w="1238081"/>
                <a:gridCol w="1189529"/>
                <a:gridCol w="744468"/>
                <a:gridCol w="825387"/>
              </a:tblGrid>
              <a:tr h="569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Sequences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video 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video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video 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video PSNR /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video </a:t>
                      </a:r>
                      <a:r>
                        <a:rPr lang="de-DE" sz="1400" dirty="0">
                          <a:effectLst/>
                        </a:rPr>
                        <a:t>bitrate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video PSNR /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total </a:t>
                      </a:r>
                      <a:r>
                        <a:rPr lang="de-DE" sz="1400" dirty="0">
                          <a:effectLst/>
                        </a:rPr>
                        <a:t>bitrate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synth PSNR /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total </a:t>
                      </a:r>
                      <a:r>
                        <a:rPr lang="de-DE" sz="1400" dirty="0">
                          <a:effectLst/>
                        </a:rPr>
                        <a:t>bitrate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enc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time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dec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time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Balloons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100.8%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Kendo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100.4%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Newspaper_CC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100.2%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101.9%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GT_Fly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101.0%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Poznan_Hall2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100.8%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101.0%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Poznan_Street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100.2%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101.2%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3140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Undo_Dancer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100.9%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1024x768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101.0%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40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1920x1088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100.2%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101.0%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3140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average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100.1%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101.0%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809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(2)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BD rate results for 3-view case under All Intra</a:t>
            </a:r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949314"/>
              </p:ext>
            </p:extLst>
          </p:nvPr>
        </p:nvGraphicFramePr>
        <p:xfrm>
          <a:off x="142844" y="1784989"/>
          <a:ext cx="8839315" cy="357194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0367"/>
                <a:gridCol w="784659"/>
                <a:gridCol w="760919"/>
                <a:gridCol w="728284"/>
                <a:gridCol w="1197621"/>
                <a:gridCol w="1238081"/>
                <a:gridCol w="1189529"/>
                <a:gridCol w="744468"/>
                <a:gridCol w="825387"/>
              </a:tblGrid>
              <a:tr h="569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Sequences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video 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video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video 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video PSNR /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video </a:t>
                      </a:r>
                      <a:r>
                        <a:rPr lang="de-DE" sz="1400" dirty="0">
                          <a:effectLst/>
                        </a:rPr>
                        <a:t>bitrate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video PSNR /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total </a:t>
                      </a:r>
                      <a:r>
                        <a:rPr lang="de-DE" sz="1400" dirty="0">
                          <a:effectLst/>
                        </a:rPr>
                        <a:t>bitrate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synth PSNR /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total </a:t>
                      </a:r>
                      <a:r>
                        <a:rPr lang="de-DE" sz="1400" dirty="0">
                          <a:effectLst/>
                        </a:rPr>
                        <a:t>bitrate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enc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time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dec </a:t>
                      </a:r>
                      <a:endParaRPr lang="de-DE" sz="1400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 smtClean="0">
                          <a:effectLst/>
                        </a:rPr>
                        <a:t>time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Balloons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Kendo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Newspaper_CC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GT_Fly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Poznan_Hall2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Poznan_Street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3140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Undo_Dancer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3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1024x768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40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>
                          <a:effectLst/>
                        </a:rPr>
                        <a:t>1920x1088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</a:tcPr>
                </a:tc>
              </a:tr>
              <a:tr h="3140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de-DE" sz="1400" dirty="0">
                          <a:effectLst/>
                        </a:rPr>
                        <a:t>average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450" marR="44450" marT="0" marB="0" anchor="ctr"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712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Simplified DC calculation for SDC is proposed to reduce the computational complexity</a:t>
            </a:r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 smtClean="0"/>
              <a:t>proposed method can replace the accumulation and division operation </a:t>
            </a:r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 smtClean="0"/>
              <a:t>proposed method can significantly reduce the number of computing operation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The proposed method achieves 0.1% coding gain for synthesized views in CTC</a:t>
            </a:r>
          </a:p>
          <a:p>
            <a:endParaRPr lang="en-US" altLang="ko-KR" dirty="0"/>
          </a:p>
          <a:p>
            <a:r>
              <a:rPr lang="en-US" altLang="ko-KR" dirty="0" smtClean="0"/>
              <a:t>It is recommended to adopt proposed method into 3D-HEVC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1750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Reduce the number of computing operations for the calculation of the DC value for simplified depth coding (SDC)</a:t>
            </a:r>
          </a:p>
          <a:p>
            <a:pPr lvl="1"/>
            <a:r>
              <a:rPr lang="en-US" altLang="ko-KR" dirty="0" smtClean="0"/>
              <a:t>Accumulation, branch, and division operations are used in HTM 7.0r1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CA" altLang="ko-KR" dirty="0" smtClean="0"/>
              <a:t>Calculate </a:t>
            </a:r>
            <a:r>
              <a:rPr lang="en-CA" altLang="ko-KR" dirty="0"/>
              <a:t>DC value using the partial samples of the predicted block based on the characteristics of three types of prediction modes (DC, Planar, and DMM Mode-1) </a:t>
            </a:r>
            <a:r>
              <a:rPr lang="en-US" altLang="ko-KR" dirty="0" smtClean="0"/>
              <a:t> </a:t>
            </a:r>
          </a:p>
          <a:p>
            <a:pPr lvl="1"/>
            <a:r>
              <a:rPr lang="en-US" altLang="ko-KR" dirty="0" smtClean="0"/>
              <a:t>Remove accumulation, branch, and division operations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b="1" u="sng" dirty="0" smtClean="0"/>
              <a:t>CTC: 0.1% coding gain on synthesized view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Cross-check</a:t>
            </a:r>
          </a:p>
          <a:p>
            <a:pPr lvl="1"/>
            <a:r>
              <a:rPr lang="en-US" altLang="ko-KR" dirty="0" smtClean="0"/>
              <a:t>JCT3V-E0194 by LGE</a:t>
            </a:r>
          </a:p>
          <a:p>
            <a:pPr lvl="1"/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13397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Calculation of mean value for </a:t>
            </a:r>
            <a:r>
              <a:rPr lang="en-US" altLang="ko-KR" dirty="0" smtClean="0"/>
              <a:t>the </a:t>
            </a:r>
            <a:r>
              <a:rPr lang="en-US" altLang="ko-KR" dirty="0" smtClean="0"/>
              <a:t>predicting depth value in SDC</a:t>
            </a:r>
          </a:p>
          <a:p>
            <a:pPr lvl="1"/>
            <a:r>
              <a:rPr lang="en-US" altLang="ko-KR" dirty="0" smtClean="0"/>
              <a:t>SDC coding mode consists of the three prediction mode (DC, Planar, </a:t>
            </a:r>
            <a:r>
              <a:rPr lang="en-US" altLang="ko-KR" dirty="0" smtClean="0"/>
              <a:t>and </a:t>
            </a:r>
            <a:r>
              <a:rPr lang="en-US" altLang="ko-KR" dirty="0" smtClean="0"/>
              <a:t>DMM </a:t>
            </a:r>
            <a:r>
              <a:rPr lang="en-US" altLang="ko-KR" dirty="0" smtClean="0"/>
              <a:t>Mode-1)</a:t>
            </a:r>
          </a:p>
          <a:p>
            <a:pPr lvl="1"/>
            <a:r>
              <a:rPr lang="en-US" altLang="ko-KR" dirty="0" smtClean="0"/>
              <a:t>For the complexity reduction, sub-sampling method was adopted for DMM and SDC</a:t>
            </a:r>
          </a:p>
          <a:p>
            <a:pPr lvl="1"/>
            <a:r>
              <a:rPr lang="en-US" altLang="ko-KR" dirty="0" smtClean="0"/>
              <a:t>However, accumulation with varying number of samples, branch, and division operations are still utilized </a:t>
            </a:r>
          </a:p>
          <a:p>
            <a:pPr lvl="2"/>
            <a:r>
              <a:rPr lang="en-US" altLang="ko-KR" dirty="0" smtClean="0"/>
              <a:t>Higher computational complexity</a:t>
            </a:r>
          </a:p>
          <a:p>
            <a:pPr lvl="2"/>
            <a:r>
              <a:rPr lang="en-US" altLang="ko-KR" dirty="0" smtClean="0"/>
              <a:t>Inappropriate for hardware implementation (accumulation and division)</a:t>
            </a:r>
          </a:p>
          <a:p>
            <a:pPr lvl="2"/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2650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simplified DC calculation for SDC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Proposed method</a:t>
            </a:r>
          </a:p>
          <a:p>
            <a:pPr lvl="1"/>
            <a:r>
              <a:rPr lang="en-CA" altLang="ko-KR" dirty="0" smtClean="0"/>
              <a:t>It calculates </a:t>
            </a:r>
            <a:r>
              <a:rPr lang="en-CA" altLang="ko-KR" dirty="0"/>
              <a:t>DC value using the partial samples of the predicted block based on the characteristics of three types of prediction modes (DC, Planar, and DMM Mode-1) of SDC coded </a:t>
            </a:r>
            <a:r>
              <a:rPr lang="en-CA" altLang="ko-KR" dirty="0" smtClean="0"/>
              <a:t>block</a:t>
            </a:r>
          </a:p>
          <a:p>
            <a:pPr lvl="1"/>
            <a:r>
              <a:rPr lang="en-CA" altLang="ko-KR" dirty="0" smtClean="0"/>
              <a:t>Remove accumulation, branch, and division operations 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1182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840518" cy="571504"/>
          </a:xfrm>
        </p:spPr>
        <p:txBody>
          <a:bodyPr/>
          <a:lstStyle/>
          <a:p>
            <a:r>
              <a:rPr lang="en-US" altLang="ko-KR" dirty="0" smtClean="0"/>
              <a:t>DC calculation for DC mode in SDC coded block</a:t>
            </a:r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623265"/>
              </p:ext>
            </p:extLst>
          </p:nvPr>
        </p:nvGraphicFramePr>
        <p:xfrm>
          <a:off x="1262678" y="5537883"/>
          <a:ext cx="201612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수식" r:id="rId3" imgW="1333440" imgH="711000" progId="Equation.3">
                  <p:embed/>
                </p:oleObj>
              </mc:Choice>
              <mc:Fallback>
                <p:oleObj name="수식" r:id="rId3" imgW="1333440" imgH="711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2678" y="5537883"/>
                        <a:ext cx="2016125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47127"/>
              </p:ext>
            </p:extLst>
          </p:nvPr>
        </p:nvGraphicFramePr>
        <p:xfrm>
          <a:off x="6146801" y="5710127"/>
          <a:ext cx="174783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수식" r:id="rId5" imgW="1155600" imgH="241200" progId="Equation.3">
                  <p:embed/>
                </p:oleObj>
              </mc:Choice>
              <mc:Fallback>
                <p:oleObj name="수식" r:id="rId5" imgW="115560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46801" y="5710127"/>
                        <a:ext cx="174783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1286825"/>
          </a:xfrm>
        </p:spPr>
        <p:txBody>
          <a:bodyPr/>
          <a:lstStyle/>
          <a:p>
            <a:r>
              <a:rPr lang="en-US" altLang="ko-KR" sz="1600" dirty="0" smtClean="0"/>
              <a:t>For DC prediction mode, </a:t>
            </a:r>
            <a:r>
              <a:rPr lang="en-US" altLang="ko-KR" sz="1600" b="1" dirty="0" smtClean="0"/>
              <a:t>the right-bottom sample </a:t>
            </a:r>
            <a:r>
              <a:rPr lang="en-US" altLang="ko-KR" sz="1600" dirty="0" smtClean="0"/>
              <a:t>in a predicted block is used as the DC value</a:t>
            </a:r>
          </a:p>
          <a:p>
            <a:pPr lvl="1"/>
            <a:r>
              <a:rPr lang="en-US" altLang="ko-KR" sz="1400" dirty="0" smtClean="0"/>
              <a:t>Inner boundary filtering is employed for 8x8 and 16x16 blocks</a:t>
            </a:r>
          </a:p>
          <a:p>
            <a:pPr lvl="1"/>
            <a:r>
              <a:rPr lang="en-US" altLang="ko-KR" sz="1400" dirty="0" smtClean="0"/>
              <a:t>The right-bottom sample is </a:t>
            </a:r>
            <a:r>
              <a:rPr lang="en-US" altLang="ko-KR" sz="1400" dirty="0" smtClean="0"/>
              <a:t>the same as </a:t>
            </a:r>
            <a:r>
              <a:rPr lang="en-US" altLang="ko-KR" sz="1400" dirty="0" smtClean="0"/>
              <a:t>the ‘</a:t>
            </a:r>
            <a:r>
              <a:rPr lang="en-US" altLang="ko-KR" sz="1400" dirty="0" err="1" smtClean="0"/>
              <a:t>dcVal</a:t>
            </a:r>
            <a:r>
              <a:rPr lang="en-US" altLang="ko-KR" sz="1400" dirty="0" smtClean="0"/>
              <a:t>’ in DC prediction mode</a:t>
            </a:r>
            <a:endParaRPr lang="ko-KR" altLang="en-US" sz="1400"/>
          </a:p>
        </p:txBody>
      </p:sp>
      <p:sp>
        <p:nvSpPr>
          <p:cNvPr id="9" name="TextBox 8"/>
          <p:cNvSpPr txBox="1"/>
          <p:nvPr/>
        </p:nvSpPr>
        <p:spPr>
          <a:xfrm>
            <a:off x="1787772" y="2641379"/>
            <a:ext cx="1091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HTM 7.0r1</a:t>
            </a:r>
            <a:endParaRPr lang="ko-KR" altLang="en-US" sz="14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524078" y="2619354"/>
            <a:ext cx="993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Proposed</a:t>
            </a:r>
            <a:endParaRPr lang="ko-KR" altLang="en-US" sz="1400" b="1" dirty="0" smtClean="0"/>
          </a:p>
        </p:txBody>
      </p:sp>
      <p:sp>
        <p:nvSpPr>
          <p:cNvPr id="11" name="TextBox 10"/>
          <p:cNvSpPr txBox="1"/>
          <p:nvPr/>
        </p:nvSpPr>
        <p:spPr>
          <a:xfrm rot="5400000">
            <a:off x="7608225" y="4148749"/>
            <a:ext cx="1396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Constant value</a:t>
            </a:r>
            <a:endParaRPr lang="ko-KR" altLang="en-US" sz="1400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5400000">
            <a:off x="2985557" y="4041028"/>
            <a:ext cx="13962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Constant value</a:t>
            </a:r>
          </a:p>
          <a:p>
            <a:pPr algn="ctr"/>
            <a:r>
              <a:rPr lang="en-US" altLang="ko-KR" sz="1400" dirty="0" smtClean="0">
                <a:solidFill>
                  <a:srgbClr val="FF0000"/>
                </a:solidFill>
              </a:rPr>
              <a:t>(</a:t>
            </a:r>
            <a:r>
              <a:rPr lang="en-US" altLang="ko-KR" sz="1400" dirty="0" err="1" smtClean="0">
                <a:solidFill>
                  <a:srgbClr val="FF0000"/>
                </a:solidFill>
              </a:rPr>
              <a:t>dcVal</a:t>
            </a:r>
            <a:r>
              <a:rPr lang="en-US" altLang="ko-KR" sz="1400" dirty="0" smtClean="0">
                <a:solidFill>
                  <a:srgbClr val="FF0000"/>
                </a:solidFill>
              </a:rPr>
              <a:t>)</a:t>
            </a:r>
            <a:endParaRPr lang="ko-KR" altLang="en-US" sz="1400" dirty="0" smtClean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5400000">
            <a:off x="-94534" y="3939602"/>
            <a:ext cx="2139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Inner-boundary filtered </a:t>
            </a:r>
          </a:p>
          <a:p>
            <a:r>
              <a:rPr lang="en-US" altLang="ko-KR" sz="1400" dirty="0" smtClean="0">
                <a:solidFill>
                  <a:srgbClr val="FF0000"/>
                </a:solidFill>
              </a:rPr>
              <a:t>region</a:t>
            </a:r>
            <a:endParaRPr lang="ko-KR" altLang="en-US" sz="1400" dirty="0" smtClean="0">
              <a:solidFill>
                <a:srgbClr val="FF0000"/>
              </a:solidFill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2678" y="3118943"/>
            <a:ext cx="2160000" cy="216453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569094" y="3428413"/>
            <a:ext cx="1800000" cy="180000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3586" y="3128862"/>
            <a:ext cx="2160000" cy="2164538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6230106" y="3428413"/>
            <a:ext cx="1800000" cy="180000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 rot="5400000">
            <a:off x="4510382" y="3969278"/>
            <a:ext cx="2139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Inner-boundary filtered </a:t>
            </a:r>
          </a:p>
          <a:p>
            <a:r>
              <a:rPr lang="en-US" altLang="ko-KR" sz="1400" dirty="0" smtClean="0">
                <a:solidFill>
                  <a:srgbClr val="FF0000"/>
                </a:solidFill>
              </a:rPr>
              <a:t>region</a:t>
            </a:r>
            <a:endParaRPr lang="ko-KR" altLang="en-US" sz="1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336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840518" cy="571504"/>
          </a:xfrm>
        </p:spPr>
        <p:txBody>
          <a:bodyPr/>
          <a:lstStyle/>
          <a:p>
            <a:r>
              <a:rPr lang="en-US" altLang="ko-KR" dirty="0" smtClean="0"/>
              <a:t>DC calculation for DMM Mode-1 mode in SDC coded block</a:t>
            </a:r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853765"/>
              </p:ext>
            </p:extLst>
          </p:nvPr>
        </p:nvGraphicFramePr>
        <p:xfrm>
          <a:off x="142844" y="4700588"/>
          <a:ext cx="4960853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" name="수식" r:id="rId3" imgW="4572000" imgH="685800" progId="Equation.3">
                  <p:embed/>
                </p:oleObj>
              </mc:Choice>
              <mc:Fallback>
                <p:oleObj name="수식" r:id="rId3" imgW="457200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844" y="4700588"/>
                        <a:ext cx="4960853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627878"/>
              </p:ext>
            </p:extLst>
          </p:nvPr>
        </p:nvGraphicFramePr>
        <p:xfrm>
          <a:off x="5397499" y="4700588"/>
          <a:ext cx="3600447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3" name="수식" r:id="rId5" imgW="3174840" imgH="507960" progId="Equation.3">
                  <p:embed/>
                </p:oleObj>
              </mc:Choice>
              <mc:Fallback>
                <p:oleObj name="수식" r:id="rId5" imgW="3174840" imgH="507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7499" y="4700588"/>
                        <a:ext cx="3600447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799729"/>
          </a:xfrm>
        </p:spPr>
        <p:txBody>
          <a:bodyPr/>
          <a:lstStyle/>
          <a:p>
            <a:r>
              <a:rPr lang="en-US" altLang="ko-KR" sz="1600" dirty="0" smtClean="0"/>
              <a:t>For DMM Mode-1 prediction mode, the </a:t>
            </a:r>
            <a:r>
              <a:rPr lang="en-US" altLang="ko-KR" sz="1600" b="1" dirty="0" smtClean="0"/>
              <a:t>left-top, right-top, left-bottom, and right-bottom sample </a:t>
            </a:r>
            <a:r>
              <a:rPr lang="en-US" altLang="ko-KR" sz="1600" dirty="0" smtClean="0"/>
              <a:t>in a predicted block is used to find the DC values of segment-1 and segment-2, respectively</a:t>
            </a:r>
            <a:endParaRPr lang="ko-KR" altLang="en-US" sz="1600"/>
          </a:p>
        </p:txBody>
      </p:sp>
      <p:sp>
        <p:nvSpPr>
          <p:cNvPr id="9" name="TextBox 8"/>
          <p:cNvSpPr txBox="1"/>
          <p:nvPr/>
        </p:nvSpPr>
        <p:spPr>
          <a:xfrm>
            <a:off x="1666392" y="2011838"/>
            <a:ext cx="1091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HTM 7.0r1</a:t>
            </a:r>
            <a:endParaRPr lang="ko-KR" altLang="en-US" sz="14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402698" y="1989813"/>
            <a:ext cx="993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Proposed</a:t>
            </a:r>
            <a:endParaRPr lang="ko-KR" altLang="en-US" sz="1400" b="1" dirty="0" smtClean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0906" y="2381856"/>
            <a:ext cx="2160000" cy="2164538"/>
          </a:xfrm>
          <a:prstGeom prst="rect">
            <a:avLst/>
          </a:prstGeom>
        </p:spPr>
      </p:pic>
      <p:graphicFrame>
        <p:nvGraphicFramePr>
          <p:cNvPr id="15" name="개체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662559"/>
              </p:ext>
            </p:extLst>
          </p:nvPr>
        </p:nvGraphicFramePr>
        <p:xfrm>
          <a:off x="142844" y="5728235"/>
          <a:ext cx="4960853" cy="726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" name="수식" r:id="rId8" imgW="4673520" imgH="685800" progId="Equation.3">
                  <p:embed/>
                </p:oleObj>
              </mc:Choice>
              <mc:Fallback>
                <p:oleObj name="수식" r:id="rId8" imgW="467352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2844" y="5728235"/>
                        <a:ext cx="4960853" cy="7265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17" name="Picture 6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580" y="2381856"/>
            <a:ext cx="215619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045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 problem of </a:t>
            </a:r>
            <a:r>
              <a:rPr lang="en-US" altLang="ko-KR" dirty="0"/>
              <a:t>sub-sampling method for DMM Mode-1 mode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600" dirty="0" smtClean="0"/>
              <a:t>The sub-sampling method (HTM 7.0r1) cannot consider all the partitioning case of DMM Mode-1 for the 32x32 and 64x64 blocks</a:t>
            </a:r>
            <a:endParaRPr lang="ko-KR" altLang="en-US" sz="16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655" y="2177048"/>
            <a:ext cx="4320000" cy="43237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75347" y="2298032"/>
            <a:ext cx="1108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Segment-1</a:t>
            </a:r>
            <a:endParaRPr lang="ko-KR" altLang="en-US" sz="1400" b="1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7035135" y="2298031"/>
            <a:ext cx="1108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Segment-2</a:t>
            </a:r>
            <a:endParaRPr lang="ko-KR" altLang="en-US" sz="1400" b="1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356190" y="4102668"/>
            <a:ext cx="1955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/>
              <a:t>Sub-sampling points</a:t>
            </a:r>
          </a:p>
          <a:p>
            <a:pPr algn="ctr"/>
            <a:r>
              <a:rPr lang="en-US" altLang="ko-KR" sz="1400" b="1" dirty="0" smtClean="0"/>
              <a:t>( red samples)</a:t>
            </a:r>
            <a:endParaRPr lang="ko-KR" altLang="en-US" sz="1400" b="1" dirty="0" smtClean="0"/>
          </a:p>
        </p:txBody>
      </p:sp>
      <p:cxnSp>
        <p:nvCxnSpPr>
          <p:cNvPr id="19" name="직선 화살표 연결선 18"/>
          <p:cNvCxnSpPr/>
          <p:nvPr/>
        </p:nvCxnSpPr>
        <p:spPr>
          <a:xfrm flipV="1">
            <a:off x="1443789" y="3833462"/>
            <a:ext cx="1185566" cy="2692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/>
          <p:cNvCxnSpPr>
            <a:stCxn id="17" idx="2"/>
          </p:cNvCxnSpPr>
          <p:nvPr/>
        </p:nvCxnSpPr>
        <p:spPr>
          <a:xfrm flipH="1">
            <a:off x="6737684" y="2605808"/>
            <a:ext cx="851834" cy="7028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337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840518" cy="571504"/>
          </a:xfrm>
        </p:spPr>
        <p:txBody>
          <a:bodyPr/>
          <a:lstStyle/>
          <a:p>
            <a:r>
              <a:rPr lang="en-US" altLang="ko-KR" dirty="0" smtClean="0"/>
              <a:t>DC calculation for Planar mode in SDC coded block</a:t>
            </a:r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90893"/>
              </p:ext>
            </p:extLst>
          </p:nvPr>
        </p:nvGraphicFramePr>
        <p:xfrm>
          <a:off x="1141298" y="4811805"/>
          <a:ext cx="201612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수식" r:id="rId3" imgW="1333440" imgH="711000" progId="Equation.3">
                  <p:embed/>
                </p:oleObj>
              </mc:Choice>
              <mc:Fallback>
                <p:oleObj name="수식" r:id="rId3" imgW="1333440" imgH="711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1298" y="4811805"/>
                        <a:ext cx="2016125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799729"/>
          </a:xfrm>
        </p:spPr>
        <p:txBody>
          <a:bodyPr/>
          <a:lstStyle/>
          <a:p>
            <a:r>
              <a:rPr lang="en-US" altLang="ko-KR" sz="1600" dirty="0" smtClean="0"/>
              <a:t>For Planar prediction mode, </a:t>
            </a:r>
            <a:r>
              <a:rPr lang="en-US" altLang="ko-KR" sz="1600" b="1" dirty="0" smtClean="0"/>
              <a:t>the left-top, right-top, left-bottom, and right-bottom samples </a:t>
            </a:r>
            <a:r>
              <a:rPr lang="en-US" altLang="ko-KR" sz="1600" dirty="0" smtClean="0"/>
              <a:t>in a predicted block is used to get the DC value</a:t>
            </a:r>
            <a:endParaRPr lang="ko-KR" altLang="en-US" sz="1600"/>
          </a:p>
        </p:txBody>
      </p:sp>
      <p:sp>
        <p:nvSpPr>
          <p:cNvPr id="9" name="TextBox 8"/>
          <p:cNvSpPr txBox="1"/>
          <p:nvPr/>
        </p:nvSpPr>
        <p:spPr>
          <a:xfrm>
            <a:off x="1666392" y="1915301"/>
            <a:ext cx="1091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HTM 7.0r1</a:t>
            </a:r>
            <a:endParaRPr lang="ko-KR" altLang="en-US" sz="14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402698" y="1893276"/>
            <a:ext cx="993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Proposed</a:t>
            </a:r>
            <a:endParaRPr lang="ko-KR" altLang="en-US" sz="1400" b="1" dirty="0" smtClean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298" y="2392865"/>
            <a:ext cx="2160000" cy="216453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8874" y="2392865"/>
            <a:ext cx="2160000" cy="2164538"/>
          </a:xfrm>
          <a:prstGeom prst="rect">
            <a:avLst/>
          </a:prstGeom>
        </p:spPr>
      </p:pic>
      <p:graphicFrame>
        <p:nvGraphicFramePr>
          <p:cNvPr id="12" name="개체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048221"/>
              </p:ext>
            </p:extLst>
          </p:nvPr>
        </p:nvGraphicFramePr>
        <p:xfrm>
          <a:off x="4771823" y="4936117"/>
          <a:ext cx="3914977" cy="344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수식" r:id="rId7" imgW="2743200" imgH="241200" progId="Equation.3">
                  <p:embed/>
                </p:oleObj>
              </mc:Choice>
              <mc:Fallback>
                <p:oleObj name="수식" r:id="rId7" imgW="274320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71823" y="4936117"/>
                        <a:ext cx="3914977" cy="3443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9472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Comparison of number of involved pixels for DC calculation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sub-sampling method in HTM-7.0r1 is used for the 32x32 and 64x64 block</a:t>
            </a:r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430208"/>
              </p:ext>
            </p:extLst>
          </p:nvPr>
        </p:nvGraphicFramePr>
        <p:xfrm>
          <a:off x="311206" y="2039661"/>
          <a:ext cx="8610373" cy="44611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81386"/>
                <a:gridCol w="1581386"/>
                <a:gridCol w="1892989"/>
                <a:gridCol w="1892989"/>
                <a:gridCol w="1661623"/>
              </a:tblGrid>
              <a:tr h="26198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Prediction </a:t>
                      </a:r>
                      <a:endParaRPr lang="en-CA" sz="1600" b="1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 smtClean="0">
                          <a:effectLst/>
                        </a:rPr>
                        <a:t>Mode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Block</a:t>
                      </a:r>
                      <a:endParaRPr lang="ko-KR" sz="1600" b="1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Size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Number of pixels involved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Ratio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75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HTM 7.0r1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Proposed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014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DC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8x8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1.56%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01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16x16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0.39%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32x32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0.39%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64x64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Planar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8x8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6.25%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16x16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1.56%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32x32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1.56%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64x64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0.39%</a:t>
                      </a:r>
                      <a:endParaRPr lang="ko-K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DMM </a:t>
                      </a:r>
                      <a:r>
                        <a:rPr lang="en-CA" sz="1600" dirty="0" smtClean="0">
                          <a:effectLst/>
                        </a:rPr>
                        <a:t>Mode-1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8x8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6.25%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16x16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1.56%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32x32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1.56%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</a:tr>
              <a:tr h="3201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64x64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ko-K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938276"/>
      </p:ext>
    </p:extLst>
  </p:cSld>
  <p:clrMapOvr>
    <a:masterClrMapping/>
  </p:clrMapOvr>
</p:sld>
</file>

<file path=ppt/theme/theme1.xml><?xml version="1.0" encoding="utf-8"?>
<a:theme xmlns:a="http://schemas.openxmlformats.org/drawingml/2006/main" name="연구실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연구실테마" id="{341B5432-B0CA-4335-8CA9-5691D354D52C}" vid="{56E7860C-BCEB-4DF7-81C6-86C6C9866D1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연구실테마</Template>
  <TotalTime>202</TotalTime>
  <Words>995</Words>
  <Application>Microsoft Office PowerPoint</Application>
  <PresentationFormat>화면 슬라이드 쇼(4:3)</PresentationFormat>
  <Paragraphs>362</Paragraphs>
  <Slides>13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9" baseType="lpstr">
      <vt:lpstr>굴림</vt:lpstr>
      <vt:lpstr>맑은 고딕</vt:lpstr>
      <vt:lpstr>Arial</vt:lpstr>
      <vt:lpstr>Times New Roman</vt:lpstr>
      <vt:lpstr>연구실테마</vt:lpstr>
      <vt:lpstr>수식</vt:lpstr>
      <vt:lpstr>CE6: Simplified DC calculation for SDC  (JCT3V-E0117)</vt:lpstr>
      <vt:lpstr>Summary</vt:lpstr>
      <vt:lpstr>Problem statements</vt:lpstr>
      <vt:lpstr>Proposed simplified DC calculation for SDC</vt:lpstr>
      <vt:lpstr>DC calculation for DC mode in SDC coded block</vt:lpstr>
      <vt:lpstr>DC calculation for DMM Mode-1 mode in SDC coded block</vt:lpstr>
      <vt:lpstr>A problem of sub-sampling method for DMM Mode-1 mode </vt:lpstr>
      <vt:lpstr>DC calculation for Planar mode in SDC coded block</vt:lpstr>
      <vt:lpstr>Comparison of number of involved pixels for DC calculation</vt:lpstr>
      <vt:lpstr>Comparison of involved operation types and number of that operations</vt:lpstr>
      <vt:lpstr>Experimental results (1) </vt:lpstr>
      <vt:lpstr>Experimental results (2) </vt:lpstr>
      <vt:lpstr>Conclusions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CE6: Simplified DC calculation for SDC</dc:title>
  <dc:creator>Hyunho Jo</dc:creator>
  <cp:lastModifiedBy>Hyunho Jo</cp:lastModifiedBy>
  <cp:revision>53</cp:revision>
  <dcterms:created xsi:type="dcterms:W3CDTF">2013-07-19T06:21:33Z</dcterms:created>
  <dcterms:modified xsi:type="dcterms:W3CDTF">2013-07-26T07:10:03Z</dcterms:modified>
</cp:coreProperties>
</file>