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721" r:id="rId2"/>
    <p:sldId id="899" r:id="rId3"/>
    <p:sldId id="900" r:id="rId4"/>
    <p:sldId id="898" r:id="rId5"/>
    <p:sldId id="901" r:id="rId6"/>
    <p:sldId id="911" r:id="rId7"/>
    <p:sldId id="914" r:id="rId8"/>
    <p:sldId id="909" r:id="rId9"/>
  </p:sldIdLst>
  <p:sldSz cx="9144000" cy="6858000" type="screen4x3"/>
  <p:notesSz cx="6788150" cy="9923463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Times New Roman" pitchFamily="18" charset="0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5FE3D6"/>
    <a:srgbClr val="FFFFCC"/>
    <a:srgbClr val="43CAE5"/>
    <a:srgbClr val="9999FF"/>
    <a:srgbClr val="FF00FF"/>
    <a:srgbClr val="66CCFF"/>
    <a:srgbClr val="5DCBC1"/>
    <a:srgbClr val="9900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5" autoAdjust="0"/>
    <p:restoredTop sz="94229" autoAdjust="0"/>
  </p:normalViewPr>
  <p:slideViewPr>
    <p:cSldViewPr>
      <p:cViewPr varScale="1">
        <p:scale>
          <a:sx n="68" d="100"/>
          <a:sy n="68" d="100"/>
        </p:scale>
        <p:origin x="-15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6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724" y="-96"/>
      </p:cViewPr>
      <p:guideLst>
        <p:guide orient="horz" pos="3126"/>
        <p:guide pos="21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26575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9592CCC-4287-4091-BDD7-6597032BF79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75563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7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1438" y="0"/>
            <a:ext cx="2890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25" y="766763"/>
            <a:ext cx="4899025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748213"/>
            <a:ext cx="494665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93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8638"/>
            <a:ext cx="2967038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3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1438" y="9418638"/>
            <a:ext cx="28908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57" tIns="45678" rIns="91357" bIns="45678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Font typeface="Wingdings" pitchFamily="2" charset="2"/>
              <a:buNone/>
              <a:defRPr sz="1200">
                <a:latin typeface="새굴림" pitchFamily="18" charset="-127"/>
                <a:ea typeface="새굴림" pitchFamily="18" charset="-127"/>
              </a:defRPr>
            </a:lvl1pPr>
          </a:lstStyle>
          <a:p>
            <a:pPr>
              <a:defRPr/>
            </a:pPr>
            <a:fld id="{C1AD212E-C680-4CAF-99B8-8E6EE209D12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3848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1pPr>
            <a:lvl2pPr marL="742950" indent="-28575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2pPr>
            <a:lvl3pPr marL="11430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3pPr>
            <a:lvl4pPr marL="16002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4pPr>
            <a:lvl5pPr marL="2057400" indent="-228600" eaLnBrk="0" hangingPunct="0"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 b="1">
                <a:solidFill>
                  <a:schemeClr val="tx1"/>
                </a:solidFill>
                <a:latin typeface="Times New Roman" pitchFamily="18" charset="0"/>
                <a:ea typeface="굴림" pitchFamily="50" charset="-127"/>
              </a:defRPr>
            </a:lvl9pPr>
          </a:lstStyle>
          <a:p>
            <a:pPr eaLnBrk="1" hangingPunct="1"/>
            <a:fld id="{A95D6B17-8E4F-4853-A141-23F7AED9905E}" type="slidenum">
              <a:rPr lang="en-US" altLang="ko-KR" sz="1200" smtClean="0">
                <a:latin typeface="새굴림" pitchFamily="18" charset="-127"/>
                <a:ea typeface="새굴림" pitchFamily="18" charset="-127"/>
              </a:rPr>
              <a:pPr eaLnBrk="1" hangingPunct="1"/>
              <a:t>1</a:t>
            </a:fld>
            <a:endParaRPr lang="en-US" altLang="ko-KR" sz="1200" smtClean="0">
              <a:latin typeface="새굴림" pitchFamily="18" charset="-127"/>
              <a:ea typeface="새굴림" pitchFamily="18" charset="-127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66763"/>
            <a:ext cx="4899025" cy="3675062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ko-KR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66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endParaRPr lang="ko-KR" altLang="ko-KR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95600"/>
            <a:ext cx="6400800" cy="3124200"/>
          </a:xfrm>
          <a:prstGeom prst="rect">
            <a:avLst/>
          </a:prstGeom>
          <a:ln w="9525">
            <a:miter lim="800000"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endParaRPr lang="en-US" altLang="ko-KR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0214337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89B33-B1F6-48EC-8ACB-28A873E26F61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523946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58000" y="76200"/>
            <a:ext cx="2286000" cy="6248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705600" cy="6248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24500-8396-4ECE-BF5C-B3CFEE90905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28301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800" baseline="0"/>
            </a:lvl2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F3C0D-5DBE-42BF-8D3F-482FB3DAD48A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478380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6710D-EC90-43A7-9658-C46E525D8D2C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3663400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4958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8D7EF-4D19-437F-8229-64F09AE89EDF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254277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09CA2-07CA-4123-B5E6-2FBEF7462BD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6890197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BA161-479B-4A1A-A33E-B4EAC67AED4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7223235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30C57-D219-43F6-BF05-D5C8DD28615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269313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5803E-7C26-4ADE-B61B-FE779ECA301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4870288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E26A2-5A6A-47C0-8DCD-5AE856CD76D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4547705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Line 2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57150" cmpd="thinThick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027" name="AutoShap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762000"/>
            <a:ext cx="9144000" cy="5562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 </a:t>
            </a:r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 둘째 수준</a:t>
            </a:r>
          </a:p>
          <a:p>
            <a:pPr lvl="2"/>
            <a:r>
              <a:rPr lang="ko-KR" altLang="en-US" smtClean="0"/>
              <a:t> 셋째 수준</a:t>
            </a:r>
          </a:p>
          <a:p>
            <a:pPr lvl="3"/>
            <a:r>
              <a:rPr lang="ko-KR" altLang="en-US" smtClean="0"/>
              <a:t> 넷째 수준</a:t>
            </a:r>
          </a:p>
          <a:p>
            <a:pPr lvl="4"/>
            <a:r>
              <a:rPr lang="ko-KR" altLang="en-US" smtClean="0"/>
              <a:t> 다섯째 수준</a:t>
            </a:r>
          </a:p>
        </p:txBody>
      </p:sp>
      <p:sp>
        <p:nvSpPr>
          <p:cNvPr id="132103" name="Rectangle 7"/>
          <p:cNvSpPr>
            <a:spLocks noChangeArrowheads="1"/>
          </p:cNvSpPr>
          <p:nvPr/>
        </p:nvSpPr>
        <p:spPr bwMode="auto">
          <a:xfrm>
            <a:off x="0" y="0"/>
            <a:ext cx="9144000" cy="762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0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762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제 목</a:t>
            </a:r>
          </a:p>
        </p:txBody>
      </p:sp>
      <p:sp>
        <p:nvSpPr>
          <p:cNvPr id="132101" name="Line 5"/>
          <p:cNvSpPr>
            <a:spLocks noChangeShapeType="1"/>
          </p:cNvSpPr>
          <p:nvPr userDrawn="1"/>
        </p:nvSpPr>
        <p:spPr bwMode="auto">
          <a:xfrm>
            <a:off x="0" y="6477000"/>
            <a:ext cx="9144000" cy="0"/>
          </a:xfrm>
          <a:prstGeom prst="line">
            <a:avLst/>
          </a:prstGeom>
          <a:noFill/>
          <a:ln w="57150" cmpd="thinThick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132113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8600" y="6524625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latin typeface="+mn-lt"/>
                <a:ea typeface="굴림" pitchFamily="50" charset="-127"/>
              </a:defRPr>
            </a:lvl1pPr>
          </a:lstStyle>
          <a:p>
            <a:pPr>
              <a:defRPr/>
            </a:pPr>
            <a:fld id="{E5B2E31F-15A5-4BE7-963B-54A1A29E81C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pic>
        <p:nvPicPr>
          <p:cNvPr id="9" name="Picture 9" descr="ss_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80564" y="6541138"/>
            <a:ext cx="755576" cy="2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420" r:id="rId1"/>
    <p:sldLayoutId id="2147485410" r:id="rId2"/>
    <p:sldLayoutId id="2147485411" r:id="rId3"/>
    <p:sldLayoutId id="2147485412" r:id="rId4"/>
    <p:sldLayoutId id="2147485413" r:id="rId5"/>
    <p:sldLayoutId id="2147485414" r:id="rId6"/>
    <p:sldLayoutId id="2147485415" r:id="rId7"/>
    <p:sldLayoutId id="2147485416" r:id="rId8"/>
    <p:sldLayoutId id="2147485417" r:id="rId9"/>
    <p:sldLayoutId id="2147485418" r:id="rId10"/>
    <p:sldLayoutId id="2147485419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8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v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chemeClr val="accent2"/>
        </a:buClr>
        <a:buSzPct val="110000"/>
        <a:buFont typeface="Wingdings" pitchFamily="2" charset="2"/>
        <a:buChar char="§"/>
        <a:defRPr kumimoji="1" sz="2800">
          <a:solidFill>
            <a:srgbClr val="000066"/>
          </a:solidFill>
          <a:latin typeface="+mn-ea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kumimoji="1" sz="1600">
          <a:solidFill>
            <a:schemeClr val="accent2"/>
          </a:solidFill>
          <a:latin typeface="+mn-ea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4"/>
        </a:buBlip>
        <a:defRPr kumimoji="1" sz="1400">
          <a:solidFill>
            <a:schemeClr val="tx1"/>
          </a:solidFill>
          <a:latin typeface="+mn-ea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Blip>
          <a:blip r:embed="rId15"/>
        </a:buBlip>
        <a:defRPr kumimoji="1" sz="1400">
          <a:solidFill>
            <a:schemeClr val="tx1"/>
          </a:solidFill>
          <a:latin typeface="+mn-lt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atermark_Ellip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12" y="1587"/>
            <a:ext cx="9145512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ss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5001" y="420688"/>
            <a:ext cx="176137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547" name="Rectangle 3"/>
          <p:cNvSpPr>
            <a:spLocks noChangeArrowheads="1"/>
          </p:cNvSpPr>
          <p:nvPr/>
        </p:nvSpPr>
        <p:spPr bwMode="auto">
          <a:xfrm>
            <a:off x="150448" y="1509071"/>
            <a:ext cx="89221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JCT3V-D0113– CE2.h related:</a:t>
            </a:r>
            <a:b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</a:br>
            <a:r>
              <a:rPr lang="en-US" altLang="ko-KR" sz="320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HY헤드라인M" pitchFamily="18" charset="-127"/>
              </a:rPr>
              <a:t>Simplification of DV Derivation</a:t>
            </a:r>
          </a:p>
        </p:txBody>
      </p:sp>
      <p:sp>
        <p:nvSpPr>
          <p:cNvPr id="14338" name="Line 2"/>
          <p:cNvSpPr>
            <a:spLocks noChangeShapeType="1"/>
          </p:cNvSpPr>
          <p:nvPr/>
        </p:nvSpPr>
        <p:spPr bwMode="auto">
          <a:xfrm>
            <a:off x="252413" y="2781300"/>
            <a:ext cx="8639175" cy="0"/>
          </a:xfrm>
          <a:prstGeom prst="line">
            <a:avLst/>
          </a:prstGeom>
          <a:noFill/>
          <a:ln w="57150" cmpd="thinThick">
            <a:solidFill>
              <a:schemeClr val="accent6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ko-KR" altLang="en-US"/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2913" y="3357563"/>
            <a:ext cx="8305800" cy="3000375"/>
          </a:xfrm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ko-KR" sz="2400" b="1" dirty="0" smtClean="0">
                <a:ea typeface="바탕체" pitchFamily="17" charset="-127"/>
              </a:rPr>
              <a:t>Min Woo Park</a:t>
            </a:r>
          </a:p>
          <a:p>
            <a:pPr eaLnBrk="1" hangingPunct="1">
              <a:spcBef>
                <a:spcPct val="0"/>
              </a:spcBef>
            </a:pPr>
            <a:endParaRPr lang="en-US" altLang="ko-KR" sz="2400" dirty="0" smtClean="0">
              <a:ea typeface="바탕체" pitchFamily="17" charset="-127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ko-KR" sz="2400" dirty="0" smtClean="0">
                <a:ea typeface="바탕체" pitchFamily="17" charset="-127"/>
              </a:rPr>
              <a:t>Multimedia Platform Lab.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400" dirty="0" smtClean="0">
                <a:ea typeface="바탕체" pitchFamily="17" charset="-127"/>
              </a:rPr>
              <a:t>DMC R&amp;D Center</a:t>
            </a:r>
          </a:p>
          <a:p>
            <a:pPr eaLnBrk="1" hangingPunct="1">
              <a:spcBef>
                <a:spcPct val="0"/>
              </a:spcBef>
            </a:pPr>
            <a:r>
              <a:rPr lang="en-US" altLang="ko-KR" sz="2400" b="1" dirty="0" smtClean="0">
                <a:solidFill>
                  <a:schemeClr val="accent6"/>
                </a:solidFill>
                <a:ea typeface="바탕체" pitchFamily="17" charset="-127"/>
              </a:rPr>
              <a:t>Samsung Electronics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 smtClean="0"/>
              <a:t>Current Disparity </a:t>
            </a:r>
            <a:r>
              <a:rPr lang="en-US" altLang="ko-KR" sz="3200" dirty="0"/>
              <a:t>Vector </a:t>
            </a:r>
            <a:r>
              <a:rPr lang="en-US" altLang="ko-KR" sz="3200" dirty="0" smtClean="0"/>
              <a:t>Derivation</a:t>
            </a:r>
            <a:endParaRPr lang="en-US" altLang="ko-KR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9999FF"/>
                </a:solidFill>
              </a:rPr>
              <a:t>NBDV derivation</a:t>
            </a:r>
          </a:p>
          <a:p>
            <a:pPr lvl="1"/>
            <a:r>
              <a:rPr lang="en-US" altLang="ko-KR" dirty="0"/>
              <a:t>Temporal </a:t>
            </a:r>
            <a:r>
              <a:rPr lang="en-US" altLang="ko-KR" dirty="0" smtClean="0"/>
              <a:t>Candidates Search </a:t>
            </a:r>
            <a:r>
              <a:rPr lang="en-US" altLang="ko-KR" dirty="0" smtClean="0">
                <a:sym typeface="Wingdings" pitchFamily="2" charset="2"/>
              </a:rPr>
              <a:t> BR</a:t>
            </a:r>
            <a:r>
              <a:rPr lang="en-US" altLang="ko-KR" dirty="0" smtClean="0"/>
              <a:t>, Col in co-located &amp; RAP pic.</a:t>
            </a:r>
            <a:endParaRPr lang="en-US" altLang="ko-KR" dirty="0"/>
          </a:p>
          <a:p>
            <a:pPr lvl="1"/>
            <a:r>
              <a:rPr lang="en-US" altLang="ko-KR" dirty="0"/>
              <a:t>Spatial </a:t>
            </a:r>
            <a:r>
              <a:rPr lang="en-US" altLang="ko-KR" dirty="0" smtClean="0"/>
              <a:t>Candidates Search </a:t>
            </a: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CA" altLang="ko-KR" dirty="0" smtClean="0"/>
              <a:t>A</a:t>
            </a:r>
            <a:r>
              <a:rPr lang="en-CA" altLang="ko-KR" baseline="-25000" dirty="0" smtClean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0</a:t>
            </a:r>
            <a:r>
              <a:rPr lang="en-CA" altLang="ko-KR" dirty="0"/>
              <a:t>, A</a:t>
            </a:r>
            <a:r>
              <a:rPr lang="en-CA" altLang="ko-KR" baseline="-25000" dirty="0"/>
              <a:t>0</a:t>
            </a:r>
            <a:r>
              <a:rPr lang="en-CA" altLang="ko-KR" dirty="0"/>
              <a:t>, and </a:t>
            </a:r>
            <a:r>
              <a:rPr lang="en-CA" altLang="ko-KR" dirty="0" smtClean="0"/>
              <a:t>B</a:t>
            </a:r>
            <a:r>
              <a:rPr lang="en-CA" altLang="ko-KR" baseline="-25000" dirty="0" smtClean="0"/>
              <a:t>2</a:t>
            </a:r>
            <a:endParaRPr lang="en-US" altLang="ko-KR" dirty="0"/>
          </a:p>
          <a:p>
            <a:pPr lvl="1"/>
            <a:r>
              <a:rPr lang="en-US" altLang="ko-KR" dirty="0"/>
              <a:t>DV-MCP </a:t>
            </a:r>
            <a:r>
              <a:rPr lang="en-US" altLang="ko-KR" dirty="0" smtClean="0">
                <a:sym typeface="Wingdings" pitchFamily="2" charset="2"/>
              </a:rPr>
              <a:t> </a:t>
            </a:r>
            <a:r>
              <a:rPr lang="en-CA" altLang="ko-KR" dirty="0" smtClean="0"/>
              <a:t>A</a:t>
            </a:r>
            <a:r>
              <a:rPr lang="en-CA" altLang="ko-KR" baseline="-25000" dirty="0" smtClean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1</a:t>
            </a:r>
            <a:r>
              <a:rPr lang="en-CA" altLang="ko-KR" dirty="0"/>
              <a:t>, B</a:t>
            </a:r>
            <a:r>
              <a:rPr lang="en-CA" altLang="ko-KR" baseline="-25000" dirty="0"/>
              <a:t>0</a:t>
            </a:r>
            <a:r>
              <a:rPr lang="en-CA" altLang="ko-KR" dirty="0"/>
              <a:t>, A</a:t>
            </a:r>
            <a:r>
              <a:rPr lang="en-CA" altLang="ko-KR" baseline="-25000" dirty="0"/>
              <a:t>0</a:t>
            </a:r>
            <a:r>
              <a:rPr lang="en-CA" altLang="ko-KR" dirty="0"/>
              <a:t>, and </a:t>
            </a:r>
            <a:r>
              <a:rPr lang="en-CA" altLang="ko-KR" dirty="0" smtClean="0"/>
              <a:t>B</a:t>
            </a:r>
            <a:r>
              <a:rPr lang="en-CA" altLang="ko-KR" baseline="-25000" dirty="0" smtClean="0"/>
              <a:t>2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</a:t>
            </a:r>
            <a:r>
              <a:rPr lang="en-US" altLang="ko-KR" baseline="30000" dirty="0" smtClean="0"/>
              <a:t>nd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 smtClean="0"/>
              <a:t>Find corresponding depth block by using </a:t>
            </a:r>
            <a:r>
              <a:rPr lang="en-US" altLang="ko-KR" b="1" dirty="0" smtClean="0"/>
              <a:t>NBDV</a:t>
            </a:r>
          </a:p>
          <a:p>
            <a:pPr lvl="1"/>
            <a:r>
              <a:rPr lang="en-US" altLang="ko-KR" dirty="0" smtClean="0"/>
              <a:t>Max. depth value </a:t>
            </a:r>
            <a:r>
              <a:rPr lang="en-US" altLang="ko-KR" dirty="0" smtClean="0">
                <a:sym typeface="Wingdings" pitchFamily="2" charset="2"/>
              </a:rPr>
              <a:t></a:t>
            </a:r>
            <a:r>
              <a:rPr lang="en-US" altLang="ko-KR" dirty="0" smtClean="0"/>
              <a:t> </a:t>
            </a:r>
            <a:r>
              <a:rPr lang="en-US" altLang="ko-KR" b="1" dirty="0" smtClean="0"/>
              <a:t>DV</a:t>
            </a:r>
            <a:endParaRPr lang="en-US" altLang="ko-KR" b="1" dirty="0"/>
          </a:p>
          <a:p>
            <a:pPr lvl="1"/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  <p:sp>
        <p:nvSpPr>
          <p:cNvPr id="30" name="직사각형 29"/>
          <p:cNvSpPr/>
          <p:nvPr/>
        </p:nvSpPr>
        <p:spPr bwMode="auto">
          <a:xfrm>
            <a:off x="2969803" y="3956320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1" name="직사각형 30"/>
          <p:cNvSpPr/>
          <p:nvPr/>
        </p:nvSpPr>
        <p:spPr bwMode="auto">
          <a:xfrm>
            <a:off x="2969803" y="5177824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2" name="직사각형 31"/>
          <p:cNvSpPr/>
          <p:nvPr/>
        </p:nvSpPr>
        <p:spPr bwMode="auto">
          <a:xfrm>
            <a:off x="5072563" y="5177824"/>
            <a:ext cx="1577069" cy="105138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3" name="직사각형 32"/>
          <p:cNvSpPr/>
          <p:nvPr/>
        </p:nvSpPr>
        <p:spPr bwMode="auto">
          <a:xfrm>
            <a:off x="3449392" y="4187615"/>
            <a:ext cx="398045" cy="398045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11760" y="4783009"/>
            <a:ext cx="496972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Depth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67744" y="6004513"/>
            <a:ext cx="594493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Texture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8656" y="6221145"/>
            <a:ext cx="537280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0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18896" y="6221145"/>
            <a:ext cx="537280" cy="2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1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38" name="직사각형 37"/>
          <p:cNvSpPr/>
          <p:nvPr/>
        </p:nvSpPr>
        <p:spPr bwMode="auto">
          <a:xfrm>
            <a:off x="5662074" y="5556537"/>
            <a:ext cx="398045" cy="398045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3449392" y="4186131"/>
            <a:ext cx="58410" cy="5841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0" name="직사각형 39"/>
          <p:cNvSpPr/>
          <p:nvPr/>
        </p:nvSpPr>
        <p:spPr bwMode="auto">
          <a:xfrm>
            <a:off x="3456473" y="4524981"/>
            <a:ext cx="58410" cy="58410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3783029" y="4187615"/>
            <a:ext cx="58410" cy="58410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2" name="직사각형 41"/>
          <p:cNvSpPr/>
          <p:nvPr/>
        </p:nvSpPr>
        <p:spPr bwMode="auto">
          <a:xfrm>
            <a:off x="3789027" y="4527250"/>
            <a:ext cx="58410" cy="5841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16016" y="4913000"/>
            <a:ext cx="420275" cy="124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NBDV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610290" y="5904477"/>
            <a:ext cx="522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Current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block</a:t>
            </a:r>
            <a:endParaRPr kumimoji="0" lang="ko-KR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3591564" y="4323384"/>
            <a:ext cx="58410" cy="5841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61" name="직선 화살표 연결선 60"/>
          <p:cNvCxnSpPr/>
          <p:nvPr/>
        </p:nvCxnSpPr>
        <p:spPr bwMode="auto">
          <a:xfrm flipH="1" flipV="1">
            <a:off x="3443849" y="4195313"/>
            <a:ext cx="2218225" cy="1361224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62" name="타원 61"/>
          <p:cNvSpPr/>
          <p:nvPr/>
        </p:nvSpPr>
        <p:spPr bwMode="auto">
          <a:xfrm>
            <a:off x="3402586" y="4466545"/>
            <a:ext cx="166184" cy="16618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166009" y="3991875"/>
            <a:ext cx="632948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Final </a:t>
            </a:r>
            <a:r>
              <a:rPr kumimoji="0" lang="en-US" altLang="ko-KR" sz="1000" i="0" strike="noStrike" kern="0" cap="none" spc="0" normalizeH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64" name="구부러진 연결선 63"/>
          <p:cNvCxnSpPr>
            <a:stCxn id="62" idx="2"/>
            <a:endCxn id="63" idx="2"/>
          </p:cNvCxnSpPr>
          <p:nvPr/>
        </p:nvCxnSpPr>
        <p:spPr bwMode="auto">
          <a:xfrm rot="10800000">
            <a:off x="2482484" y="4238097"/>
            <a:ext cx="920103" cy="311541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65" name="TextBox 64"/>
          <p:cNvSpPr txBox="1"/>
          <p:nvPr/>
        </p:nvSpPr>
        <p:spPr>
          <a:xfrm>
            <a:off x="2482482" y="4431360"/>
            <a:ext cx="456663" cy="187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6479721" y="2380191"/>
            <a:ext cx="792088" cy="79208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Current</a:t>
            </a:r>
            <a:b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en-US" altLang="ko-KR" sz="800" b="0" dirty="0" smtClean="0">
                <a:latin typeface="+mn-lt"/>
              </a:rPr>
              <a:t>block</a:t>
            </a:r>
            <a:endParaRPr kumimoji="1" lang="en-US" altLang="ko-K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99" name="직사각형 98"/>
          <p:cNvSpPr/>
          <p:nvPr/>
        </p:nvSpPr>
        <p:spPr bwMode="auto">
          <a:xfrm>
            <a:off x="6263696" y="2160737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2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0" name="직사각형 99"/>
          <p:cNvSpPr/>
          <p:nvPr/>
        </p:nvSpPr>
        <p:spPr bwMode="auto">
          <a:xfrm>
            <a:off x="6263696" y="2952826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A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1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1" name="직사각형 100"/>
          <p:cNvSpPr/>
          <p:nvPr/>
        </p:nvSpPr>
        <p:spPr bwMode="auto">
          <a:xfrm>
            <a:off x="6263697" y="3169078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050" dirty="0" smtClean="0">
                <a:latin typeface="+mn-lt"/>
              </a:rPr>
              <a:t>A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0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03" name="직사각형 102"/>
          <p:cNvSpPr/>
          <p:nvPr/>
        </p:nvSpPr>
        <p:spPr bwMode="auto">
          <a:xfrm>
            <a:off x="7055785" y="2160736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1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4" name="직사각형 103"/>
          <p:cNvSpPr/>
          <p:nvPr/>
        </p:nvSpPr>
        <p:spPr bwMode="auto">
          <a:xfrm>
            <a:off x="7272758" y="2160738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</a:t>
            </a:r>
            <a:r>
              <a:rPr kumimoji="1" lang="en-US" altLang="ko-KR" sz="105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0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5" name="직사각형 104"/>
          <p:cNvSpPr/>
          <p:nvPr/>
        </p:nvSpPr>
        <p:spPr bwMode="auto">
          <a:xfrm>
            <a:off x="7926669" y="2380191"/>
            <a:ext cx="792088" cy="79208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Co-located</a:t>
            </a:r>
            <a:br>
              <a:rPr kumimoji="1" lang="en-US" altLang="ko-KR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en-US" altLang="ko-KR" sz="800" b="0" dirty="0" smtClean="0">
                <a:latin typeface="+mn-lt"/>
              </a:rPr>
              <a:t>block</a:t>
            </a:r>
            <a:endParaRPr kumimoji="1" lang="en-US" altLang="ko-K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106" name="직사각형 105"/>
          <p:cNvSpPr/>
          <p:nvPr/>
        </p:nvSpPr>
        <p:spPr bwMode="auto">
          <a:xfrm>
            <a:off x="8718757" y="3174653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BR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07" name="직사각형 106"/>
          <p:cNvSpPr/>
          <p:nvPr/>
        </p:nvSpPr>
        <p:spPr bwMode="auto">
          <a:xfrm>
            <a:off x="8230740" y="2640343"/>
            <a:ext cx="219453" cy="219453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굴림" pitchFamily="50" charset="-127"/>
              </a:rPr>
              <a:t>Col</a:t>
            </a:r>
            <a:endParaRPr kumimoji="1" lang="ko-KR" altLang="en-US" sz="1050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굴림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7884" y="3405258"/>
            <a:ext cx="110158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latin typeface="+mn-lt"/>
              </a:rPr>
              <a:t>Spatial</a:t>
            </a:r>
          </a:p>
          <a:p>
            <a:pPr algn="ctr"/>
            <a:r>
              <a:rPr lang="en-US" altLang="ko-KR" sz="1000" dirty="0" smtClean="0">
                <a:latin typeface="+mn-lt"/>
              </a:rPr>
              <a:t>Candidates</a:t>
            </a:r>
            <a:r>
              <a:rPr lang="en-US" altLang="ko-KR" sz="1000" b="0" dirty="0" smtClean="0">
                <a:latin typeface="+mn-lt"/>
              </a:rPr>
              <a:t/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(MV search</a:t>
            </a:r>
          </a:p>
          <a:p>
            <a:pPr algn="ctr"/>
            <a:r>
              <a:rPr lang="en-US" altLang="ko-KR" sz="1000" b="0" dirty="0" smtClean="0">
                <a:latin typeface="+mn-lt"/>
              </a:rPr>
              <a:t>&amp;</a:t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DV-MCP search)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7705704" y="3405258"/>
            <a:ext cx="14302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dirty="0" smtClean="0">
                <a:latin typeface="+mn-lt"/>
              </a:rPr>
              <a:t>Temporal</a:t>
            </a:r>
          </a:p>
          <a:p>
            <a:pPr algn="ctr"/>
            <a:r>
              <a:rPr lang="en-US" altLang="ko-KR" sz="1000" dirty="0" smtClean="0">
                <a:latin typeface="+mn-lt"/>
              </a:rPr>
              <a:t>Candidates</a:t>
            </a:r>
            <a:r>
              <a:rPr lang="en-US" altLang="ko-KR" sz="1000" b="0" dirty="0" smtClean="0">
                <a:latin typeface="+mn-lt"/>
              </a:rPr>
              <a:t/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(in co-located picture</a:t>
            </a:r>
            <a:br>
              <a:rPr lang="en-US" altLang="ko-KR" sz="1000" b="0" dirty="0" smtClean="0">
                <a:latin typeface="+mn-lt"/>
              </a:rPr>
            </a:br>
            <a:r>
              <a:rPr lang="en-US" altLang="ko-KR" sz="1000" b="0" dirty="0" smtClean="0">
                <a:latin typeface="+mn-lt"/>
              </a:rPr>
              <a:t>&amp;</a:t>
            </a:r>
          </a:p>
          <a:p>
            <a:pPr algn="ctr"/>
            <a:r>
              <a:rPr lang="en-US" altLang="ko-KR" sz="1000" b="0" dirty="0" smtClean="0">
                <a:latin typeface="+mn-lt"/>
              </a:rPr>
              <a:t>RAP picture)</a:t>
            </a:r>
          </a:p>
        </p:txBody>
      </p:sp>
      <p:cxnSp>
        <p:nvCxnSpPr>
          <p:cNvPr id="8" name="직선 연결선 7"/>
          <p:cNvCxnSpPr/>
          <p:nvPr/>
        </p:nvCxnSpPr>
        <p:spPr bwMode="auto">
          <a:xfrm>
            <a:off x="5444722" y="3385480"/>
            <a:ext cx="747480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4155720" y="3474183"/>
            <a:ext cx="2103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NBDV’s accuracy decides</a:t>
            </a:r>
            <a:br>
              <a:rPr lang="en-US" altLang="ko-KR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the accuracy of DV</a:t>
            </a:r>
            <a:endParaRPr lang="ko-KR" alt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58272" y="3422842"/>
            <a:ext cx="451440" cy="31177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17" name="직선 화살표 연결선 16"/>
          <p:cNvCxnSpPr/>
          <p:nvPr/>
        </p:nvCxnSpPr>
        <p:spPr bwMode="auto">
          <a:xfrm flipH="1">
            <a:off x="3719146" y="3385480"/>
            <a:ext cx="2099316" cy="192989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5410989" y="4215336"/>
            <a:ext cx="921501" cy="584775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ko-KR" sz="800" b="0" dirty="0" smtClean="0">
                <a:latin typeface="+mn-lt"/>
              </a:rPr>
              <a:t>NBDV derivation</a:t>
            </a:r>
          </a:p>
          <a:p>
            <a:r>
              <a:rPr lang="en-US" altLang="ko-KR" sz="800" b="0" dirty="0" smtClean="0">
                <a:latin typeface="+mn-lt"/>
              </a:rPr>
              <a:t>(from Temporal and Spatial Candidates)</a:t>
            </a:r>
            <a:endParaRPr lang="ko-KR" altLang="en-US" sz="800" b="0" dirty="0">
              <a:latin typeface="+mn-lt"/>
            </a:endParaRPr>
          </a:p>
        </p:txBody>
      </p:sp>
      <p:cxnSp>
        <p:nvCxnSpPr>
          <p:cNvPr id="47" name="구부러진 연결선 46"/>
          <p:cNvCxnSpPr>
            <a:stCxn id="46" idx="1"/>
            <a:endCxn id="43" idx="0"/>
          </p:cNvCxnSpPr>
          <p:nvPr/>
        </p:nvCxnSpPr>
        <p:spPr bwMode="auto">
          <a:xfrm rot="10800000" flipV="1">
            <a:off x="4926155" y="4507724"/>
            <a:ext cx="484835" cy="405276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48914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 smtClean="0"/>
              <a:t>Find corresponding depth block by using </a:t>
            </a:r>
            <a:r>
              <a:rPr lang="en-US" altLang="ko-KR" b="1" dirty="0" smtClean="0"/>
              <a:t>initial DV</a:t>
            </a:r>
          </a:p>
          <a:p>
            <a:pPr lvl="1"/>
            <a:r>
              <a:rPr lang="en-US" altLang="ko-KR" dirty="0"/>
              <a:t>Max. depth </a:t>
            </a:r>
            <a:r>
              <a:rPr lang="en-US" altLang="ko-KR" dirty="0" smtClean="0"/>
              <a:t>value </a:t>
            </a:r>
            <a:r>
              <a:rPr lang="en-US" altLang="ko-KR" dirty="0">
                <a:sym typeface="Wingdings" pitchFamily="2" charset="2"/>
              </a:rPr>
              <a:t></a:t>
            </a:r>
            <a:r>
              <a:rPr lang="en-US" altLang="ko-KR" dirty="0"/>
              <a:t> </a:t>
            </a:r>
            <a:r>
              <a:rPr lang="en-US" altLang="ko-KR" b="1" dirty="0" smtClean="0"/>
              <a:t>1</a:t>
            </a:r>
            <a:r>
              <a:rPr lang="en-US" altLang="ko-KR" b="1" baseline="30000" dirty="0" smtClean="0"/>
              <a:t>st</a:t>
            </a:r>
            <a:r>
              <a:rPr lang="en-US" altLang="ko-KR" b="1" dirty="0"/>
              <a:t> </a:t>
            </a:r>
            <a:r>
              <a:rPr lang="en-US" altLang="ko-KR" b="1" dirty="0" smtClean="0"/>
              <a:t>DV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2</a:t>
            </a:r>
            <a:r>
              <a:rPr lang="en-US" altLang="ko-KR" baseline="30000" dirty="0" smtClean="0"/>
              <a:t>nd</a:t>
            </a:r>
            <a:r>
              <a:rPr lang="en-US" altLang="ko-KR" dirty="0" smtClean="0"/>
              <a:t> Step: </a:t>
            </a:r>
            <a:r>
              <a:rPr lang="en-US" altLang="ko-KR" u="sng" dirty="0" smtClean="0">
                <a:solidFill>
                  <a:srgbClr val="43CAE5"/>
                </a:solidFill>
              </a:rPr>
              <a:t>Depth based derivation</a:t>
            </a:r>
          </a:p>
          <a:p>
            <a:pPr lvl="1"/>
            <a:r>
              <a:rPr lang="en-US" altLang="ko-KR" dirty="0"/>
              <a:t>Find corresponding depth block by using </a:t>
            </a:r>
            <a:r>
              <a:rPr lang="en-US" altLang="ko-KR" b="1" dirty="0" smtClean="0"/>
              <a:t>1</a:t>
            </a:r>
            <a:r>
              <a:rPr lang="en-US" altLang="ko-KR" b="1" baseline="30000" dirty="0" smtClean="0"/>
              <a:t>st </a:t>
            </a:r>
            <a:r>
              <a:rPr lang="en-US" altLang="ko-KR" b="1" dirty="0" smtClean="0"/>
              <a:t>DV</a:t>
            </a:r>
            <a:endParaRPr lang="en-US" altLang="ko-KR" dirty="0"/>
          </a:p>
          <a:p>
            <a:pPr lvl="1"/>
            <a:r>
              <a:rPr lang="en-US" altLang="ko-KR" dirty="0"/>
              <a:t>Max. depth value </a:t>
            </a:r>
            <a:r>
              <a:rPr lang="en-US" altLang="ko-KR" dirty="0">
                <a:sym typeface="Wingdings" pitchFamily="2" charset="2"/>
              </a:rPr>
              <a:t></a:t>
            </a:r>
            <a:r>
              <a:rPr lang="en-US" altLang="ko-KR" dirty="0"/>
              <a:t> </a:t>
            </a:r>
            <a:r>
              <a:rPr lang="en-US" altLang="ko-KR" b="1" dirty="0"/>
              <a:t>DV</a:t>
            </a:r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 bwMode="auto">
          <a:xfrm>
            <a:off x="3099481" y="4017649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3099481" y="5220917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7" name="직사각형 6"/>
          <p:cNvSpPr/>
          <p:nvPr/>
        </p:nvSpPr>
        <p:spPr bwMode="auto">
          <a:xfrm>
            <a:off x="5113772" y="5220917"/>
            <a:ext cx="1510719" cy="100714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3279130" y="4181194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1442" y="4809557"/>
            <a:ext cx="476063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Depth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6012826"/>
            <a:ext cx="569482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Texture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6216601"/>
            <a:ext cx="514676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0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796" y="6216601"/>
            <a:ext cx="514676" cy="203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</a:rPr>
              <a:t>View 1</a:t>
            </a:r>
            <a:endParaRPr kumimoji="0" lang="ko-KR" altLang="en-US" sz="11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5678482" y="5583698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4" name="직사각형 13"/>
          <p:cNvSpPr/>
          <p:nvPr/>
        </p:nvSpPr>
        <p:spPr bwMode="auto">
          <a:xfrm>
            <a:off x="3279130" y="4179773"/>
            <a:ext cx="55953" cy="5595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3285912" y="4497599"/>
            <a:ext cx="55953" cy="5595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3598729" y="4181194"/>
            <a:ext cx="55953" cy="55953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3604475" y="4506540"/>
            <a:ext cx="55953" cy="55953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3234" y="5046181"/>
            <a:ext cx="4888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1</a:t>
            </a:r>
            <a:r>
              <a:rPr kumimoji="0" lang="en-US" altLang="ko-KR" sz="1000" i="0" u="none" strike="noStrike" kern="0" cap="none" spc="0" normalizeH="0" baseline="3000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st</a:t>
            </a:r>
            <a:r>
              <a:rPr kumimoji="0" lang="en-US" altLang="ko-KR" sz="1000" i="0" u="none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 DV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17877" y="5905378"/>
            <a:ext cx="522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Current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block</a:t>
            </a:r>
            <a:endParaRPr kumimoji="0" lang="ko-KR" altLang="en-US" sz="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3945705" y="4185159"/>
            <a:ext cx="381298" cy="381298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3945705" y="4183738"/>
            <a:ext cx="55953" cy="55953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3952488" y="4508332"/>
            <a:ext cx="55953" cy="55953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3" name="직사각형 22"/>
          <p:cNvSpPr/>
          <p:nvPr/>
        </p:nvSpPr>
        <p:spPr bwMode="auto">
          <a:xfrm>
            <a:off x="4265305" y="4185159"/>
            <a:ext cx="55953" cy="55953"/>
          </a:xfrm>
          <a:prstGeom prst="rect">
            <a:avLst/>
          </a:prstGeom>
          <a:solidFill>
            <a:srgbClr val="3333CC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4271051" y="4510505"/>
            <a:ext cx="55953" cy="55953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8024" y="4740340"/>
            <a:ext cx="474568" cy="119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Initial 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8" name="직사각형 27"/>
          <p:cNvSpPr/>
          <p:nvPr/>
        </p:nvSpPr>
        <p:spPr bwMode="auto">
          <a:xfrm>
            <a:off x="3415319" y="4311251"/>
            <a:ext cx="55953" cy="5595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29" name="직사각형 28"/>
          <p:cNvSpPr/>
          <p:nvPr/>
        </p:nvSpPr>
        <p:spPr bwMode="auto">
          <a:xfrm>
            <a:off x="4079895" y="4310217"/>
            <a:ext cx="55953" cy="55953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30" name="직선 화살표 연결선 29"/>
          <p:cNvCxnSpPr/>
          <p:nvPr/>
        </p:nvCxnSpPr>
        <p:spPr bwMode="auto">
          <a:xfrm flipH="1" flipV="1">
            <a:off x="3259728" y="4180757"/>
            <a:ext cx="2418755" cy="1402941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1" name="직선 화살표 연결선 30"/>
          <p:cNvCxnSpPr/>
          <p:nvPr/>
        </p:nvCxnSpPr>
        <p:spPr bwMode="auto">
          <a:xfrm flipH="1" flipV="1">
            <a:off x="3951103" y="4180757"/>
            <a:ext cx="1719484" cy="1403929"/>
          </a:xfrm>
          <a:prstGeom prst="straightConnector1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triangle" w="med" len="med"/>
          </a:ln>
          <a:effectLst/>
        </p:spPr>
      </p:cxnSp>
      <p:sp>
        <p:nvSpPr>
          <p:cNvPr id="32" name="타원 31"/>
          <p:cNvSpPr/>
          <p:nvPr/>
        </p:nvSpPr>
        <p:spPr bwMode="auto">
          <a:xfrm>
            <a:off x="3234293" y="4448389"/>
            <a:ext cx="159192" cy="15919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33" name="구부러진 연결선 32"/>
          <p:cNvCxnSpPr>
            <a:stCxn id="34" idx="2"/>
            <a:endCxn id="18" idx="1"/>
          </p:cNvCxnSpPr>
          <p:nvPr/>
        </p:nvCxnSpPr>
        <p:spPr bwMode="auto">
          <a:xfrm rot="10800000" flipH="1" flipV="1">
            <a:off x="4220622" y="4527985"/>
            <a:ext cx="222612" cy="595140"/>
          </a:xfrm>
          <a:prstGeom prst="curvedConnector3">
            <a:avLst>
              <a:gd name="adj1" fmla="val -102690"/>
            </a:avLst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34" name="타원 33"/>
          <p:cNvSpPr/>
          <p:nvPr/>
        </p:nvSpPr>
        <p:spPr bwMode="auto">
          <a:xfrm>
            <a:off x="4220622" y="4448389"/>
            <a:ext cx="159192" cy="159192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95736" y="4050418"/>
            <a:ext cx="612798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i="0" strike="noStrike" kern="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Final</a:t>
            </a:r>
            <a:r>
              <a:rPr kumimoji="0" lang="en-US" altLang="ko-KR" sz="1000" i="0" strike="noStrike" kern="0" cap="none" spc="0" normalizeH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</a:rPr>
              <a:t> DV</a:t>
            </a:r>
            <a:endParaRPr kumimoji="0" lang="ko-KR" altLang="en-US" sz="1000" i="0" strike="noStrike" kern="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</a:endParaRPr>
          </a:p>
        </p:txBody>
      </p:sp>
      <p:cxnSp>
        <p:nvCxnSpPr>
          <p:cNvPr id="36" name="구부러진 연결선 35"/>
          <p:cNvCxnSpPr>
            <a:stCxn id="32" idx="2"/>
            <a:endCxn id="35" idx="2"/>
          </p:cNvCxnSpPr>
          <p:nvPr/>
        </p:nvCxnSpPr>
        <p:spPr bwMode="auto">
          <a:xfrm rot="10800000">
            <a:off x="2502135" y="4296639"/>
            <a:ext cx="732158" cy="231346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5666723" y="4362943"/>
            <a:ext cx="921501" cy="215444"/>
          </a:xfrm>
          <a:prstGeom prst="rect">
            <a:avLst/>
          </a:prstGeom>
          <a:noFill/>
          <a:ln>
            <a:solidFill>
              <a:srgbClr val="FF00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ko-KR" sz="800" b="0" dirty="0" smtClean="0">
                <a:latin typeface="+mn-lt"/>
              </a:rPr>
              <a:t>Depth value 128</a:t>
            </a:r>
            <a:endParaRPr lang="ko-KR" altLang="en-US" sz="800" b="0" dirty="0">
              <a:latin typeface="+mn-lt"/>
            </a:endParaRPr>
          </a:p>
        </p:txBody>
      </p:sp>
      <p:cxnSp>
        <p:nvCxnSpPr>
          <p:cNvPr id="38" name="구부러진 연결선 37"/>
          <p:cNvCxnSpPr>
            <a:stCxn id="37" idx="1"/>
            <a:endCxn id="25" idx="0"/>
          </p:cNvCxnSpPr>
          <p:nvPr/>
        </p:nvCxnSpPr>
        <p:spPr bwMode="auto">
          <a:xfrm rot="10800000" flipV="1">
            <a:off x="5025309" y="4470664"/>
            <a:ext cx="641415" cy="269675"/>
          </a:xfrm>
          <a:prstGeom prst="curvedConnector2">
            <a:avLst/>
          </a:prstGeom>
          <a:noFill/>
          <a:ln w="952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5042558" y="4313978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14184" y="4767149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72024" y="4471048"/>
            <a:ext cx="437450" cy="179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b="0" dirty="0" smtClean="0">
                <a:solidFill>
                  <a:srgbClr val="FF0000"/>
                </a:solidFill>
                <a:latin typeface="+mn-lt"/>
              </a:rPr>
              <a:t>convert</a:t>
            </a:r>
            <a:endParaRPr lang="ko-KR" altLang="en-US" sz="900" b="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4" name="직선 연결선 43"/>
          <p:cNvCxnSpPr/>
          <p:nvPr/>
        </p:nvCxnSpPr>
        <p:spPr bwMode="auto">
          <a:xfrm>
            <a:off x="5444722" y="3385480"/>
            <a:ext cx="747480" cy="0"/>
          </a:xfrm>
          <a:prstGeom prst="lin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직사각형 44"/>
          <p:cNvSpPr/>
          <p:nvPr/>
        </p:nvSpPr>
        <p:spPr bwMode="auto">
          <a:xfrm>
            <a:off x="3258272" y="3422842"/>
            <a:ext cx="451440" cy="311774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굴림" pitchFamily="50" charset="-127"/>
            </a:endParaRPr>
          </a:p>
        </p:txBody>
      </p:sp>
      <p:cxnSp>
        <p:nvCxnSpPr>
          <p:cNvPr id="46" name="직선 화살표 연결선 45"/>
          <p:cNvCxnSpPr/>
          <p:nvPr/>
        </p:nvCxnSpPr>
        <p:spPr bwMode="auto">
          <a:xfrm flipH="1">
            <a:off x="3719146" y="3385480"/>
            <a:ext cx="2099316" cy="192989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4819450" y="3411915"/>
            <a:ext cx="39356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u="sng" dirty="0" smtClean="0">
                <a:solidFill>
                  <a:srgbClr val="FF0000"/>
                </a:solidFill>
                <a:latin typeface="+mn-lt"/>
              </a:rPr>
              <a:t>(NBDV) vs. (1</a:t>
            </a:r>
            <a:r>
              <a:rPr lang="en-US" altLang="ko-KR" sz="1200" u="sng" baseline="30000" dirty="0" smtClean="0">
                <a:solidFill>
                  <a:srgbClr val="FF0000"/>
                </a:solidFill>
                <a:latin typeface="+mn-lt"/>
              </a:rPr>
              <a:t>st</a:t>
            </a:r>
            <a:r>
              <a:rPr lang="en-US" altLang="ko-KR" sz="1200" u="sng" dirty="0" smtClean="0">
                <a:solidFill>
                  <a:srgbClr val="FF0000"/>
                </a:solidFill>
                <a:latin typeface="+mn-lt"/>
              </a:rPr>
              <a:t> DV)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If 1</a:t>
            </a:r>
            <a:r>
              <a:rPr lang="en-US" altLang="ko-KR" sz="1200" baseline="30000" dirty="0" smtClean="0">
                <a:solidFill>
                  <a:srgbClr val="FF0000"/>
                </a:solidFill>
                <a:latin typeface="+mn-lt"/>
              </a:rPr>
              <a:t>st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 DV has better accuracy compared to NBDV,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the accuracy of DV might be also enhanced, </a:t>
            </a:r>
            <a:br>
              <a:rPr lang="en-US" altLang="ko-KR" sz="1200" dirty="0" smtClean="0">
                <a:solidFill>
                  <a:srgbClr val="FF0000"/>
                </a:solidFill>
                <a:latin typeface="+mn-lt"/>
              </a:rPr>
            </a:b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  <a:sym typeface="Wingdings" pitchFamily="2" charset="2"/>
              </a:rPr>
              <a:t>nd 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more </a:t>
            </a:r>
            <a:r>
              <a:rPr lang="en-US" altLang="ko-KR" sz="1200" dirty="0">
                <a:solidFill>
                  <a:srgbClr val="FF0000"/>
                </a:solidFill>
                <a:latin typeface="+mn-lt"/>
              </a:rPr>
              <a:t>coding gains can be </a:t>
            </a:r>
            <a:r>
              <a:rPr lang="en-US" altLang="ko-KR" sz="1200" dirty="0" smtClean="0">
                <a:solidFill>
                  <a:srgbClr val="FF0000"/>
                </a:solidFill>
                <a:latin typeface="+mn-lt"/>
              </a:rPr>
              <a:t>expected.</a:t>
            </a:r>
            <a:endParaRPr lang="ko-KR" altLang="en-US" sz="1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810844" y="1916832"/>
            <a:ext cx="41536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I</a:t>
            </a:r>
            <a:r>
              <a:rPr lang="en-US" altLang="ko-KR" sz="1400" dirty="0" smtClean="0">
                <a:solidFill>
                  <a:srgbClr val="00B0F0"/>
                </a:solidFill>
                <a:latin typeface="+mn-lt"/>
              </a:rPr>
              <a:t>nitial </a:t>
            </a:r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DV </a:t>
            </a: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is set to corresponding value of</a:t>
            </a:r>
            <a:br>
              <a:rPr lang="en-US" altLang="ko-KR" sz="1400" b="0" dirty="0" smtClean="0">
                <a:solidFill>
                  <a:srgbClr val="00B0F0"/>
                </a:solidFill>
                <a:latin typeface="+mn-lt"/>
              </a:rPr>
            </a:b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                </a:t>
            </a:r>
            <a:r>
              <a:rPr lang="en-US" altLang="ko-KR" sz="1400" u="sng" dirty="0" smtClean="0">
                <a:solidFill>
                  <a:srgbClr val="00B0F0"/>
                </a:solidFill>
                <a:latin typeface="+mn-lt"/>
              </a:rPr>
              <a:t>depth </a:t>
            </a:r>
            <a:r>
              <a:rPr lang="en-US" altLang="ko-KR" sz="1400" u="sng" dirty="0">
                <a:solidFill>
                  <a:srgbClr val="00B0F0"/>
                </a:solidFill>
                <a:latin typeface="+mn-lt"/>
              </a:rPr>
              <a:t>value 128</a:t>
            </a:r>
            <a:r>
              <a:rPr lang="en-US" altLang="ko-KR" sz="1400" dirty="0">
                <a:solidFill>
                  <a:srgbClr val="00B0F0"/>
                </a:solidFill>
                <a:latin typeface="+mn-lt"/>
              </a:rPr>
              <a:t> </a:t>
            </a:r>
            <a:r>
              <a:rPr lang="en-US" altLang="ko-KR" sz="1400" b="0" dirty="0">
                <a:solidFill>
                  <a:srgbClr val="00B0F0"/>
                </a:solidFill>
                <a:latin typeface="+mn-lt"/>
              </a:rPr>
              <a:t>(1 &lt;&lt; (</a:t>
            </a:r>
            <a:r>
              <a:rPr lang="en-US" altLang="ko-KR" sz="1400" b="0" dirty="0" smtClean="0">
                <a:solidFill>
                  <a:srgbClr val="00B0F0"/>
                </a:solidFill>
                <a:latin typeface="+mn-lt"/>
              </a:rPr>
              <a:t>bit depth-1</a:t>
            </a:r>
            <a:r>
              <a:rPr lang="en-US" altLang="ko-KR" sz="1400" b="0" dirty="0">
                <a:solidFill>
                  <a:srgbClr val="00B0F0"/>
                </a:solidFill>
                <a:latin typeface="+mn-lt"/>
              </a:rPr>
              <a:t>))</a:t>
            </a:r>
          </a:p>
        </p:txBody>
      </p:sp>
      <p:cxnSp>
        <p:nvCxnSpPr>
          <p:cNvPr id="48" name="직선 연결선 47"/>
          <p:cNvCxnSpPr/>
          <p:nvPr/>
        </p:nvCxnSpPr>
        <p:spPr bwMode="auto">
          <a:xfrm>
            <a:off x="5495391" y="1700808"/>
            <a:ext cx="1020825" cy="0"/>
          </a:xfrm>
          <a:prstGeom prst="line">
            <a:avLst/>
          </a:prstGeom>
          <a:noFill/>
          <a:ln w="190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직선 화살표 연결선 48"/>
          <p:cNvCxnSpPr/>
          <p:nvPr/>
        </p:nvCxnSpPr>
        <p:spPr bwMode="auto">
          <a:xfrm flipV="1">
            <a:off x="5940152" y="1700808"/>
            <a:ext cx="0" cy="288032"/>
          </a:xfrm>
          <a:prstGeom prst="straightConnector1">
            <a:avLst/>
          </a:prstGeom>
          <a:noFill/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24915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Based on CTC w/ HTM6.0</a:t>
            </a:r>
          </a:p>
          <a:p>
            <a:pPr lvl="1"/>
            <a:r>
              <a:rPr lang="en-US" altLang="ko-KR" dirty="0" smtClean="0"/>
              <a:t>0.2% and 0.4% gain on video 1 and video 2</a:t>
            </a:r>
          </a:p>
          <a:p>
            <a:pPr lvl="1"/>
            <a:r>
              <a:rPr lang="en-US" altLang="ko-KR" dirty="0" smtClean="0"/>
              <a:t>0.1% gain on overall coded and synthesized view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828952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048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We propose a simplification method for DV derivation</a:t>
            </a:r>
          </a:p>
          <a:p>
            <a:pPr lvl="1"/>
            <a:r>
              <a:rPr lang="en-US" altLang="ko-KR" dirty="0" smtClean="0"/>
              <a:t>Only using coded depth information</a:t>
            </a:r>
          </a:p>
          <a:p>
            <a:pPr lvl="1"/>
            <a:r>
              <a:rPr lang="en-US" altLang="ko-KR" dirty="0"/>
              <a:t>Text simplification (saving </a:t>
            </a:r>
            <a:r>
              <a:rPr lang="en-US" altLang="ko-KR" dirty="0" smtClean="0"/>
              <a:t>3-page of</a:t>
            </a:r>
            <a:r>
              <a:rPr lang="ko-KR" altLang="en-US" dirty="0"/>
              <a:t> </a:t>
            </a:r>
            <a:r>
              <a:rPr lang="en-US" altLang="ko-KR" dirty="0" smtClean="0"/>
              <a:t>specification)</a:t>
            </a:r>
            <a:endParaRPr lang="en-US" altLang="ko-KR" dirty="0"/>
          </a:p>
          <a:p>
            <a:pPr lvl="1"/>
            <a:r>
              <a:rPr lang="en-US" altLang="ko-KR" dirty="0" smtClean="0"/>
              <a:t>In spite of the simplification,</a:t>
            </a:r>
          </a:p>
          <a:p>
            <a:pPr lvl="2"/>
            <a:r>
              <a:rPr lang="en-US" altLang="ko-KR" dirty="0" smtClean="0"/>
              <a:t>0.2% and 0.4% coding gain on dependent view</a:t>
            </a:r>
          </a:p>
          <a:p>
            <a:pPr lvl="2"/>
            <a:r>
              <a:rPr lang="en-US" altLang="ko-KR" dirty="0" smtClean="0"/>
              <a:t>0.1% coding gain on coded and synthesized view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We recommend to adopt the proposed method into next 3D-HEVC TM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sp>
        <p:nvSpPr>
          <p:cNvPr id="5" name="직사각형 4"/>
          <p:cNvSpPr/>
          <p:nvPr/>
        </p:nvSpPr>
        <p:spPr>
          <a:xfrm>
            <a:off x="1187624" y="5625253"/>
            <a:ext cx="6990578" cy="4001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/>
              <a:t>Thanks </a:t>
            </a:r>
            <a:r>
              <a:rPr lang="en-US" altLang="ko-KR" sz="2000" dirty="0" smtClean="0">
                <a:solidFill>
                  <a:srgbClr val="00B0F0"/>
                </a:solidFill>
              </a:rPr>
              <a:t>NTT</a:t>
            </a:r>
            <a:r>
              <a:rPr lang="en-US" altLang="ko-KR" sz="2000" dirty="0" smtClean="0"/>
              <a:t> for </a:t>
            </a:r>
            <a:r>
              <a:rPr lang="en-US" altLang="ko-KR" sz="2000" dirty="0"/>
              <a:t>the cross checking (</a:t>
            </a:r>
            <a:r>
              <a:rPr lang="en-US" altLang="ko-KR" sz="2000" dirty="0" smtClean="0"/>
              <a:t>JCT3V-D0230).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097833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 (one CU)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235540"/>
              </p:ext>
            </p:extLst>
          </p:nvPr>
        </p:nvGraphicFramePr>
        <p:xfrm>
          <a:off x="0" y="1196752"/>
          <a:ext cx="9144002" cy="295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</a:t>
                      </a:r>
                      <a:r>
                        <a:rPr lang="en-US" altLang="ko-KR" sz="1800" baseline="0" dirty="0" smtClean="0">
                          <a:solidFill>
                            <a:srgbClr val="FF0000"/>
                          </a:solidFill>
                        </a:rPr>
                        <a:t>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 (</a:t>
                      </a:r>
                      <a:r>
                        <a:rPr lang="en-US" altLang="ko-KR" sz="1800" dirty="0" smtClean="0"/>
                        <a:t>NBDV*)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796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204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580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  <a:endParaRPr lang="en-US" altLang="ko-KR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268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622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  <a:endParaRPr lang="en-US" altLang="ko-KR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sp>
        <p:nvSpPr>
          <p:cNvPr id="8" name="TextBox 7"/>
          <p:cNvSpPr txBox="1"/>
          <p:nvPr/>
        </p:nvSpPr>
        <p:spPr>
          <a:xfrm>
            <a:off x="17160" y="6457890"/>
            <a:ext cx="5076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* Availability check for NBDV is not counted</a:t>
            </a:r>
            <a:endParaRPr lang="ko-KR" alt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0696" y="764704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on (CTC)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4221088"/>
            <a:ext cx="3203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off (non-CTC)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graphicFrame>
        <p:nvGraphicFramePr>
          <p:cNvPr id="11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892103"/>
              </p:ext>
            </p:extLst>
          </p:nvPr>
        </p:nvGraphicFramePr>
        <p:xfrm>
          <a:off x="0" y="4682753"/>
          <a:ext cx="914400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796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580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 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796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580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56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3818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Complexity </a:t>
            </a:r>
            <a:r>
              <a:rPr lang="en-US" altLang="ko-KR" dirty="0" smtClean="0"/>
              <a:t>Analysis (one CU)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5F3C0D-5DBE-42BF-8D3F-482FB3DAD48A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  <p:graphicFrame>
        <p:nvGraphicFramePr>
          <p:cNvPr id="5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952198"/>
              </p:ext>
            </p:extLst>
          </p:nvPr>
        </p:nvGraphicFramePr>
        <p:xfrm>
          <a:off x="0" y="1196752"/>
          <a:ext cx="9144002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(2Nx2N)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 (NBDV*)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199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15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51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145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606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9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16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10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606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208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67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altLang="ko-KR" sz="1800" dirty="0" err="1" smtClean="0">
                          <a:solidFill>
                            <a:srgbClr val="FF0000"/>
                          </a:solidFill>
                        </a:rPr>
                        <a:t>NxN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 *4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1</a:t>
                      </a:r>
                      <a:r>
                        <a:rPr lang="en-US" altLang="ko-KR" sz="1800" baseline="30000" dirty="0" smtClean="0"/>
                        <a:t>st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2</a:t>
                      </a:r>
                      <a:r>
                        <a:rPr lang="en-US" altLang="ko-KR" sz="1800" baseline="30000" dirty="0" smtClean="0"/>
                        <a:t>nd</a:t>
                      </a:r>
                      <a:r>
                        <a:rPr lang="en-US" altLang="ko-KR" sz="1800" dirty="0" smtClean="0"/>
                        <a:t> Step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32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-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64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42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4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solidFill>
                            <a:srgbClr val="FF0000"/>
                          </a:solidFill>
                        </a:rPr>
                        <a:t>Total</a:t>
                      </a:r>
                      <a:endParaRPr lang="en-US" altLang="ko-KR" sz="18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64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0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128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8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457890"/>
            <a:ext cx="5076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/>
              <a:t>* Availability check for NBDV is not counted</a:t>
            </a:r>
            <a:endParaRPr lang="ko-KR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0696" y="764704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on (CTC)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21088"/>
            <a:ext cx="32031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C3300"/>
                </a:solidFill>
                <a:latin typeface="+mn-lt"/>
              </a:rPr>
              <a:t>BVSP off (non-CTC)</a:t>
            </a:r>
            <a:endParaRPr lang="ko-KR" altLang="en-US" sz="2400" dirty="0">
              <a:solidFill>
                <a:srgbClr val="CC3300"/>
              </a:solidFill>
              <a:latin typeface="+mn-lt"/>
            </a:endParaRPr>
          </a:p>
        </p:txBody>
      </p:sp>
      <p:graphicFrame>
        <p:nvGraphicFramePr>
          <p:cNvPr id="9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836683"/>
              </p:ext>
            </p:extLst>
          </p:nvPr>
        </p:nvGraphicFramePr>
        <p:xfrm>
          <a:off x="0" y="4682753"/>
          <a:ext cx="9144002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Conditional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</a:rPr>
                        <a:t> Branch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Multiplication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Addition/</a:t>
                      </a:r>
                    </a:p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Subtraction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Shift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</a:rPr>
                        <a:t># of block accessing</a:t>
                      </a:r>
                      <a:endParaRPr lang="ko-KR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FE3D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Current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(2Nx2N)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199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51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Proposed</a:t>
                      </a:r>
                      <a:endParaRPr lang="en-US" altLang="ko-KR" sz="1800" b="1" dirty="0" smtClean="0"/>
                    </a:p>
                    <a:p>
                      <a:pPr algn="ctr" latinLnBrk="1"/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(2Nx2N</a:t>
                      </a:r>
                      <a:r>
                        <a:rPr lang="en-US" altLang="ko-KR" sz="1800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ko-KR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 smtClean="0"/>
                        <a:t>NBDV*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199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51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145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/>
                        <a:t>14</a:t>
                      </a:r>
                      <a:endParaRPr lang="ko-KR" altLang="en-US" sz="1800" b="1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2726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샘파트너스\Desktop\삼성전자 D.I 3.0 재작업 프로젝트\6th PT Tool 수정작업\1차 작업본\Source\Samsung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6384" y="3301219"/>
            <a:ext cx="730800" cy="242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3243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만들기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이선일">
      <a:majorFont>
        <a:latin typeface="Tahoma"/>
        <a:ea typeface="맑은 고딕"/>
        <a:cs typeface=""/>
      </a:majorFont>
      <a:minorFont>
        <a:latin typeface="Tahoma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굴림" pitchFamily="50" charset="-127"/>
          </a:defRPr>
        </a:defPPr>
      </a:lstStyle>
    </a:lnDef>
  </a:objectDefaults>
  <a:extraClrSchemeLst>
    <a:extraClrScheme>
      <a:clrScheme name="Presentation만들기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만들기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만들기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Settings\호요성\바탕 화면\Presentation만들기.ppt</Template>
  <TotalTime>83173</TotalTime>
  <Words>571</Words>
  <Application>Microsoft Office PowerPoint</Application>
  <PresentationFormat>화면 슬라이드 쇼(4:3)</PresentationFormat>
  <Paragraphs>233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Presentation만들기</vt:lpstr>
      <vt:lpstr>PowerPoint 프레젠테이션</vt:lpstr>
      <vt:lpstr>Current Disparity Vector Derivation</vt:lpstr>
      <vt:lpstr>Proposed Method</vt:lpstr>
      <vt:lpstr>Experimental Result</vt:lpstr>
      <vt:lpstr>Conclusions</vt:lpstr>
      <vt:lpstr>Complexity Analysis (one CU)</vt:lpstr>
      <vt:lpstr>Complexity Analysis (one CU)</vt:lpstr>
      <vt:lpstr>PowerPoint 프레젠테이션</vt:lpstr>
    </vt:vector>
  </TitlesOfParts>
  <Company>K-JIST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SNHC Tools</dc:title>
  <dc:creator>윤승욱</dc:creator>
  <cp:lastModifiedBy>박민우</cp:lastModifiedBy>
  <cp:revision>6942</cp:revision>
  <dcterms:created xsi:type="dcterms:W3CDTF">2003-01-13T07:35:44Z</dcterms:created>
  <dcterms:modified xsi:type="dcterms:W3CDTF">2013-04-22T08:11:15Z</dcterms:modified>
</cp:coreProperties>
</file>