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314" r:id="rId3"/>
    <p:sldId id="297" r:id="rId4"/>
    <p:sldId id="317" r:id="rId5"/>
    <p:sldId id="334" r:id="rId6"/>
    <p:sldId id="335" r:id="rId7"/>
    <p:sldId id="336" r:id="rId8"/>
    <p:sldId id="337" r:id="rId9"/>
    <p:sldId id="344" r:id="rId10"/>
    <p:sldId id="343" r:id="rId11"/>
    <p:sldId id="320" r:id="rId12"/>
    <p:sldId id="340" r:id="rId13"/>
    <p:sldId id="338" r:id="rId14"/>
    <p:sldId id="339" r:id="rId15"/>
    <p:sldId id="341" r:id="rId16"/>
    <p:sldId id="342" r:id="rId17"/>
    <p:sldId id="325" r:id="rId18"/>
  </p:sldIdLst>
  <p:sldSz cx="9906000" cy="6858000" type="A4"/>
  <p:notesSz cx="6858000" cy="9144000"/>
  <p:defaultTextStyle>
    <a:defPPr>
      <a:defRPr lang="en-US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.dubkov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FFCC"/>
    <a:srgbClr val="2D82DF"/>
    <a:srgbClr val="298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32" autoAdjust="0"/>
    <p:restoredTop sz="84452" autoAdjust="0"/>
  </p:normalViewPr>
  <p:slideViewPr>
    <p:cSldViewPr>
      <p:cViewPr>
        <p:scale>
          <a:sx n="56" d="100"/>
          <a:sy n="56" d="100"/>
        </p:scale>
        <p:origin x="-1195" y="-53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5C3BD-AA9D-4985-8BCA-A61C5996F9BF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E18DF-29F7-467D-AE61-24A211DAD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8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noProof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40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6" y="274640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371600"/>
            <a:ext cx="9906000" cy="2743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" name="그룹 3"/>
          <p:cNvGrpSpPr/>
          <p:nvPr/>
        </p:nvGrpSpPr>
        <p:grpSpPr>
          <a:xfrm>
            <a:off x="0" y="4343400"/>
            <a:ext cx="1752600" cy="2514600"/>
            <a:chOff x="0" y="16328"/>
            <a:chExt cx="2564904" cy="3340664"/>
          </a:xfrm>
        </p:grpSpPr>
        <p:pic>
          <p:nvPicPr>
            <p:cNvPr id="5" name="그림 4" descr="2011-02-05 11.43.38.jpg"/>
            <p:cNvPicPr>
              <a:picLocks noChangeAspect="1"/>
            </p:cNvPicPr>
            <p:nvPr/>
          </p:nvPicPr>
          <p:blipFill>
            <a:blip r:embed="rId3" cstate="print">
              <a:biLevel thresh="50000"/>
              <a:lum bright="20000"/>
            </a:blip>
            <a:stretch>
              <a:fillRect/>
            </a:stretch>
          </p:blipFill>
          <p:spPr>
            <a:xfrm rot="5400000">
              <a:off x="-360040" y="432048"/>
              <a:ext cx="3284984" cy="25649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직사각형 5"/>
            <p:cNvSpPr/>
            <p:nvPr/>
          </p:nvSpPr>
          <p:spPr bwMode="auto">
            <a:xfrm>
              <a:off x="0" y="16328"/>
              <a:ext cx="611560" cy="3326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굴림" pitchFamily="50" charset="-127"/>
              </a:endParaRPr>
            </a:p>
          </p:txBody>
        </p:sp>
      </p:grpSp>
      <p:pic>
        <p:nvPicPr>
          <p:cNvPr id="12" name="그림 11" descr="Samsung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53400" y="381000"/>
            <a:ext cx="1426467" cy="49987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1648361"/>
            <a:ext cx="990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en-CA" sz="4000" b="1" dirty="0" smtClean="0"/>
              <a:t>MB skip flag coding in 3D-ATM optimized for 3D video compression</a:t>
            </a:r>
            <a:endParaRPr 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505200"/>
            <a:ext cx="967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M. Mishurovskiy, A. Fartukov, I. Kovliga,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JinYoung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Lee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4274165"/>
            <a:ext cx="792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January’ 2013</a:t>
            </a:r>
          </a:p>
          <a:p>
            <a:pPr algn="ctr"/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R&amp;D Russia Institute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and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Advanced Institute of Technology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0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10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Influence of Max Length onto compression gain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514600" y="1981200"/>
            <a:ext cx="5410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Which max length to be used? ( based on experiments)</a:t>
            </a:r>
            <a:endParaRPr lang="en-US" sz="1600" b="1" u="sng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91" name="Table 90"/>
          <p:cNvGraphicFramePr>
            <a:graphicFrameLocks noGrp="1"/>
          </p:cNvGraphicFramePr>
          <p:nvPr/>
        </p:nvGraphicFramePr>
        <p:xfrm>
          <a:off x="304802" y="2365177"/>
          <a:ext cx="9067800" cy="1962912"/>
        </p:xfrm>
        <a:graphic>
          <a:graphicData uri="http://schemas.openxmlformats.org/drawingml/2006/table">
            <a:tbl>
              <a:tblPr/>
              <a:tblGrid>
                <a:gridCol w="1523998"/>
                <a:gridCol w="742952"/>
                <a:gridCol w="1133475"/>
                <a:gridCol w="1133475"/>
                <a:gridCol w="1133475"/>
                <a:gridCol w="1133475"/>
                <a:gridCol w="1133475"/>
                <a:gridCol w="1133475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Length code type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Max Length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Total (Coded PSNR)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Fixed length</a:t>
                      </a:r>
                      <a:r>
                        <a:rPr lang="en-US" sz="1400" baseline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 codes are used</a:t>
                      </a: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-0.58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-1.80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-0.75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-2.42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-1.08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-2.54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0.14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-1.19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-0.91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-2.51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-1.21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-2.16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-1.17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11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Syntax: Changes at the Sequence Parameter Set 3DVC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81001" y="914387"/>
          <a:ext cx="8991598" cy="5105412"/>
        </p:xfrm>
        <a:graphic>
          <a:graphicData uri="http://schemas.openxmlformats.org/drawingml/2006/table">
            <a:tbl>
              <a:tblPr/>
              <a:tblGrid>
                <a:gridCol w="7192635"/>
                <a:gridCol w="558558"/>
                <a:gridCol w="1240405"/>
              </a:tblGrid>
              <a:tr h="283634">
                <a:tc>
                  <a:txBody>
                    <a:bodyPr/>
                    <a:lstStyle/>
                    <a:p>
                      <a:pPr marL="0" marR="0" indent="0" algn="l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seq_parameter_set_3dvc_extension( 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Descriptor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 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reduced_resolution_flag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slice_header_prediction_flag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inside_view_mvp_flag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disp_flag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psip_flag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nonlinear_depth_representation_num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for( i = 1; i &lt;= nonlinear_depth_representation_num; i++ 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	nonlinear_depth_representation_model[ i ]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seq_view_synthesis_flag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 !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enable_alc_encoder_flag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if( profile_idc  = =  139 )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enable_rle_skip_flag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6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12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04800" y="914400"/>
          <a:ext cx="8991600" cy="2682240"/>
        </p:xfrm>
        <a:graphic>
          <a:graphicData uri="http://schemas.openxmlformats.org/drawingml/2006/table">
            <a:tbl>
              <a:tblPr/>
              <a:tblGrid>
                <a:gridCol w="6727351"/>
                <a:gridCol w="912346"/>
                <a:gridCol w="135190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Descriptor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while(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byte_aligned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cabac_alignment_one_bit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f(1)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first_mb_in_slice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* ( 1 +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do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I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SI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7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13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52400" y="733333"/>
          <a:ext cx="9601200" cy="5717540"/>
        </p:xfrm>
        <a:graphic>
          <a:graphicData uri="http://schemas.openxmlformats.org/drawingml/2006/table">
            <a:tbl>
              <a:tblPr/>
              <a:tblGrid>
                <a:gridCol w="7183443"/>
                <a:gridCol w="974200"/>
                <a:gridCol w="1443557"/>
              </a:tblGrid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if(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mb_vsskip_flag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} else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RLE_skip_context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 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RLECtx &amp;&amp;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 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== 0)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number_of_skipped_macroblocks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u(4)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number_of_skipped_macroblocks+1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!= 0)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- 1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ae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731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moreDataFlag = !mb_skip_flag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2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" y="761993"/>
          <a:ext cx="9601199" cy="5562608"/>
        </p:xfrm>
        <a:graphic>
          <a:graphicData uri="http://schemas.openxmlformats.org/drawingml/2006/table">
            <a:tbl>
              <a:tblPr/>
              <a:tblGrid>
                <a:gridCol w="7183442"/>
                <a:gridCol w="974200"/>
                <a:gridCol w="1443557"/>
              </a:tblGrid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more_rbsp_data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else {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slice_type  !=  I  &amp;&amp;  slice_type  !=  SI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2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600" dirty="0">
                          <a:latin typeface="Arial Narrow" pitchFamily="34" charset="0"/>
                          <a:ea typeface="Malgun Gothic"/>
                          <a:cs typeface="Times New Roman"/>
                        </a:rPr>
                        <a:t>  | |  </a:t>
                      </a:r>
                      <a:r>
                        <a:rPr lang="en-GB" sz="1600" dirty="0" err="1">
                          <a:latin typeface="Arial Narrow" pitchFamily="34" charset="0"/>
                          <a:ea typeface="Malgun Gothic"/>
                          <a:cs typeface="Times New Roman"/>
                        </a:rPr>
                        <a:t>mb_vsskip_flag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% 2  = =  0 )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else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501">
                <a:tc>
                  <a:txBody>
                    <a:bodyPr/>
                    <a:lstStyle/>
                    <a:p>
                      <a:pPr marL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0 ||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(PicSizeInMbs-1)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indent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NonSkipNextUpMb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())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6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ae(v)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GB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}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CurrMbAddr = NextMbAddress( CurrMbAddr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} while( moreDataFlag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2514600" y="3725091"/>
            <a:ext cx="1905000" cy="457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ne Callout 1 15"/>
          <p:cNvSpPr/>
          <p:nvPr/>
        </p:nvSpPr>
        <p:spPr>
          <a:xfrm>
            <a:off x="6781800" y="3349752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If run is finished at this MB,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end_of_slice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 should be read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133600" y="2971800"/>
            <a:ext cx="2667000" cy="533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19"/>
          <p:cNvSpPr/>
          <p:nvPr/>
        </p:nvSpPr>
        <p:spPr>
          <a:xfrm>
            <a:off x="6781800" y="2438400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Check that we still in the current picture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1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+ 3D-SRC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57203" y="1523998"/>
          <a:ext cx="8991597" cy="3657602"/>
        </p:xfrm>
        <a:graphic>
          <a:graphicData uri="http://schemas.openxmlformats.org/drawingml/2006/table">
            <a:tbl>
              <a:tblPr/>
              <a:tblGrid>
                <a:gridCol w="1042178"/>
                <a:gridCol w="1111398"/>
                <a:gridCol w="1087025"/>
                <a:gridCol w="804301"/>
                <a:gridCol w="810151"/>
                <a:gridCol w="980760"/>
                <a:gridCol w="1087999"/>
                <a:gridCol w="980760"/>
                <a:gridCol w="1087025"/>
              </a:tblGrid>
              <a:tr h="268672">
                <a:tc gridSpan="9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Compression Gain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98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coded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synthesized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, dB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-2.60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-8.45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0.11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-1.56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-5.28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0.23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-1.81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1.85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-0.09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6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-2.51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6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+ 3D-SRC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524000" y="990600"/>
          <a:ext cx="6705599" cy="4038597"/>
        </p:xfrm>
        <a:graphic>
          <a:graphicData uri="http://schemas.openxmlformats.org/drawingml/2006/table">
            <a:tbl>
              <a:tblPr/>
              <a:tblGrid>
                <a:gridCol w="2156523"/>
                <a:gridCol w="2299755"/>
                <a:gridCol w="2249321"/>
              </a:tblGrid>
              <a:tr h="8101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</a:t>
                      </a: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Complexity</a:t>
                      </a:r>
                      <a:endParaRPr lang="ru-RU" sz="14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Encoder,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Decoder,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</a:t>
            </a:r>
            <a:r>
              <a:rPr lang="en-US" altLang="ko-KR" sz="140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145208"/>
            <a:ext cx="614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Conclusions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838200"/>
            <a:ext cx="990600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Current 3D-ATM reference model uses so-called SKIP mode extensively especially for dependent views of texture and all views of depth due-to specific quantization politics and additional 3D-based tools which increase SKIP mode usage;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CABAC engine supports finite probabilities range of LPS, namely [0.01875…0.5] which means that symbols with LPS lower than 0.01875 might be encoded sub-optimally;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It has been proved that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has ~ twice lower probability than lowest boundary of LPS supported by CABAC; based on this 3D-Skip Run Coding (3D-SRC) has been proposed to improve coding efficiency of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in B-Slices.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3D-SRC tool being integrated into 3D-ATM 6.1 shows the following: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texture coding: </a:t>
            </a:r>
            <a:r>
              <a:rPr lang="en-US" sz="1600" b="1" dirty="0" smtClean="0">
                <a:solidFill>
                  <a:srgbClr val="000000"/>
                </a:solidFill>
                <a:latin typeface="Arial Narrow" pitchFamily="34" charset="0"/>
                <a:ea typeface="Times New Roman"/>
                <a:cs typeface="Times New Roman"/>
              </a:rPr>
              <a:t>-0.91</a:t>
            </a:r>
            <a:r>
              <a:rPr lang="en-US" altLang="ko-KR" sz="1600" b="1" dirty="0" smtClean="0">
                <a:latin typeface="Arial Narrow" pitchFamily="34" charset="0"/>
              </a:rPr>
              <a:t>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coded texture: </a:t>
            </a:r>
            <a:r>
              <a:rPr lang="en-US" altLang="ko-KR" sz="1600" b="1" dirty="0" smtClean="0">
                <a:latin typeface="Arial Narrow" pitchFamily="34" charset="0"/>
              </a:rPr>
              <a:t>-1.21%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synthetic texture : </a:t>
            </a:r>
            <a:r>
              <a:rPr lang="en-US" altLang="ko-KR" sz="1600" b="1" dirty="0" smtClean="0">
                <a:latin typeface="Arial Narrow" pitchFamily="34" charset="0"/>
              </a:rPr>
              <a:t>-1.23%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dependent views : </a:t>
            </a:r>
            <a:r>
              <a:rPr lang="en-US" altLang="ko-KR" sz="1600" b="1" dirty="0" smtClean="0">
                <a:latin typeface="Arial Narrow" pitchFamily="34" charset="0"/>
              </a:rPr>
              <a:t>-4.16%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depths : </a:t>
            </a:r>
            <a:r>
              <a:rPr lang="en-US" altLang="ko-KR" sz="1600" b="1" dirty="0" smtClean="0">
                <a:latin typeface="Arial Narrow" pitchFamily="34" charset="0"/>
              </a:rPr>
              <a:t>-2.51%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Complexity of Encoder is estimated as </a:t>
            </a:r>
            <a:r>
              <a:rPr lang="en-US" altLang="ko-KR" sz="1600" b="1" dirty="0" smtClean="0">
                <a:latin typeface="Arial Narrow" pitchFamily="34" charset="0"/>
              </a:rPr>
              <a:t>100%; </a:t>
            </a:r>
            <a:r>
              <a:rPr lang="en-US" altLang="ko-KR" sz="1600" dirty="0" smtClean="0">
                <a:latin typeface="Arial Narrow" pitchFamily="34" charset="0"/>
              </a:rPr>
              <a:t>Complexity of Decoder is estimated as </a:t>
            </a:r>
            <a:r>
              <a:rPr lang="en-US" altLang="ko-KR" sz="1600" b="1" dirty="0" smtClean="0">
                <a:latin typeface="Arial Narrow" pitchFamily="34" charset="0"/>
              </a:rPr>
              <a:t>99.6%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5. No parsing dependency between base and supplementary views has been introduced;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6. Its believed that syntax changes and new semantic fits well text of the standard;</a:t>
            </a:r>
          </a:p>
          <a:p>
            <a:pPr marL="342900" indent="-342900">
              <a:lnSpc>
                <a:spcPct val="130000"/>
              </a:lnSpc>
              <a:defRPr/>
            </a:pPr>
            <a:endParaRPr lang="en-US" altLang="ko-KR" sz="1600" dirty="0" smtClean="0">
              <a:latin typeface="Arial Narrow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ko-KR" sz="1600" b="1" dirty="0" smtClean="0">
                <a:latin typeface="Arial Narrow" pitchFamily="34" charset="0"/>
              </a:rPr>
              <a:t>Based on this we kindly recommend adopting 3D Skip Run Coding into subsequent release of 3D-ATM reference model.</a:t>
            </a:r>
            <a:endParaRPr lang="en-US" altLang="ko-KR" sz="1800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6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363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8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2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Reasons for R&amp;D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28600" y="1071265"/>
            <a:ext cx="9329210" cy="5024735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en-US" altLang="ko-KR" sz="1800" b="1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       </a:t>
            </a:r>
            <a:r>
              <a:rPr lang="en-US" altLang="ko-KR" sz="180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</a:t>
            </a:r>
            <a:endParaRPr lang="en-US" altLang="ko-KR" sz="180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1387019"/>
            <a:ext cx="91768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“SKIP” mode is widely used in AVC-based video coding providing high compression ratio due-to extremely low bitrate and reasonable reconstructed quality </a:t>
            </a: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 dependent views coding SKIP mode is used even more intensively due-to: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Increased quantization factors adopted for dependent views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Cascading quantization in B-slices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Interview motion derivation implemented in the SKIP mode and proposed by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Mediatek</a:t>
            </a:r>
            <a:endParaRPr lang="en-US" sz="2000" dirty="0" smtClean="0">
              <a:latin typeface="Arial Narrow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Though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is encoded by CABAC engine, due-to skewed probabilities and minimal  probability of LPS symbol 0.0187, efficiency of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coding is not optimal and might be improved</a:t>
            </a:r>
            <a:endParaRPr lang="en-US" sz="2000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2361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21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3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960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LPS probabilities estimation for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mb_skip_flag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0" name="Table 59"/>
          <p:cNvGraphicFramePr>
            <a:graphicFrameLocks noGrp="1"/>
          </p:cNvGraphicFramePr>
          <p:nvPr/>
        </p:nvGraphicFramePr>
        <p:xfrm>
          <a:off x="50798" y="1447800"/>
          <a:ext cx="9829802" cy="5029201"/>
        </p:xfrm>
        <a:graphic>
          <a:graphicData uri="http://schemas.openxmlformats.org/drawingml/2006/table">
            <a:tbl>
              <a:tblPr/>
              <a:tblGrid>
                <a:gridCol w="1143002"/>
                <a:gridCol w="685800"/>
                <a:gridCol w="1128714"/>
                <a:gridCol w="985839"/>
                <a:gridCol w="985839"/>
                <a:gridCol w="985839"/>
                <a:gridCol w="985839"/>
                <a:gridCol w="985839"/>
                <a:gridCol w="985839"/>
                <a:gridCol w="957252"/>
              </a:tblGrid>
              <a:tr h="609602">
                <a:tc gridSpan="10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Results of LPS</a:t>
                      </a:r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probability estimation for </a:t>
                      </a:r>
                      <a:r>
                        <a:rPr lang="en-US" sz="1600" b="1" baseline="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mb_skip_flag</a:t>
                      </a:r>
                      <a:endParaRPr lang="en-US" sz="1600" b="1" baseline="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  <a:p>
                      <a:pPr algn="ctr" hangingPunct="0"/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QP 26, 31, 36, 41; 25 frames, B-slices only, 7 sequences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/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602"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ctxIdxInc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skip flag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view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views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</a:t>
                      </a: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1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realizations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</a:t>
                      </a: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realizations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realizations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realizations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75172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0.0185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87015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0.0099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8806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0.0081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18515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62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3981146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8700005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1075923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2174913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260992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0.4794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186360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0.3988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39575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0.4550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66568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0.4926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283457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280990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33042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64629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139816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0.2914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87977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0.2459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33238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0.2118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61554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0.1728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57498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28678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8933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12861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" name="모서리가 둥근 직사각형 17"/>
          <p:cNvSpPr/>
          <p:nvPr/>
        </p:nvSpPr>
        <p:spPr bwMode="auto">
          <a:xfrm>
            <a:off x="0" y="762001"/>
            <a:ext cx="9906000" cy="609599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Probabilities supported by CABAC engine: [0.01875…0.5] in 3D-ATM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876800" y="4038600"/>
            <a:ext cx="50292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모서리가 둥근 직사각형 17"/>
          <p:cNvSpPr/>
          <p:nvPr/>
        </p:nvSpPr>
        <p:spPr bwMode="auto">
          <a:xfrm>
            <a:off x="4191000" y="1143000"/>
            <a:ext cx="5334000" cy="4648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Example of slice-structure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59" name="모서리가 둥근 직사각형 17"/>
          <p:cNvSpPr/>
          <p:nvPr/>
        </p:nvSpPr>
        <p:spPr bwMode="auto">
          <a:xfrm>
            <a:off x="381000" y="990600"/>
            <a:ext cx="3505200" cy="2971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MB Structure in AVC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8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 structure and sequence of MBs in 3D-ATM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3401" y="1524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2000" y="1524000"/>
            <a:ext cx="5334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95400" y="1524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Line Callout 1 55"/>
          <p:cNvSpPr/>
          <p:nvPr/>
        </p:nvSpPr>
        <p:spPr>
          <a:xfrm>
            <a:off x="2057400" y="18288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361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Line Callout 1 56"/>
          <p:cNvSpPr/>
          <p:nvPr/>
        </p:nvSpPr>
        <p:spPr>
          <a:xfrm>
            <a:off x="2057400" y="2514600"/>
            <a:ext cx="1524000" cy="612648"/>
          </a:xfrm>
          <a:prstGeom prst="borderCallout1">
            <a:avLst>
              <a:gd name="adj1" fmla="val 45698"/>
              <a:gd name="adj2" fmla="val 278"/>
              <a:gd name="adj3" fmla="val -51264"/>
              <a:gd name="adj4" fmla="val -550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 data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Line Callout 1 57"/>
          <p:cNvSpPr/>
          <p:nvPr/>
        </p:nvSpPr>
        <p:spPr>
          <a:xfrm>
            <a:off x="2057400" y="3200400"/>
            <a:ext cx="1524000" cy="612648"/>
          </a:xfrm>
          <a:prstGeom prst="borderCallout1">
            <a:avLst>
              <a:gd name="adj1" fmla="val 37406"/>
              <a:gd name="adj2" fmla="val -2222"/>
              <a:gd name="adj3" fmla="val -159058"/>
              <a:gd name="adj4" fmla="val -908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720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00600" y="1978223"/>
            <a:ext cx="685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864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1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43600" y="1978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484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4770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705599" y="1978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010399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390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4676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6962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248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1534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3820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610600" y="1978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839200" y="1978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4" name="Right Brace 103"/>
          <p:cNvSpPr/>
          <p:nvPr/>
        </p:nvSpPr>
        <p:spPr>
          <a:xfrm rot="5400000">
            <a:off x="5715000" y="1749623"/>
            <a:ext cx="381000" cy="26670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288490" y="33498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non-skipped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Right Brace 105"/>
          <p:cNvSpPr/>
          <p:nvPr/>
        </p:nvSpPr>
        <p:spPr>
          <a:xfrm rot="5400000">
            <a:off x="7962900" y="2168723"/>
            <a:ext cx="381000" cy="18288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7422090" y="33498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15" name="Straight Connector 114"/>
          <p:cNvCxnSpPr>
            <a:endCxn id="106" idx="2"/>
          </p:cNvCxnSpPr>
          <p:nvPr/>
        </p:nvCxnSpPr>
        <p:spPr>
          <a:xfrm>
            <a:off x="7239000" y="16734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endCxn id="106" idx="0"/>
          </p:cNvCxnSpPr>
          <p:nvPr/>
        </p:nvCxnSpPr>
        <p:spPr>
          <a:xfrm>
            <a:off x="9067800" y="16734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572000" y="16734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Cloud Callout 124"/>
          <p:cNvSpPr/>
          <p:nvPr/>
        </p:nvSpPr>
        <p:spPr>
          <a:xfrm>
            <a:off x="4343400" y="4114800"/>
            <a:ext cx="3048000" cy="1447800"/>
          </a:xfrm>
          <a:prstGeom prst="cloudCallout">
            <a:avLst>
              <a:gd name="adj1" fmla="val 62289"/>
              <a:gd name="adj2" fmla="val -11754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Can this sequence be encoded more efficiently?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모서리가 둥근 직사각형 17"/>
          <p:cNvSpPr/>
          <p:nvPr/>
        </p:nvSpPr>
        <p:spPr bwMode="auto">
          <a:xfrm>
            <a:off x="381000" y="4038600"/>
            <a:ext cx="3505200" cy="2209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66800" y="4572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95400" y="4572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Line Callout 1 129"/>
          <p:cNvSpPr/>
          <p:nvPr/>
        </p:nvSpPr>
        <p:spPr>
          <a:xfrm>
            <a:off x="2057400" y="47244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Line Callout 1 131"/>
          <p:cNvSpPr/>
          <p:nvPr/>
        </p:nvSpPr>
        <p:spPr>
          <a:xfrm>
            <a:off x="2057400" y="5410200"/>
            <a:ext cx="1524000" cy="612648"/>
          </a:xfrm>
          <a:prstGeom prst="borderCallout1">
            <a:avLst>
              <a:gd name="adj1" fmla="val 62282"/>
              <a:gd name="adj2" fmla="val -1389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3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Proposed Approach: Run of skipped MB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191002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419601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7244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53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81600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486400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715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9436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1722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008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294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8580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0866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152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5438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7724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001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2296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4582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6868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429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6576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9624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9154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91440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94488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191002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419601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4724401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4953001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181600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486400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429000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36576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9624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915401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1440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94488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2" name="Down Arrow 171"/>
          <p:cNvSpPr/>
          <p:nvPr/>
        </p:nvSpPr>
        <p:spPr>
          <a:xfrm>
            <a:off x="6400801" y="19050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Down Arrow 172"/>
          <p:cNvSpPr/>
          <p:nvPr/>
        </p:nvSpPr>
        <p:spPr>
          <a:xfrm>
            <a:off x="6477001" y="32766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TextBox 173"/>
          <p:cNvSpPr txBox="1"/>
          <p:nvPr/>
        </p:nvSpPr>
        <p:spPr>
          <a:xfrm>
            <a:off x="4191002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419601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24401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953001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5181600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5486400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3429000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3657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3962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477001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705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7010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4191002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4419601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4724401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4953001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181600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486400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5715001" y="51786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172202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3429001" y="51816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36576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9624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64008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67056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943601" y="51816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3" name="Down Arrow 202"/>
          <p:cNvSpPr/>
          <p:nvPr/>
        </p:nvSpPr>
        <p:spPr>
          <a:xfrm>
            <a:off x="6477000" y="46482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모서리가 둥근 직사각형 17"/>
          <p:cNvSpPr/>
          <p:nvPr/>
        </p:nvSpPr>
        <p:spPr bwMode="auto">
          <a:xfrm>
            <a:off x="76199" y="1752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with Run Length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304799" y="2590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61999" y="2590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7" name="Line Callout 1 206"/>
          <p:cNvSpPr/>
          <p:nvPr/>
        </p:nvSpPr>
        <p:spPr>
          <a:xfrm>
            <a:off x="1523999" y="2743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8" name="Line Callout 1 207"/>
          <p:cNvSpPr/>
          <p:nvPr/>
        </p:nvSpPr>
        <p:spPr>
          <a:xfrm>
            <a:off x="1523999" y="3959352"/>
            <a:ext cx="1524000" cy="612648"/>
          </a:xfrm>
          <a:prstGeom prst="borderCallout1">
            <a:avLst>
              <a:gd name="adj1" fmla="val 26523"/>
              <a:gd name="adj2" fmla="val 486"/>
              <a:gd name="adj3" fmla="val -113453"/>
              <a:gd name="adj4" fmla="val -73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Signal of Run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33399" y="25908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0" name="Line Callout 1 209"/>
          <p:cNvSpPr/>
          <p:nvPr/>
        </p:nvSpPr>
        <p:spPr>
          <a:xfrm>
            <a:off x="1523999" y="3429000"/>
            <a:ext cx="1524000" cy="612648"/>
          </a:xfrm>
          <a:prstGeom prst="borderCallout1">
            <a:avLst>
              <a:gd name="adj1" fmla="val 65391"/>
              <a:gd name="adj2" fmla="val -764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1" name="Овал 22"/>
          <p:cNvSpPr/>
          <p:nvPr/>
        </p:nvSpPr>
        <p:spPr>
          <a:xfrm>
            <a:off x="7010400" y="1981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2" name="Овал 22"/>
          <p:cNvSpPr/>
          <p:nvPr/>
        </p:nvSpPr>
        <p:spPr>
          <a:xfrm>
            <a:off x="7010400" y="3276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3" name="Овал 22"/>
          <p:cNvSpPr/>
          <p:nvPr/>
        </p:nvSpPr>
        <p:spPr>
          <a:xfrm>
            <a:off x="7010400" y="47244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7467600" y="3305175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Combining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7467600" y="4762500"/>
            <a:ext cx="2286000" cy="523220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Possible inserting of run’s length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7467600" y="19812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Excluding repeated 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6248400" y="25908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……….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Line Callout 1 94"/>
          <p:cNvSpPr/>
          <p:nvPr/>
        </p:nvSpPr>
        <p:spPr>
          <a:xfrm>
            <a:off x="7391400" y="5410200"/>
            <a:ext cx="2362200" cy="838200"/>
          </a:xfrm>
          <a:prstGeom prst="borderCallout1">
            <a:avLst>
              <a:gd name="adj1" fmla="val 18750"/>
              <a:gd name="adj2" fmla="val -8333"/>
              <a:gd name="adj3" fmla="val 3712"/>
              <a:gd name="adj4" fmla="val -38420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for the next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6324600" y="5105400"/>
            <a:ext cx="1524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8686799" y="2362200"/>
            <a:ext cx="1143003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6324600" y="3810000"/>
            <a:ext cx="1219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Arrow Connector 101"/>
          <p:cNvCxnSpPr>
            <a:stCxn id="97" idx="4"/>
            <a:endCxn id="100" idx="6"/>
          </p:cNvCxnSpPr>
          <p:nvPr/>
        </p:nvCxnSpPr>
        <p:spPr>
          <a:xfrm flipH="1">
            <a:off x="7543800" y="3200400"/>
            <a:ext cx="1714501" cy="10287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3200400" y="23622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200400" y="38100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" name="Straight Arrow Connector 106"/>
          <p:cNvCxnSpPr>
            <a:stCxn id="105" idx="4"/>
            <a:endCxn id="106" idx="0"/>
          </p:cNvCxnSpPr>
          <p:nvPr/>
        </p:nvCxnSpPr>
        <p:spPr>
          <a:xfrm>
            <a:off x="4572000" y="3200400"/>
            <a:ext cx="0" cy="6096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5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Signaling &amp; types of skipped MB runs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Овал 22"/>
          <p:cNvSpPr/>
          <p:nvPr/>
        </p:nvSpPr>
        <p:spPr>
          <a:xfrm>
            <a:off x="228600" y="838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5800" y="892373"/>
            <a:ext cx="90678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Modifications are introduced 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only if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= 2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( MB to the top and MB to the left are both skipped)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Овал 22"/>
          <p:cNvSpPr/>
          <p:nvPr/>
        </p:nvSpPr>
        <p:spPr>
          <a:xfrm>
            <a:off x="228600" y="1371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5800" y="1444823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is introduced instead of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mb_skip_flag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Овал 22"/>
          <p:cNvSpPr/>
          <p:nvPr/>
        </p:nvSpPr>
        <p:spPr>
          <a:xfrm>
            <a:off x="228600" y="19050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5800" y="1978223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Run’s length is defined either implicitly or explicitly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600200" y="27432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explicit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828800" y="35814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286000" y="3581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3048000" y="37338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2209800" y="49499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057400" y="35814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3048000" y="44196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29364"/>
              <a:gd name="adj4" fmla="val -581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모서리가 둥근 직사각형 17"/>
          <p:cNvSpPr/>
          <p:nvPr/>
        </p:nvSpPr>
        <p:spPr bwMode="auto">
          <a:xfrm>
            <a:off x="5029200" y="27432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implicit length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486400" y="35814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715000" y="3581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8" name="Line Callout 1 117"/>
          <p:cNvSpPr/>
          <p:nvPr/>
        </p:nvSpPr>
        <p:spPr>
          <a:xfrm>
            <a:off x="6477000" y="37338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Line Callout 1 118"/>
          <p:cNvSpPr/>
          <p:nvPr/>
        </p:nvSpPr>
        <p:spPr>
          <a:xfrm>
            <a:off x="5562600" y="44958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18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Explicitly defined run’s length: 2 possible cases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52400" y="7620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381000" y="16002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38200" y="1600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1600200" y="17526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762000" y="29687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9600" y="16002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1600200" y="24384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38888"/>
              <a:gd name="adj4" fmla="val -58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91002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9601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24401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53001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81600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6400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15001" y="2699619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72202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9001" y="269412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576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624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08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056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3601" y="2694129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91002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19601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244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53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181600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86400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715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436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722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4008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294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580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866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152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5438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7724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001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2296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4582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6868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29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6576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624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9154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440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4488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0" name="Left Brace 69"/>
          <p:cNvSpPr/>
          <p:nvPr/>
        </p:nvSpPr>
        <p:spPr>
          <a:xfrm rot="16200000">
            <a:off x="7411939" y="893861"/>
            <a:ext cx="263721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eft Brace 70"/>
          <p:cNvSpPr/>
          <p:nvPr/>
        </p:nvSpPr>
        <p:spPr>
          <a:xfrm rot="5400000">
            <a:off x="5953125" y="2188246"/>
            <a:ext cx="228600" cy="6858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/>
          <p:cNvCxnSpPr>
            <a:endCxn id="71" idx="1"/>
          </p:cNvCxnSpPr>
          <p:nvPr/>
        </p:nvCxnSpPr>
        <p:spPr>
          <a:xfrm flipH="1">
            <a:off x="6062912" y="2375767"/>
            <a:ext cx="1498938" cy="410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Left Brace 86"/>
          <p:cNvSpPr/>
          <p:nvPr/>
        </p:nvSpPr>
        <p:spPr>
          <a:xfrm rot="5400000">
            <a:off x="7781924" y="-447674"/>
            <a:ext cx="304802" cy="348615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655278" y="68580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89" name="Straight Arrow Connector 88"/>
          <p:cNvCxnSpPr>
            <a:stCxn id="88" idx="2"/>
            <a:endCxn id="87" idx="1"/>
          </p:cNvCxnSpPr>
          <p:nvPr/>
        </p:nvCxnSpPr>
        <p:spPr>
          <a:xfrm flipH="1">
            <a:off x="7911386" y="993577"/>
            <a:ext cx="1192" cy="1494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ine Callout 1 71"/>
          <p:cNvSpPr/>
          <p:nvPr/>
        </p:nvSpPr>
        <p:spPr>
          <a:xfrm>
            <a:off x="7315200" y="2645446"/>
            <a:ext cx="2362200" cy="1126066"/>
          </a:xfrm>
          <a:prstGeom prst="borderCallout1">
            <a:avLst>
              <a:gd name="adj1" fmla="val 14920"/>
              <a:gd name="adj2" fmla="val -2125"/>
              <a:gd name="adj3" fmla="val 50215"/>
              <a:gd name="adj4" fmla="val -38778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for the next MB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and slice contains another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905001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33600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384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667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895599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200399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429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6576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8862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1148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3434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5720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8006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292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578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4864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7150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9436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1722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4008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848599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8077198" y="44196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381998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629400" y="44196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905000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133599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438399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666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895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200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3429000" y="5257802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86201" y="526093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657600" y="5260938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33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562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867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114800" y="52578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40" name="Left Brace 139"/>
          <p:cNvSpPr/>
          <p:nvPr/>
        </p:nvSpPr>
        <p:spPr>
          <a:xfrm rot="5400000">
            <a:off x="5105399" y="2895601"/>
            <a:ext cx="304802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3962400" y="365760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42" name="Straight Arrow Connector 141"/>
          <p:cNvCxnSpPr>
            <a:stCxn id="141" idx="2"/>
            <a:endCxn id="140" idx="1"/>
          </p:cNvCxnSpPr>
          <p:nvPr/>
        </p:nvCxnSpPr>
        <p:spPr>
          <a:xfrm>
            <a:off x="5219700" y="3965377"/>
            <a:ext cx="20050" cy="1494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ine Callout 1 145"/>
          <p:cNvSpPr/>
          <p:nvPr/>
        </p:nvSpPr>
        <p:spPr>
          <a:xfrm>
            <a:off x="7315200" y="5337138"/>
            <a:ext cx="2362200" cy="758862"/>
          </a:xfrm>
          <a:prstGeom prst="borderCallout1">
            <a:avLst>
              <a:gd name="adj1" fmla="val 34665"/>
              <a:gd name="adj2" fmla="val -664"/>
              <a:gd name="adj3" fmla="val -48287"/>
              <a:gd name="adj4" fmla="val -34396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End of slice AND not end of </a:t>
            </a:r>
            <a:r>
              <a:rPr lang="en-US" sz="1600" b="1" dirty="0">
                <a:solidFill>
                  <a:schemeClr val="tx1"/>
                </a:solidFill>
                <a:latin typeface="Arial Narrow" pitchFamily="34" charset="0"/>
              </a:rPr>
              <a:t>p</a:t>
            </a:r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icture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7" name="Овал 22"/>
          <p:cNvSpPr/>
          <p:nvPr/>
        </p:nvSpPr>
        <p:spPr>
          <a:xfrm>
            <a:off x="3581400" y="838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Овал 22"/>
          <p:cNvSpPr/>
          <p:nvPr/>
        </p:nvSpPr>
        <p:spPr>
          <a:xfrm>
            <a:off x="1295400" y="4419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0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8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Implicitly defined run’s length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모서리가 둥근 직사각형 17"/>
          <p:cNvSpPr/>
          <p:nvPr/>
        </p:nvSpPr>
        <p:spPr bwMode="auto">
          <a:xfrm>
            <a:off x="152400" y="8382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without Length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" y="16764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2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Line Callout 1 19"/>
          <p:cNvSpPr/>
          <p:nvPr/>
        </p:nvSpPr>
        <p:spPr>
          <a:xfrm>
            <a:off x="1600200" y="18288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Line Callout 1 20"/>
          <p:cNvSpPr/>
          <p:nvPr/>
        </p:nvSpPr>
        <p:spPr>
          <a:xfrm>
            <a:off x="685800" y="25908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91002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19601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244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3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1600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86400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15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36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722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08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294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866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3152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438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7724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01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296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4582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868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29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576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624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154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1440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4488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Left Brace 73"/>
          <p:cNvSpPr/>
          <p:nvPr/>
        </p:nvSpPr>
        <p:spPr>
          <a:xfrm rot="5400000">
            <a:off x="6705599" y="3810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5943600" y="1152525"/>
            <a:ext cx="0" cy="295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43400" y="854271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Left Brace 84"/>
          <p:cNvSpPr/>
          <p:nvPr/>
        </p:nvSpPr>
        <p:spPr>
          <a:xfrm rot="5400000">
            <a:off x="8080944" y="1356296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/>
          <p:cNvCxnSpPr/>
          <p:nvPr/>
        </p:nvCxnSpPr>
        <p:spPr>
          <a:xfrm flipH="1">
            <a:off x="8209578" y="1136454"/>
            <a:ext cx="972" cy="26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162800" y="838200"/>
            <a:ext cx="2743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becomes not 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191002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419601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724401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53001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181600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4864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715001" y="31974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9436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29001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57600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9624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629400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57999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2799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172200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4008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5" name="Left Brace 114"/>
          <p:cNvSpPr/>
          <p:nvPr/>
        </p:nvSpPr>
        <p:spPr>
          <a:xfrm rot="16200000">
            <a:off x="6705599" y="14478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Left Brace 115"/>
          <p:cNvSpPr/>
          <p:nvPr/>
        </p:nvSpPr>
        <p:spPr>
          <a:xfrm rot="5400000">
            <a:off x="5852094" y="2839220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Arrow Connector 116"/>
          <p:cNvCxnSpPr>
            <a:stCxn id="115" idx="1"/>
            <a:endCxn id="116" idx="1"/>
          </p:cNvCxnSpPr>
          <p:nvPr/>
        </p:nvCxnSpPr>
        <p:spPr>
          <a:xfrm flipH="1">
            <a:off x="5971829" y="2743202"/>
            <a:ext cx="901213" cy="1714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Овал 22"/>
          <p:cNvSpPr/>
          <p:nvPr/>
        </p:nvSpPr>
        <p:spPr>
          <a:xfrm>
            <a:off x="3733800" y="46936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Овал 22"/>
          <p:cNvSpPr/>
          <p:nvPr/>
        </p:nvSpPr>
        <p:spPr>
          <a:xfrm>
            <a:off x="3733800" y="52270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191000" y="5300246"/>
            <a:ext cx="4267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Number of MB in run less than 16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Овал 22"/>
          <p:cNvSpPr/>
          <p:nvPr/>
        </p:nvSpPr>
        <p:spPr>
          <a:xfrm>
            <a:off x="3724275" y="57604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181475" y="5833646"/>
            <a:ext cx="3886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Picture has at least one more MB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267200" y="4724400"/>
            <a:ext cx="4648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While 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505200" y="4188023"/>
            <a:ext cx="3886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Criteria to continue current run</a:t>
            </a:r>
            <a:endParaRPr lang="en-US" sz="1600" b="1" u="sng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20" name="Image" r:id="rId3" imgW="9714286" imgH="895001" progId="">
                  <p:embed/>
                </p:oleObj>
              </mc:Choice>
              <mc:Fallback>
                <p:oleObj name="Image" r:id="rId3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9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9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 Length (Len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coding approach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모서리가 둥근 직사각형 17"/>
          <p:cNvSpPr/>
          <p:nvPr/>
        </p:nvSpPr>
        <p:spPr bwMode="auto">
          <a:xfrm>
            <a:off x="228600" y="914400"/>
            <a:ext cx="3200400" cy="5410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Len value statistic for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Poznan_hall2 QP26</a:t>
            </a:r>
          </a:p>
        </p:txBody>
      </p:sp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29443"/>
              </p:ext>
            </p:extLst>
          </p:nvPr>
        </p:nvGraphicFramePr>
        <p:xfrm>
          <a:off x="533400" y="1676400"/>
          <a:ext cx="2667000" cy="4495800"/>
        </p:xfrm>
        <a:graphic>
          <a:graphicData uri="http://schemas.openxmlformats.org/drawingml/2006/table">
            <a:tbl>
              <a:tblPr/>
              <a:tblGrid>
                <a:gridCol w="666750"/>
                <a:gridCol w="1000125"/>
                <a:gridCol w="1000125"/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Explicit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 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Probability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Log2(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0.186384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2.423648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0.114345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3.128539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0.091239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3.454203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0.078834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3.665043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0.038179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4.711074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0.038482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4.699686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0.036144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4.790117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0.033613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4.894838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0.031715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4.978689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0.031935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4.968714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Entropy: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3.77</a:t>
                      </a:r>
                      <a:r>
                        <a:rPr lang="en-US" sz="1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Uncompressed: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4 </a:t>
                      </a:r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N of Runs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36355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indent="0" algn="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Saved Bits: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8231.65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Total Bits: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12167680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Theoretical Gain: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4038600" y="1066800"/>
            <a:ext cx="5486400" cy="1077218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calculated theoretical gain for each QP for each sequence in the same way as for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poznan_hall2@QP26 case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(at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the left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).</a:t>
            </a:r>
          </a:p>
          <a:p>
            <a:pPr marL="342900" indent="-342900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averaged gains for each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sequence:</a:t>
            </a:r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78" name="Table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971386"/>
              </p:ext>
            </p:extLst>
          </p:nvPr>
        </p:nvGraphicFramePr>
        <p:xfrm>
          <a:off x="4648200" y="1905000"/>
          <a:ext cx="3657599" cy="2263140"/>
        </p:xfrm>
        <a:graphic>
          <a:graphicData uri="http://schemas.openxmlformats.org/drawingml/2006/table">
            <a:tbl>
              <a:tblPr/>
              <a:tblGrid>
                <a:gridCol w="1090464"/>
                <a:gridCol w="1090464"/>
                <a:gridCol w="1476671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Sequence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Average Gain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newspaper1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average: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4114800" y="4419600"/>
            <a:ext cx="5486400" cy="1323439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 startAt="3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decided to use fixed length code for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binarization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and bypass coding mode for all bits 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 It allow us to simplify and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speed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up encoding and decoding processes.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It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also is confirmed through theoretical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estimations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of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possible coding gains in case of more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complicated coding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5917</TotalTime>
  <Words>1557</Words>
  <Application>Microsoft Office PowerPoint</Application>
  <PresentationFormat>Лист A4 (210x297 мм)</PresentationFormat>
  <Paragraphs>640</Paragraphs>
  <Slides>17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테마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 skip flag coding in 3D-ATM optimized for 3D video compression</dc:title>
  <dc:subject>MPEG proposal</dc:subject>
  <dc:creator>Samsung Moscow</dc:creator>
  <cp:lastModifiedBy>Mikhail</cp:lastModifiedBy>
  <cp:revision>338</cp:revision>
  <dcterms:created xsi:type="dcterms:W3CDTF">2011-12-28T16:57:40Z</dcterms:created>
  <dcterms:modified xsi:type="dcterms:W3CDTF">2013-01-16T22:54:56Z</dcterms:modified>
</cp:coreProperties>
</file>