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708" r:id="rId2"/>
    <p:sldId id="749" r:id="rId3"/>
    <p:sldId id="750" r:id="rId4"/>
    <p:sldId id="751" r:id="rId5"/>
    <p:sldId id="752" r:id="rId6"/>
    <p:sldId id="753" r:id="rId7"/>
    <p:sldId id="754" r:id="rId8"/>
    <p:sldId id="755" r:id="rId9"/>
  </p:sldIdLst>
  <p:sldSz cx="9144000" cy="6858000" type="screen4x3"/>
  <p:notesSz cx="6851650" cy="9747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2F2F2"/>
    <a:srgbClr val="C5F1A6"/>
    <a:srgbClr val="E9E9ED"/>
    <a:srgbClr val="DDDDDD"/>
    <a:srgbClr val="FF3300"/>
    <a:srgbClr val="C79B70"/>
    <a:srgbClr val="DDEE79"/>
    <a:srgbClr val="8ED4E4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652" autoAdjust="0"/>
  </p:normalViewPr>
  <p:slideViewPr>
    <p:cSldViewPr snapToGrid="0">
      <p:cViewPr varScale="1">
        <p:scale>
          <a:sx n="79" d="100"/>
          <a:sy n="79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-1956" y="-90"/>
      </p:cViewPr>
      <p:guideLst>
        <p:guide orient="horz" pos="3070"/>
        <p:guide pos="215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fld id="{88A2D153-27AD-4AC9-B7A9-C6C1C41D82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7485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20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fld id="{97C85D20-FE11-4DBF-A5A0-0E017AF1D27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122892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823325" y="2314575"/>
            <a:ext cx="1841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fr-FR" sz="6300">
              <a:latin typeface="Helvetica 35 Thin" pitchFamily="34" charset="0"/>
            </a:endParaRPr>
          </a:p>
        </p:txBody>
      </p:sp>
      <p:pic>
        <p:nvPicPr>
          <p:cNvPr id="5" name="Picture 9" descr="PP_orange"/>
          <p:cNvPicPr>
            <a:picLocks noChangeAspect="1" noChangeArrowheads="1"/>
          </p:cNvPicPr>
          <p:nvPr/>
        </p:nvPicPr>
        <p:blipFill>
          <a:blip r:embed="rId2" cstate="print"/>
          <a:srcRect l="74669"/>
          <a:stretch>
            <a:fillRect/>
          </a:stretch>
        </p:blipFill>
        <p:spPr bwMode="auto">
          <a:xfrm>
            <a:off x="8027988" y="5768975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PP_ampersand_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73738"/>
            <a:ext cx="4322763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4519613"/>
            <a:ext cx="6400800" cy="5461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2286000"/>
            <a:ext cx="7989887" cy="1665288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335713" y="412750"/>
            <a:ext cx="1773237" cy="58261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11238" y="412750"/>
            <a:ext cx="5172075" cy="58261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412750"/>
            <a:ext cx="7096125" cy="984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 Orange </a:t>
            </a:r>
            <a:r>
              <a:rPr lang="en-US" dirty="0"/>
              <a:t>Labs</a:t>
            </a:r>
            <a:r>
              <a:rPr lang="fr-FR" dirty="0"/>
              <a:t> - R&amp;D – Normalisation Vidéo – </a:t>
            </a:r>
            <a:r>
              <a:rPr lang="fr-FR" dirty="0" smtClean="0"/>
              <a:t>16/11/2010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>
          <a:xfrm>
            <a:off x="925513" y="6245225"/>
            <a:ext cx="5972175" cy="4079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758950"/>
            <a:ext cx="7097712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412750"/>
            <a:ext cx="70961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782" name="Rectangle 758"/>
          <p:cNvSpPr>
            <a:spLocks noChangeArrowheads="1"/>
          </p:cNvSpPr>
          <p:nvPr/>
        </p:nvSpPr>
        <p:spPr bwMode="auto">
          <a:xfrm>
            <a:off x="25400" y="6413500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8EBD44C4-BC0C-41FB-B5F4-E4C251E7F9AE}" type="slidenum">
              <a:rPr lang="fr-FR" sz="800">
                <a:latin typeface="Helvetica 55 Roman" pitchFamily="2" charset="0"/>
              </a:rPr>
              <a:pPr algn="ctr">
                <a:defRPr/>
              </a:pPr>
              <a:t>‹N°›</a:t>
            </a:fld>
            <a:endParaRPr lang="fr-FR" sz="800">
              <a:latin typeface="Helvetica 55 Roman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telecom-paristech.fr/nc/formation-et-innovation-dans-le-numerique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1011238" y="4009318"/>
            <a:ext cx="6400800" cy="546100"/>
          </a:xfrm>
        </p:spPr>
        <p:txBody>
          <a:bodyPr/>
          <a:lstStyle/>
          <a:p>
            <a:r>
              <a:rPr lang="fr-FR" sz="1600" i="1" dirty="0" smtClean="0"/>
              <a:t>JCT3V-B0069, Shanghai, </a:t>
            </a:r>
            <a:r>
              <a:rPr lang="fr-FR" sz="1600" i="1" dirty="0" err="1" smtClean="0"/>
              <a:t>October</a:t>
            </a:r>
            <a:r>
              <a:rPr lang="fr-FR" sz="1600" i="1" dirty="0" smtClean="0"/>
              <a:t> 2012</a:t>
            </a:r>
          </a:p>
          <a:p>
            <a:endParaRPr lang="fr-FR" sz="1600" i="1" dirty="0" smtClean="0"/>
          </a:p>
          <a:p>
            <a:endParaRPr lang="fr-FR" sz="1600" i="1" dirty="0" smtClean="0"/>
          </a:p>
          <a:p>
            <a:r>
              <a:rPr lang="fr-FR" sz="1600" b="1" dirty="0" smtClean="0"/>
              <a:t>Elie Mora</a:t>
            </a:r>
            <a:r>
              <a:rPr lang="fr-FR" sz="1600" dirty="0" smtClean="0"/>
              <a:t> &amp; Joël Jung– Orange Labs</a:t>
            </a:r>
          </a:p>
          <a:p>
            <a:r>
              <a:rPr lang="fr-FR" sz="1600" dirty="0" smtClean="0"/>
              <a:t>Béatrice Pesquet-Popescu &amp; Marco Cagnazzo – Télécom </a:t>
            </a:r>
            <a:r>
              <a:rPr lang="fr-FR" sz="1600" dirty="0" err="1" smtClean="0"/>
              <a:t>ParisTech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639763" y="1421947"/>
            <a:ext cx="8208962" cy="1665288"/>
          </a:xfrm>
        </p:spPr>
        <p:txBody>
          <a:bodyPr/>
          <a:lstStyle/>
          <a:p>
            <a:r>
              <a:rPr lang="en-CA" sz="4000" b="1" dirty="0" smtClean="0"/>
              <a:t>Modification of the Merge Candidate List for Dependant Views in 3DV-HTM</a:t>
            </a:r>
            <a:endParaRPr lang="fr-FR" sz="4000" dirty="0"/>
          </a:p>
        </p:txBody>
      </p:sp>
      <p:pic>
        <p:nvPicPr>
          <p:cNvPr id="21506" name="Picture 2" descr="Télécom ParisTech">
            <a:hlinkClick r:id="rId2" tooltip="Lien vers la page d'accueil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3901" y="6025230"/>
            <a:ext cx="556043" cy="556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1238" y="1758950"/>
            <a:ext cx="4848141" cy="4479925"/>
          </a:xfrm>
        </p:spPr>
        <p:txBody>
          <a:bodyPr/>
          <a:lstStyle/>
          <a:p>
            <a:r>
              <a:rPr lang="fr-FR" sz="1800" dirty="0" smtClean="0"/>
              <a:t>In </a:t>
            </a:r>
            <a:r>
              <a:rPr lang="fr-FR" sz="1800" dirty="0" err="1" smtClean="0"/>
              <a:t>current</a:t>
            </a:r>
            <a:r>
              <a:rPr lang="fr-FR" sz="1800" dirty="0" smtClean="0"/>
              <a:t> HTM design, the </a:t>
            </a:r>
            <a:r>
              <a:rPr lang="fr-FR" sz="1800" dirty="0" err="1" smtClean="0"/>
              <a:t>Merge</a:t>
            </a:r>
            <a:r>
              <a:rPr lang="fr-FR" sz="1800" dirty="0" smtClean="0"/>
              <a:t> candidate </a:t>
            </a:r>
            <a:r>
              <a:rPr lang="fr-FR" sz="1800" dirty="0" err="1" smtClean="0"/>
              <a:t>list</a:t>
            </a:r>
            <a:r>
              <a:rPr lang="fr-FR" sz="1800" dirty="0" smtClean="0"/>
              <a:t> for </a:t>
            </a:r>
            <a:r>
              <a:rPr lang="fr-FR" sz="1800" dirty="0" err="1" smtClean="0"/>
              <a:t>dependant</a:t>
            </a:r>
            <a:r>
              <a:rPr lang="fr-FR" sz="1800" dirty="0" smtClean="0"/>
              <a:t> </a:t>
            </a:r>
            <a:r>
              <a:rPr lang="fr-FR" sz="1800" dirty="0" err="1" smtClean="0"/>
              <a:t>views</a:t>
            </a:r>
            <a:r>
              <a:rPr lang="fr-FR" sz="1800" dirty="0" smtClean="0"/>
              <a:t> </a:t>
            </a:r>
            <a:r>
              <a:rPr lang="fr-FR" sz="1800" dirty="0" err="1" smtClean="0"/>
              <a:t>introduces</a:t>
            </a:r>
            <a:r>
              <a:rPr lang="fr-FR" sz="1800" dirty="0" smtClean="0"/>
              <a:t> a </a:t>
            </a:r>
            <a:r>
              <a:rPr lang="fr-FR" sz="1800" dirty="0" err="1" smtClean="0"/>
              <a:t>multiview</a:t>
            </a:r>
            <a:r>
              <a:rPr lang="fr-FR" sz="1800" dirty="0" smtClean="0"/>
              <a:t> candidate, </a:t>
            </a:r>
            <a:r>
              <a:rPr lang="fr-FR" sz="1800" dirty="0" err="1" smtClean="0"/>
              <a:t>added</a:t>
            </a:r>
            <a:r>
              <a:rPr lang="fr-FR" sz="1800" dirty="0" smtClean="0"/>
              <a:t> in the first position.</a:t>
            </a:r>
          </a:p>
          <a:p>
            <a:endParaRPr lang="fr-FR" sz="1800" dirty="0" smtClean="0"/>
          </a:p>
          <a:p>
            <a:r>
              <a:rPr lang="fr-FR" sz="1800" dirty="0" smtClean="0"/>
              <a:t>How to </a:t>
            </a:r>
            <a:r>
              <a:rPr lang="fr-FR" sz="1800" dirty="0" err="1" smtClean="0"/>
              <a:t>get</a:t>
            </a:r>
            <a:r>
              <a:rPr lang="fr-FR" sz="1800" dirty="0" smtClean="0"/>
              <a:t> </a:t>
            </a:r>
            <a:r>
              <a:rPr lang="fr-FR" sz="1800" dirty="0" err="1" smtClean="0"/>
              <a:t>it</a:t>
            </a:r>
            <a:r>
              <a:rPr lang="fr-FR" sz="1800" dirty="0" smtClean="0"/>
              <a:t>:</a:t>
            </a:r>
          </a:p>
          <a:p>
            <a:pPr lvl="1"/>
            <a:r>
              <a:rPr lang="fr-FR" sz="1600" dirty="0" smtClean="0"/>
              <a:t>First </a:t>
            </a:r>
            <a:r>
              <a:rPr lang="fr-FR" sz="1600" dirty="0" err="1" smtClean="0"/>
              <a:t>find</a:t>
            </a:r>
            <a:r>
              <a:rPr lang="fr-FR" sz="1600" dirty="0" smtClean="0"/>
              <a:t> DV for </a:t>
            </a:r>
            <a:r>
              <a:rPr lang="fr-FR" sz="1600" dirty="0" err="1" smtClean="0"/>
              <a:t>current</a:t>
            </a:r>
            <a:r>
              <a:rPr lang="fr-FR" sz="1600" dirty="0" smtClean="0"/>
              <a:t> block.</a:t>
            </a:r>
          </a:p>
          <a:p>
            <a:pPr lvl="1"/>
            <a:r>
              <a:rPr lang="fr-FR" sz="1600" dirty="0" smtClean="0"/>
              <a:t>DV points to a block B</a:t>
            </a:r>
            <a:r>
              <a:rPr lang="fr-FR" sz="1600" baseline="-25000" dirty="0" smtClean="0"/>
              <a:t>ref</a:t>
            </a:r>
            <a:r>
              <a:rPr lang="fr-FR" sz="1600" dirty="0" smtClean="0"/>
              <a:t> in central </a:t>
            </a:r>
            <a:r>
              <a:rPr lang="fr-FR" sz="1600" dirty="0" err="1" smtClean="0"/>
              <a:t>view</a:t>
            </a:r>
            <a:r>
              <a:rPr lang="fr-FR" sz="1600" dirty="0" smtClean="0"/>
              <a:t>.</a:t>
            </a:r>
          </a:p>
          <a:p>
            <a:pPr lvl="1"/>
            <a:r>
              <a:rPr lang="fr-FR" sz="1600" dirty="0" smtClean="0"/>
              <a:t>If B</a:t>
            </a:r>
            <a:r>
              <a:rPr lang="fr-FR" sz="1600" baseline="-25000" dirty="0" smtClean="0"/>
              <a:t>ref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</a:t>
            </a:r>
            <a:r>
              <a:rPr lang="fr-FR" sz="1600" dirty="0" err="1" smtClean="0"/>
              <a:t>coded</a:t>
            </a:r>
            <a:r>
              <a:rPr lang="fr-FR" sz="1600" dirty="0" smtClean="0"/>
              <a:t> in Inter, </a:t>
            </a:r>
            <a:r>
              <a:rPr lang="fr-FR" sz="1600" dirty="0" err="1" smtClean="0"/>
              <a:t>multiview</a:t>
            </a:r>
            <a:r>
              <a:rPr lang="fr-FR" sz="1600" dirty="0" smtClean="0"/>
              <a:t> candidate = motion info of B</a:t>
            </a:r>
            <a:r>
              <a:rPr lang="fr-FR" sz="1600" baseline="-25000" dirty="0" smtClean="0"/>
              <a:t>ref</a:t>
            </a:r>
            <a:r>
              <a:rPr lang="fr-FR" sz="1600" dirty="0" smtClean="0"/>
              <a:t> </a:t>
            </a:r>
            <a:r>
              <a:rPr lang="fr-FR" sz="1600" dirty="0" smtClean="0">
                <a:sym typeface="Wingdings" pitchFamily="2" charset="2"/>
              </a:rPr>
              <a:t> temporal</a:t>
            </a:r>
            <a:endParaRPr lang="fr-FR" sz="1600" baseline="-25000" dirty="0" smtClean="0"/>
          </a:p>
          <a:p>
            <a:pPr lvl="1"/>
            <a:r>
              <a:rPr lang="fr-FR" sz="1600" dirty="0" err="1" smtClean="0"/>
              <a:t>Else</a:t>
            </a:r>
            <a:r>
              <a:rPr lang="fr-FR" sz="1600" dirty="0" smtClean="0"/>
              <a:t>, </a:t>
            </a:r>
            <a:r>
              <a:rPr lang="fr-FR" sz="1600" dirty="0" err="1" smtClean="0"/>
              <a:t>multiview</a:t>
            </a:r>
            <a:r>
              <a:rPr lang="fr-FR" sz="1600" dirty="0" smtClean="0"/>
              <a:t> candidate = DV </a:t>
            </a:r>
            <a:r>
              <a:rPr lang="fr-FR" sz="1600" dirty="0" err="1" smtClean="0"/>
              <a:t>itself</a:t>
            </a:r>
            <a:r>
              <a:rPr lang="fr-FR" sz="1600" dirty="0" smtClean="0"/>
              <a:t> </a:t>
            </a:r>
            <a:r>
              <a:rPr lang="fr-FR" sz="1600" dirty="0" smtClean="0">
                <a:sym typeface="Wingdings" pitchFamily="2" charset="2"/>
              </a:rPr>
              <a:t> interview.</a:t>
            </a:r>
          </a:p>
          <a:p>
            <a:pPr>
              <a:buNone/>
            </a:pPr>
            <a:endParaRPr lang="fr-FR" sz="1800" dirty="0" smtClean="0">
              <a:sym typeface="Wingdings" pitchFamily="2" charset="2"/>
            </a:endParaRPr>
          </a:p>
          <a:p>
            <a:pPr>
              <a:buNone/>
            </a:pPr>
            <a:r>
              <a:rPr lang="fr-FR" sz="1800" dirty="0" smtClean="0">
                <a:solidFill>
                  <a:schemeClr val="tx2"/>
                </a:solidFill>
                <a:sym typeface="Wingdings" pitchFamily="2" charset="2"/>
              </a:rPr>
              <a:t> </a:t>
            </a:r>
            <a:r>
              <a:rPr lang="fr-FR" sz="1800" dirty="0" err="1" smtClean="0">
                <a:solidFill>
                  <a:schemeClr val="tx2"/>
                </a:solidFill>
                <a:sym typeface="Wingdings" pitchFamily="2" charset="2"/>
              </a:rPr>
              <a:t>Always</a:t>
            </a:r>
            <a:r>
              <a:rPr lang="fr-FR" sz="1800" dirty="0" smtClean="0">
                <a:solidFill>
                  <a:schemeClr val="tx2"/>
                </a:solidFill>
                <a:sym typeface="Wingdings" pitchFamily="2" charset="2"/>
              </a:rPr>
              <a:t> a temporal </a:t>
            </a:r>
            <a:r>
              <a:rPr lang="fr-FR" sz="1800" dirty="0" err="1" smtClean="0">
                <a:solidFill>
                  <a:schemeClr val="tx2"/>
                </a:solidFill>
                <a:sym typeface="Wingdings" pitchFamily="2" charset="2"/>
              </a:rPr>
              <a:t>preference</a:t>
            </a:r>
            <a:r>
              <a:rPr lang="fr-FR" sz="1800" dirty="0" smtClean="0">
                <a:solidFill>
                  <a:schemeClr val="tx2"/>
                </a:solidFill>
                <a:sym typeface="Wingdings" pitchFamily="2" charset="2"/>
              </a:rPr>
              <a:t> over interview.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04285" y="4038614"/>
            <a:ext cx="2755231" cy="11790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942221" y="4439667"/>
            <a:ext cx="433137" cy="43313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224333" y="2217766"/>
            <a:ext cx="2755231" cy="11790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6962269" y="2618819"/>
            <a:ext cx="433137" cy="433137"/>
          </a:xfrm>
          <a:prstGeom prst="rect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7656109" y="2626835"/>
            <a:ext cx="433137" cy="4331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B</a:t>
            </a:r>
            <a:r>
              <a:rPr lang="fr-FR" sz="1400" baseline="-25000" dirty="0" smtClean="0">
                <a:solidFill>
                  <a:schemeClr val="tx1"/>
                </a:solidFill>
              </a:rPr>
              <a:t>ref</a:t>
            </a:r>
            <a:endParaRPr lang="fr-FR" sz="2800" baseline="-25000" dirty="0">
              <a:solidFill>
                <a:schemeClr val="tx1"/>
              </a:solidFill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6978316" y="2622899"/>
            <a:ext cx="661737" cy="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6918158" y="2286014"/>
            <a:ext cx="63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2"/>
                </a:solidFill>
              </a:rPr>
              <a:t>DV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641422" y="1816783"/>
            <a:ext cx="1997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smtClean="0"/>
              <a:t>Central </a:t>
            </a:r>
            <a:r>
              <a:rPr lang="fr-FR" sz="1800" dirty="0" err="1" smtClean="0"/>
              <a:t>view</a:t>
            </a:r>
            <a:endParaRPr lang="fr-FR" sz="1800" dirty="0"/>
          </a:p>
        </p:txBody>
      </p:sp>
      <p:sp>
        <p:nvSpPr>
          <p:cNvPr id="16" name="ZoneTexte 15"/>
          <p:cNvSpPr txBox="1"/>
          <p:nvPr/>
        </p:nvSpPr>
        <p:spPr>
          <a:xfrm>
            <a:off x="6649438" y="3653663"/>
            <a:ext cx="1997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 err="1" smtClean="0"/>
              <a:t>Dependant</a:t>
            </a:r>
            <a:r>
              <a:rPr lang="fr-FR" sz="1800" dirty="0" smtClean="0"/>
              <a:t> </a:t>
            </a:r>
            <a:r>
              <a:rPr lang="fr-FR" sz="1800" dirty="0" err="1" smtClean="0"/>
              <a:t>view</a:t>
            </a:r>
            <a:endParaRPr lang="fr-F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err="1" smtClean="0"/>
              <a:t>Add</a:t>
            </a:r>
            <a:r>
              <a:rPr lang="fr-FR" sz="1800" dirty="0" smtClean="0"/>
              <a:t> DV, </a:t>
            </a:r>
            <a:r>
              <a:rPr lang="fr-FR" sz="1800" dirty="0" err="1" smtClean="0"/>
              <a:t>regardless</a:t>
            </a:r>
            <a:r>
              <a:rPr lang="fr-FR" sz="1800" dirty="0" smtClean="0"/>
              <a:t> of B</a:t>
            </a:r>
            <a:r>
              <a:rPr lang="fr-FR" sz="1800" baseline="-25000" dirty="0" smtClean="0"/>
              <a:t>ref</a:t>
            </a:r>
            <a:r>
              <a:rPr lang="fr-FR" sz="1800" dirty="0" smtClean="0"/>
              <a:t>, </a:t>
            </a:r>
            <a:r>
              <a:rPr lang="fr-FR" sz="1800" dirty="0" smtClean="0"/>
              <a:t>in </a:t>
            </a:r>
            <a:r>
              <a:rPr lang="fr-FR" sz="1800" dirty="0" err="1" smtClean="0"/>
              <a:t>merge</a:t>
            </a:r>
            <a:r>
              <a:rPr lang="fr-FR" sz="1800" dirty="0" smtClean="0"/>
              <a:t> candidate </a:t>
            </a:r>
            <a:r>
              <a:rPr lang="fr-FR" sz="1800" dirty="0" err="1" smtClean="0"/>
              <a:t>list</a:t>
            </a:r>
            <a:r>
              <a:rPr lang="fr-FR" sz="1800" dirty="0" smtClean="0"/>
              <a:t> as interview candidate (« I »).</a:t>
            </a:r>
          </a:p>
          <a:p>
            <a:endParaRPr lang="fr-FR" sz="1800" dirty="0" smtClean="0"/>
          </a:p>
          <a:p>
            <a:r>
              <a:rPr lang="fr-FR" sz="1800" dirty="0" smtClean="0"/>
              <a:t>2 </a:t>
            </a:r>
            <a:r>
              <a:rPr lang="fr-FR" sz="1800" dirty="0" err="1" smtClean="0"/>
              <a:t>methods</a:t>
            </a:r>
            <a:r>
              <a:rPr lang="fr-FR" sz="1800" dirty="0" smtClean="0"/>
              <a:t> of </a:t>
            </a:r>
            <a:r>
              <a:rPr lang="fr-FR" sz="1800" dirty="0" err="1" smtClean="0"/>
              <a:t>inserting</a:t>
            </a:r>
            <a:r>
              <a:rPr lang="fr-FR" sz="1800" dirty="0" smtClean="0"/>
              <a:t>.</a:t>
            </a:r>
          </a:p>
          <a:p>
            <a:endParaRPr lang="fr-FR" sz="1800" dirty="0" smtClean="0"/>
          </a:p>
          <a:p>
            <a:r>
              <a:rPr lang="fr-FR" sz="1800" dirty="0" err="1" smtClean="0"/>
              <a:t>We</a:t>
            </a:r>
            <a:r>
              <a:rPr lang="fr-FR" sz="1800" dirty="0" smtClean="0"/>
              <a:t> </a:t>
            </a:r>
            <a:r>
              <a:rPr lang="fr-FR" sz="1800" dirty="0" err="1" smtClean="0"/>
              <a:t>keep</a:t>
            </a:r>
            <a:r>
              <a:rPr lang="fr-FR" sz="1800" dirty="0" smtClean="0"/>
              <a:t> the </a:t>
            </a:r>
            <a:r>
              <a:rPr lang="fr-FR" sz="1800" dirty="0" err="1" smtClean="0"/>
              <a:t>same</a:t>
            </a:r>
            <a:r>
              <a:rPr lang="fr-FR" sz="1800" dirty="0" smtClean="0"/>
              <a:t> </a:t>
            </a:r>
            <a:r>
              <a:rPr lang="fr-FR" sz="1800" dirty="0" err="1" smtClean="0"/>
              <a:t>number</a:t>
            </a:r>
            <a:r>
              <a:rPr lang="fr-FR" sz="1800" dirty="0" smtClean="0"/>
              <a:t> of maximum </a:t>
            </a:r>
            <a:r>
              <a:rPr lang="fr-FR" sz="1800" dirty="0" err="1" smtClean="0"/>
              <a:t>merge</a:t>
            </a:r>
            <a:r>
              <a:rPr lang="fr-FR" sz="1800" dirty="0" smtClean="0"/>
              <a:t> candidates (6 in HTM).</a:t>
            </a:r>
          </a:p>
          <a:p>
            <a:endParaRPr lang="fr-FR" sz="1800" dirty="0" smtClean="0"/>
          </a:p>
          <a:p>
            <a:r>
              <a:rPr lang="fr-FR" sz="1800" dirty="0" err="1" smtClean="0"/>
              <a:t>Redundancy</a:t>
            </a:r>
            <a:r>
              <a:rPr lang="fr-FR" sz="1800" dirty="0" smtClean="0"/>
              <a:t> check on </a:t>
            </a:r>
            <a:r>
              <a:rPr lang="fr-FR" sz="1800" dirty="0" err="1" smtClean="0"/>
              <a:t>this</a:t>
            </a:r>
            <a:r>
              <a:rPr lang="fr-FR" sz="1800" dirty="0" smtClean="0"/>
              <a:t> new candidate to </a:t>
            </a:r>
            <a:r>
              <a:rPr lang="fr-FR" sz="1800" dirty="0" err="1" smtClean="0"/>
              <a:t>see</a:t>
            </a:r>
            <a:r>
              <a:rPr lang="fr-FR" sz="1800" dirty="0" smtClean="0"/>
              <a:t> if </a:t>
            </a:r>
            <a:r>
              <a:rPr lang="fr-FR" sz="1800" dirty="0" err="1" smtClean="0"/>
              <a:t>it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equal</a:t>
            </a:r>
            <a:r>
              <a:rPr lang="fr-FR" sz="1800" dirty="0" smtClean="0"/>
              <a:t> to </a:t>
            </a:r>
            <a:r>
              <a:rPr lang="fr-FR" sz="1800" dirty="0" err="1" smtClean="0"/>
              <a:t>any</a:t>
            </a:r>
            <a:r>
              <a:rPr lang="fr-FR" sz="1800" dirty="0" smtClean="0"/>
              <a:t> of the candidates </a:t>
            </a:r>
            <a:r>
              <a:rPr lang="fr-FR" sz="1800" dirty="0" err="1" smtClean="0"/>
              <a:t>preceding</a:t>
            </a:r>
            <a:r>
              <a:rPr lang="fr-FR" sz="1800" dirty="0" smtClean="0"/>
              <a:t> </a:t>
            </a:r>
            <a:r>
              <a:rPr lang="fr-FR" sz="1800" dirty="0" err="1" smtClean="0"/>
              <a:t>it</a:t>
            </a:r>
            <a:r>
              <a:rPr lang="fr-FR" sz="1800" dirty="0" smtClean="0"/>
              <a:t>.</a:t>
            </a:r>
          </a:p>
          <a:p>
            <a:pPr lvl="1"/>
            <a:r>
              <a:rPr lang="fr-FR" sz="1600" dirty="0" smtClean="0"/>
              <a:t>In </a:t>
            </a:r>
            <a:r>
              <a:rPr lang="fr-FR" sz="1600" dirty="0" err="1" smtClean="0"/>
              <a:t>this</a:t>
            </a:r>
            <a:r>
              <a:rPr lang="fr-FR" sz="1600" dirty="0" smtClean="0"/>
              <a:t> case </a:t>
            </a:r>
            <a:r>
              <a:rPr lang="fr-FR" sz="1600" dirty="0" err="1" smtClean="0"/>
              <a:t>it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not </a:t>
            </a:r>
            <a:r>
              <a:rPr lang="fr-FR" sz="1600" dirty="0" err="1" smtClean="0"/>
              <a:t>added</a:t>
            </a:r>
            <a:r>
              <a:rPr lang="fr-FR" sz="1600" dirty="0" smtClean="0"/>
              <a:t> to the </a:t>
            </a:r>
            <a:r>
              <a:rPr lang="fr-FR" sz="1600" dirty="0" err="1" smtClean="0"/>
              <a:t>list</a:t>
            </a:r>
            <a:endParaRPr lang="fr-FR" sz="1600" dirty="0" smtClean="0"/>
          </a:p>
          <a:p>
            <a:pPr lvl="1"/>
            <a:r>
              <a:rPr lang="en-US" sz="1600" dirty="0" smtClean="0"/>
              <a:t>This also ensures that if the multi-view candidate turned out to be interview (</a:t>
            </a:r>
            <a:r>
              <a:rPr lang="en-US" sz="1600" i="1" dirty="0" err="1" smtClean="0"/>
              <a:t>multiview</a:t>
            </a:r>
            <a:r>
              <a:rPr lang="en-US" sz="1600" i="1" dirty="0" smtClean="0"/>
              <a:t> candidate = DV</a:t>
            </a:r>
            <a:r>
              <a:rPr lang="en-US" sz="1600" dirty="0" smtClean="0"/>
              <a:t>), it will not be duplicated.</a:t>
            </a:r>
            <a:endParaRPr lang="fr-FR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Insertion Method 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1238" y="4186988"/>
            <a:ext cx="7398836" cy="2021307"/>
          </a:xfrm>
        </p:spPr>
        <p:txBody>
          <a:bodyPr/>
          <a:lstStyle/>
          <a:p>
            <a:r>
              <a:rPr lang="fr-FR" sz="1800" dirty="0" smtClean="0"/>
              <a:t>Interview candidate « I » (=DV) </a:t>
            </a:r>
            <a:r>
              <a:rPr lang="fr-FR" sz="1800" dirty="0" err="1" smtClean="0"/>
              <a:t>added</a:t>
            </a:r>
            <a:r>
              <a:rPr lang="fr-FR" sz="1800" dirty="0" smtClean="0"/>
              <a:t> to </a:t>
            </a:r>
            <a:r>
              <a:rPr lang="fr-FR" sz="1800" dirty="0" err="1" smtClean="0"/>
              <a:t>secondary</a:t>
            </a:r>
            <a:r>
              <a:rPr lang="fr-FR" sz="1800" dirty="0" smtClean="0"/>
              <a:t> </a:t>
            </a:r>
            <a:r>
              <a:rPr lang="fr-FR" sz="1800" dirty="0" err="1" smtClean="0"/>
              <a:t>list</a:t>
            </a:r>
            <a:r>
              <a:rPr lang="fr-FR" sz="1800" dirty="0" smtClean="0"/>
              <a:t> of candidates.</a:t>
            </a:r>
          </a:p>
          <a:p>
            <a:r>
              <a:rPr lang="fr-FR" sz="1800" dirty="0" smtClean="0"/>
              <a:t>If </a:t>
            </a:r>
            <a:r>
              <a:rPr lang="fr-FR" sz="1800" dirty="0" err="1" smtClean="0"/>
              <a:t>any</a:t>
            </a:r>
            <a:r>
              <a:rPr lang="fr-FR" sz="1800" dirty="0" smtClean="0"/>
              <a:t> of the candidates in </a:t>
            </a:r>
            <a:r>
              <a:rPr lang="fr-FR" sz="1800" dirty="0" err="1" smtClean="0"/>
              <a:t>primary</a:t>
            </a:r>
            <a:r>
              <a:rPr lang="fr-FR" sz="1800" dirty="0" smtClean="0"/>
              <a:t> </a:t>
            </a:r>
            <a:r>
              <a:rPr lang="fr-FR" sz="1800" dirty="0" err="1" smtClean="0"/>
              <a:t>list</a:t>
            </a:r>
            <a:r>
              <a:rPr lang="fr-FR" sz="1800" dirty="0" smtClean="0"/>
              <a:t> in </a:t>
            </a:r>
            <a:r>
              <a:rPr lang="fr-FR" sz="1800" dirty="0" err="1" smtClean="0"/>
              <a:t>unavailable</a:t>
            </a:r>
            <a:r>
              <a:rPr lang="fr-FR" sz="1800" dirty="0" smtClean="0"/>
              <a:t>, « I » </a:t>
            </a:r>
            <a:r>
              <a:rPr lang="fr-FR" sz="1800" dirty="0" err="1" smtClean="0"/>
              <a:t>will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inserted</a:t>
            </a:r>
            <a:r>
              <a:rPr lang="fr-FR" sz="1800" dirty="0" smtClean="0"/>
              <a:t> </a:t>
            </a:r>
            <a:r>
              <a:rPr lang="fr-FR" sz="1800" dirty="0" err="1" smtClean="0"/>
              <a:t>before</a:t>
            </a:r>
            <a:r>
              <a:rPr lang="fr-FR" sz="1800" dirty="0" smtClean="0"/>
              <a:t> the temporal.</a:t>
            </a:r>
          </a:p>
          <a:p>
            <a:r>
              <a:rPr lang="fr-FR" sz="1800" dirty="0" err="1" smtClean="0"/>
              <a:t>Combined</a:t>
            </a:r>
            <a:r>
              <a:rPr lang="fr-FR" sz="1800" dirty="0" smtClean="0"/>
              <a:t> and </a:t>
            </a:r>
            <a:r>
              <a:rPr lang="fr-FR" sz="1800" dirty="0" err="1" smtClean="0"/>
              <a:t>zero</a:t>
            </a:r>
            <a:r>
              <a:rPr lang="fr-FR" sz="1800" dirty="0" smtClean="0"/>
              <a:t> </a:t>
            </a:r>
            <a:r>
              <a:rPr lang="fr-FR" sz="1800" dirty="0" err="1" smtClean="0"/>
              <a:t>vector</a:t>
            </a:r>
            <a:r>
              <a:rPr lang="fr-FR" sz="1800" dirty="0" smtClean="0"/>
              <a:t> candidates </a:t>
            </a:r>
            <a:r>
              <a:rPr lang="fr-FR" sz="1800" dirty="0" err="1" smtClean="0"/>
              <a:t>then</a:t>
            </a:r>
            <a:r>
              <a:rPr lang="fr-FR" sz="1800" dirty="0" smtClean="0"/>
              <a:t> </a:t>
            </a:r>
            <a:r>
              <a:rPr lang="fr-FR" sz="1800" dirty="0" err="1" smtClean="0"/>
              <a:t>complete</a:t>
            </a:r>
            <a:r>
              <a:rPr lang="fr-FR" sz="1800" dirty="0" smtClean="0"/>
              <a:t> the </a:t>
            </a:r>
            <a:r>
              <a:rPr lang="fr-FR" sz="1800" dirty="0" err="1" smtClean="0"/>
              <a:t>list</a:t>
            </a:r>
            <a:r>
              <a:rPr lang="fr-FR" sz="1800" dirty="0" smtClean="0"/>
              <a:t> (</a:t>
            </a:r>
            <a:r>
              <a:rPr lang="fr-FR" sz="1800" dirty="0" err="1" smtClean="0"/>
              <a:t>appended</a:t>
            </a:r>
            <a:r>
              <a:rPr lang="fr-FR" sz="1800" dirty="0" smtClean="0"/>
              <a:t>) if more candidates are </a:t>
            </a:r>
            <a:r>
              <a:rPr lang="fr-FR" sz="1800" dirty="0" err="1" smtClean="0"/>
              <a:t>needed</a:t>
            </a:r>
            <a:r>
              <a:rPr lang="fr-FR" sz="1800" dirty="0" smtClean="0"/>
              <a:t>.</a:t>
            </a:r>
            <a:endParaRPr lang="fr-FR" sz="18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b="30372"/>
          <a:stretch>
            <a:fillRect/>
          </a:stretch>
        </p:blipFill>
        <p:spPr bwMode="auto">
          <a:xfrm>
            <a:off x="2032075" y="1034715"/>
            <a:ext cx="5234999" cy="292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Insertion Method 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1238" y="3862137"/>
            <a:ext cx="7097712" cy="2376738"/>
          </a:xfrm>
        </p:spPr>
        <p:txBody>
          <a:bodyPr/>
          <a:lstStyle/>
          <a:p>
            <a:r>
              <a:rPr lang="fr-FR" sz="1800" dirty="0" smtClean="0"/>
              <a:t>« I » replaces the temporal in </a:t>
            </a:r>
            <a:r>
              <a:rPr lang="fr-FR" sz="1800" dirty="0" err="1" smtClean="0"/>
              <a:t>primary</a:t>
            </a:r>
            <a:r>
              <a:rPr lang="fr-FR" sz="1800" dirty="0" smtClean="0"/>
              <a:t> </a:t>
            </a:r>
            <a:r>
              <a:rPr lang="fr-FR" sz="1800" dirty="0" err="1" smtClean="0"/>
              <a:t>list</a:t>
            </a:r>
            <a:r>
              <a:rPr lang="fr-FR" sz="1800" dirty="0" smtClean="0"/>
              <a:t>.</a:t>
            </a:r>
          </a:p>
          <a:p>
            <a:r>
              <a:rPr lang="fr-FR" sz="1800" dirty="0" smtClean="0"/>
              <a:t>« I »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inserted</a:t>
            </a:r>
            <a:r>
              <a:rPr lang="fr-FR" sz="1800" dirty="0" smtClean="0"/>
              <a:t> </a:t>
            </a:r>
            <a:r>
              <a:rPr lang="fr-FR" sz="1800" dirty="0" err="1" smtClean="0"/>
              <a:t>after</a:t>
            </a:r>
            <a:r>
              <a:rPr lang="fr-FR" sz="1800" dirty="0" smtClean="0"/>
              <a:t> the first corner candidate.</a:t>
            </a:r>
          </a:p>
          <a:p>
            <a:r>
              <a:rPr lang="fr-FR" sz="1800" dirty="0" smtClean="0"/>
              <a:t>The temporal candidate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now</a:t>
            </a:r>
            <a:r>
              <a:rPr lang="fr-FR" sz="1800" dirty="0" smtClean="0"/>
              <a:t> in the </a:t>
            </a:r>
            <a:r>
              <a:rPr lang="fr-FR" sz="1800" dirty="0" err="1" smtClean="0"/>
              <a:t>secondary</a:t>
            </a:r>
            <a:r>
              <a:rPr lang="fr-FR" sz="1800" dirty="0" smtClean="0"/>
              <a:t> </a:t>
            </a:r>
            <a:r>
              <a:rPr lang="fr-FR" sz="1800" dirty="0" err="1" smtClean="0"/>
              <a:t>list</a:t>
            </a:r>
            <a:r>
              <a:rPr lang="fr-FR" sz="1800" dirty="0" smtClean="0"/>
              <a:t> of candidates.</a:t>
            </a:r>
          </a:p>
          <a:p>
            <a:r>
              <a:rPr lang="fr-FR" sz="1800" dirty="0" smtClean="0"/>
              <a:t>Candidates T, B and O are in </a:t>
            </a:r>
            <a:r>
              <a:rPr lang="fr-FR" sz="1800" dirty="0" err="1" smtClean="0"/>
              <a:t>order</a:t>
            </a:r>
            <a:r>
              <a:rPr lang="fr-FR" sz="1800" dirty="0" smtClean="0"/>
              <a:t> </a:t>
            </a:r>
            <a:r>
              <a:rPr lang="fr-FR" sz="1800" dirty="0" err="1" smtClean="0"/>
              <a:t>appended</a:t>
            </a:r>
            <a:r>
              <a:rPr lang="fr-FR" sz="1800" dirty="0" smtClean="0"/>
              <a:t> to the </a:t>
            </a:r>
            <a:r>
              <a:rPr lang="fr-FR" sz="1800" dirty="0" err="1" smtClean="0"/>
              <a:t>list</a:t>
            </a:r>
            <a:r>
              <a:rPr lang="fr-FR" sz="1800" dirty="0" smtClean="0"/>
              <a:t> to </a:t>
            </a:r>
            <a:r>
              <a:rPr lang="fr-FR" sz="1800" dirty="0" err="1" smtClean="0"/>
              <a:t>complete</a:t>
            </a:r>
            <a:r>
              <a:rPr lang="fr-FR" sz="1800" dirty="0" smtClean="0"/>
              <a:t> </a:t>
            </a:r>
            <a:r>
              <a:rPr lang="fr-FR" sz="1800" dirty="0" err="1" smtClean="0"/>
              <a:t>it</a:t>
            </a:r>
            <a:r>
              <a:rPr lang="fr-FR" sz="1800" dirty="0" smtClean="0"/>
              <a:t> if </a:t>
            </a:r>
            <a:r>
              <a:rPr lang="fr-FR" sz="1800" dirty="0" err="1" smtClean="0"/>
              <a:t>required</a:t>
            </a:r>
            <a:r>
              <a:rPr lang="fr-FR" sz="1800" dirty="0" smtClean="0"/>
              <a:t>.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3337" y="1100889"/>
            <a:ext cx="5162984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– Method 1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9535273"/>
              </p:ext>
            </p:extLst>
          </p:nvPr>
        </p:nvGraphicFramePr>
        <p:xfrm>
          <a:off x="670240" y="1337311"/>
          <a:ext cx="8015858" cy="3644272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190392"/>
                <a:gridCol w="666284"/>
                <a:gridCol w="662568"/>
                <a:gridCol w="756424"/>
                <a:gridCol w="903247"/>
                <a:gridCol w="1022192"/>
                <a:gridCol w="1262875"/>
                <a:gridCol w="756424"/>
                <a:gridCol w="795452"/>
              </a:tblGrid>
              <a:tr h="4759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video 0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video 1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video 2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video only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 only 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coded &amp; synthesized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enc time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dec time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Poznan_Hall2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96,2%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101,7%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Poznan_Street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-0,4%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100,4%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100,7%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Dancer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100,2%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100,9%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GhostTownFly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96,7%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100,4%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Kendo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96,6%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94,3%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Balloons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90,2%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99,6%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Newspaper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96,6%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101,9%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1024x768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-0,4%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98,9%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101,1%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1920x1088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-0,7%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95,0%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99,0%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err="1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96,7%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99,9%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Results</a:t>
            </a:r>
            <a:r>
              <a:rPr lang="fr-FR" dirty="0" smtClean="0"/>
              <a:t> – Method 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5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9535273"/>
              </p:ext>
            </p:extLst>
          </p:nvPr>
        </p:nvGraphicFramePr>
        <p:xfrm>
          <a:off x="670240" y="1337311"/>
          <a:ext cx="8015858" cy="3644272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190392"/>
                <a:gridCol w="666284"/>
                <a:gridCol w="662568"/>
                <a:gridCol w="756424"/>
                <a:gridCol w="903247"/>
                <a:gridCol w="1022192"/>
                <a:gridCol w="1262875"/>
                <a:gridCol w="756424"/>
                <a:gridCol w="795452"/>
              </a:tblGrid>
              <a:tr h="4759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0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only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only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coded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&amp;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enc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time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time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Poznan_Hall2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97,3%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94,6%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Poznan_Street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-0,4%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97,7%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100,8%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Dancer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99,9%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90,4%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GhostTownFly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-0,4%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100,6%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100,2%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Kendo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-0,3%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93,1%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106,7%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Balloons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-0,7%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92,0%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99,7%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Newspaper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93,2%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100,6%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1236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1024x768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-0,4%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-0,1%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98,3%</a:t>
                      </a:r>
                      <a:endParaRPr lang="fr-FR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95,2%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>
                          <a:effectLst/>
                          <a:latin typeface="Arial" pitchFamily="34" charset="0"/>
                          <a:cs typeface="Arial" pitchFamily="34" charset="0"/>
                        </a:rPr>
                        <a:t>1920x1088</a:t>
                      </a:r>
                      <a:endParaRPr lang="fr-FR" sz="120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-0,7%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94,7%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101,7%</a:t>
                      </a:r>
                      <a:endParaRPr lang="fr-FR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2865" marR="62865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err="1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Average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96,2%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98,9%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1238" y="1758950"/>
            <a:ext cx="7278520" cy="4479925"/>
          </a:xfrm>
        </p:spPr>
        <p:txBody>
          <a:bodyPr/>
          <a:lstStyle/>
          <a:p>
            <a:r>
              <a:rPr lang="fr-FR" dirty="0" smtClean="0"/>
              <a:t>Modification of the </a:t>
            </a:r>
            <a:r>
              <a:rPr lang="fr-FR" dirty="0" err="1" smtClean="0"/>
              <a:t>Merge</a:t>
            </a:r>
            <a:r>
              <a:rPr lang="fr-FR" dirty="0" smtClean="0"/>
              <a:t> candidate </a:t>
            </a:r>
            <a:r>
              <a:rPr lang="fr-FR" dirty="0" err="1" smtClean="0"/>
              <a:t>list</a:t>
            </a:r>
            <a:r>
              <a:rPr lang="fr-FR" dirty="0" smtClean="0"/>
              <a:t> for </a:t>
            </a:r>
            <a:r>
              <a:rPr lang="fr-FR" dirty="0" err="1" smtClean="0"/>
              <a:t>dependant</a:t>
            </a:r>
            <a:r>
              <a:rPr lang="fr-FR" dirty="0" smtClean="0"/>
              <a:t> </a:t>
            </a:r>
            <a:r>
              <a:rPr lang="fr-FR" dirty="0" err="1" smtClean="0"/>
              <a:t>views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.</a:t>
            </a:r>
          </a:p>
          <a:p>
            <a:r>
              <a:rPr lang="fr-FR" dirty="0" smtClean="0"/>
              <a:t>2 </a:t>
            </a:r>
            <a:r>
              <a:rPr lang="fr-FR" dirty="0" err="1" smtClean="0"/>
              <a:t>methods</a:t>
            </a:r>
            <a:r>
              <a:rPr lang="fr-FR" dirty="0" smtClean="0"/>
              <a:t> of insertion. Method 2 </a:t>
            </a:r>
            <a:r>
              <a:rPr lang="fr-FR" dirty="0" err="1" smtClean="0"/>
              <a:t>slightly</a:t>
            </a:r>
            <a:r>
              <a:rPr lang="fr-FR" dirty="0" smtClean="0"/>
              <a:t> </a:t>
            </a:r>
            <a:r>
              <a:rPr lang="fr-FR" dirty="0" err="1" smtClean="0"/>
              <a:t>outperforms</a:t>
            </a:r>
            <a:r>
              <a:rPr lang="fr-FR" dirty="0" smtClean="0"/>
              <a:t> </a:t>
            </a:r>
            <a:r>
              <a:rPr lang="fr-FR" dirty="0" err="1" smtClean="0"/>
              <a:t>method</a:t>
            </a:r>
            <a:r>
              <a:rPr lang="fr-FR" dirty="0" smtClean="0"/>
              <a:t> 1.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Propose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tool</a:t>
            </a:r>
            <a:r>
              <a:rPr lang="fr-FR" dirty="0" smtClean="0"/>
              <a:t> for </a:t>
            </a:r>
            <a:r>
              <a:rPr lang="fr-FR" dirty="0" err="1" smtClean="0"/>
              <a:t>further</a:t>
            </a:r>
            <a:r>
              <a:rPr lang="fr-FR" dirty="0" smtClean="0"/>
              <a:t> </a:t>
            </a:r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 err="1" smtClean="0"/>
              <a:t>inside</a:t>
            </a:r>
            <a:r>
              <a:rPr lang="fr-FR" dirty="0" smtClean="0"/>
              <a:t> CE5</a:t>
            </a:r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597569" y="2985161"/>
          <a:ext cx="8158966" cy="167472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333500"/>
                <a:gridCol w="666284"/>
                <a:gridCol w="662568"/>
                <a:gridCol w="756424"/>
                <a:gridCol w="903247"/>
                <a:gridCol w="1022192"/>
                <a:gridCol w="1262875"/>
                <a:gridCol w="756424"/>
                <a:gridCol w="795452"/>
              </a:tblGrid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0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video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only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only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coded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&amp; </a:t>
                      </a: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synthesized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enc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time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2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r>
                        <a:rPr lang="fr-FR" sz="12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time</a:t>
                      </a:r>
                      <a:endParaRPr lang="fr-FR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Method 1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-0,5%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96,7%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99,9%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Method 2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0,0%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-0,6%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96,2%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98,9%</a:t>
                      </a:r>
                      <a:endParaRPr lang="fr-FR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65" marR="62865" marT="0" marB="0" anchor="ctr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err="1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Xcheck</a:t>
                      </a:r>
                      <a:r>
                        <a:rPr lang="fr-FR" sz="1800" b="1" baseline="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M1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0.0%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-0.5%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-0.6%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100.0%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98.1%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724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fr-FR" sz="1800" b="1" dirty="0" err="1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Xcheck</a:t>
                      </a:r>
                      <a:r>
                        <a:rPr lang="fr-FR" sz="1800" b="1" baseline="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M2</a:t>
                      </a:r>
                      <a:endParaRPr lang="fr-FR" sz="1800" b="1" dirty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0.0%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-0.6%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-0.6%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-0.2%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99.3%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97.7%</a:t>
                      </a:r>
                      <a:endParaRPr lang="fr-FR" sz="1100" b="1" kern="1200" dirty="0">
                        <a:solidFill>
                          <a:srgbClr val="00000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040129" y="5554627"/>
            <a:ext cx="72485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b="1" dirty="0" smtClean="0">
                <a:latin typeface="Arial" pitchFamily="34" charset="0"/>
                <a:cs typeface="Arial" pitchFamily="34" charset="0"/>
              </a:rPr>
              <a:t>Thanks to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MediaTek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for the cross-check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s_interne_VF">
  <a:themeElements>
    <a:clrScheme name="slides_interne_VF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slides_interne_VF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s_interne_VF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s_interne_VF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6067</TotalTime>
  <Words>774</Words>
  <Application>Microsoft Office PowerPoint</Application>
  <PresentationFormat>Affichage à l'écran (4:3)</PresentationFormat>
  <Paragraphs>293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slides_interne_VF</vt:lpstr>
      <vt:lpstr>Modification of the Merge Candidate List for Dependant Views in 3DV-HTM</vt:lpstr>
      <vt:lpstr>Introduction</vt:lpstr>
      <vt:lpstr>Proposal</vt:lpstr>
      <vt:lpstr>Insertion Method 1</vt:lpstr>
      <vt:lpstr>Insertion Method 2</vt:lpstr>
      <vt:lpstr>Results – Method 1</vt:lpstr>
      <vt:lpstr>Results – Method 2</vt:lpstr>
      <vt:lpstr>Conclusion</vt:lpstr>
    </vt:vector>
  </TitlesOfParts>
  <Company>France Télécom Division 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Réunion de coordination Normalisation VIDEO</dc:title>
  <dc:creator>TENIOU Gilles</dc:creator>
  <cp:lastModifiedBy>MORA</cp:lastModifiedBy>
  <cp:revision>195</cp:revision>
  <cp:lastPrinted>2006-12-08T11:02:13Z</cp:lastPrinted>
  <dcterms:created xsi:type="dcterms:W3CDTF">2009-10-15T13:26:07Z</dcterms:created>
  <dcterms:modified xsi:type="dcterms:W3CDTF">2012-10-13T11:01:58Z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-1768120426</vt:i4>
  </property>
  <property fmtid="{D5CDD505-2E9C-101B-9397-08002B2CF9AE}" pid="4" name="_EmailSubject">
    <vt:lpwstr>B069</vt:lpwstr>
  </property>
  <property fmtid="{D5CDD505-2E9C-101B-9397-08002B2CF9AE}" pid="5" name="_AuthorEmail">
    <vt:lpwstr>elie.mora@orange.com</vt:lpwstr>
  </property>
  <property fmtid="{D5CDD505-2E9C-101B-9397-08002B2CF9AE}" pid="6" name="_AuthorEmailDisplayName">
    <vt:lpwstr>MORA Elie OLNC/OLPS</vt:lpwstr>
  </property>
</Properties>
</file>