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1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0218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7679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187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54223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627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55941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4404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81682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027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2504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474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CC088-675E-4A3C-964D-B050350E4E4C}" type="datetimeFigureOut">
              <a:rPr lang="en-US" smtClean="0"/>
              <a:t>10/20/2014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799CB3-ED78-430E-B83C-D58EDB73F9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0196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>
          <a:xfrm>
            <a:off x="1143000" y="1143000"/>
            <a:ext cx="7315200" cy="206411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/>
              <a:t>JCTVC-S0180</a:t>
            </a:r>
            <a:br>
              <a:rPr lang="en-US" sz="3600" dirty="0" smtClean="0"/>
            </a:br>
            <a:r>
              <a:rPr lang="en-US" sz="3600" dirty="0" smtClean="0"/>
              <a:t>Adaptive color transform for different </a:t>
            </a:r>
            <a:r>
              <a:rPr lang="en-US" sz="3600" dirty="0" err="1" smtClean="0"/>
              <a:t>luma</a:t>
            </a:r>
            <a:r>
              <a:rPr lang="en-US" sz="3600" dirty="0" smtClean="0"/>
              <a:t> and </a:t>
            </a:r>
            <a:r>
              <a:rPr lang="en-US" sz="3600" dirty="0" err="1" smtClean="0"/>
              <a:t>chroma</a:t>
            </a:r>
            <a:r>
              <a:rPr lang="en-US" sz="3600" dirty="0" smtClean="0"/>
              <a:t> bit-depth</a:t>
            </a:r>
            <a:endParaRPr lang="en-US" sz="36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Text Placeholder 4"/>
          <p:cNvSpPr txBox="1">
            <a:spLocks/>
          </p:cNvSpPr>
          <p:nvPr/>
        </p:nvSpPr>
        <p:spPr>
          <a:xfrm>
            <a:off x="1952625" y="3505200"/>
            <a:ext cx="5895975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chemeClr val="tx1"/>
                </a:solidFill>
              </a:rPr>
              <a:t>Xiaoyu Xiu, Yuwen He, Yan Ye (</a:t>
            </a:r>
            <a:r>
              <a:rPr lang="en-US" sz="2400" dirty="0" err="1" smtClean="0">
                <a:solidFill>
                  <a:schemeClr val="tx1"/>
                </a:solidFill>
              </a:rPr>
              <a:t>InterDigital</a:t>
            </a:r>
            <a:r>
              <a:rPr lang="en-US" sz="2400" dirty="0" smtClean="0">
                <a:solidFill>
                  <a:schemeClr val="tx1"/>
                </a:solidFill>
              </a:rPr>
              <a:t>)</a:t>
            </a:r>
          </a:p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chemeClr val="tx1"/>
                </a:solidFill>
              </a:rPr>
              <a:t>Bin Li, </a:t>
            </a:r>
            <a:r>
              <a:rPr lang="en-US" sz="2400" dirty="0" err="1" smtClean="0">
                <a:solidFill>
                  <a:schemeClr val="tx1"/>
                </a:solidFill>
              </a:rPr>
              <a:t>Ji-zheng</a:t>
            </a:r>
            <a:r>
              <a:rPr lang="en-US" sz="2400" dirty="0" smtClean="0">
                <a:solidFill>
                  <a:schemeClr val="tx1"/>
                </a:solidFill>
              </a:rPr>
              <a:t> Xu (Microsoft)</a:t>
            </a:r>
          </a:p>
          <a:p>
            <a:pPr>
              <a:spcBef>
                <a:spcPts val="0"/>
              </a:spcBef>
            </a:pPr>
            <a:endParaRPr lang="en-US" sz="2400" dirty="0" smtClean="0">
              <a:solidFill>
                <a:schemeClr val="tx1"/>
              </a:solidFill>
            </a:endParaRPr>
          </a:p>
          <a:p>
            <a:pPr>
              <a:spcBef>
                <a:spcPts val="0"/>
              </a:spcBef>
            </a:pPr>
            <a:r>
              <a:rPr lang="en-US" sz="2400" dirty="0" smtClean="0">
                <a:solidFill>
                  <a:schemeClr val="tx1"/>
                </a:solidFill>
              </a:rPr>
              <a:t>Oct. 2014</a:t>
            </a:r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967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292802" y="4270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Introduction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81000" y="1143000"/>
            <a:ext cx="8229600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ACT design in SCM-2.0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It was found that the current ACT design is not optimal when the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components are coded with different bit-depths.</a:t>
            </a: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Other encoder issues when SCM-2.0 is used for different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luma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</a:t>
            </a:r>
            <a:r>
              <a:rPr kumimoji="0" lang="en-US" sz="2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bit-depths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hash-based inter search,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bit-depth is used to derive the CRC value of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bit-depth.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palette-based coding, the threshold used to derive palette table and palette indices are defined by assuming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are 8-bit.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2711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2802" y="228600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Proposal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892629"/>
            <a:ext cx="82296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fixes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inter hash, use the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bit-depth to calculate the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CRC values.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palette-based coding, use 8-bit distortion to generate the palette table and the palette indices. 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087328"/>
              </p:ext>
            </p:extLst>
          </p:nvPr>
        </p:nvGraphicFramePr>
        <p:xfrm>
          <a:off x="2819400" y="2645229"/>
          <a:ext cx="3352800" cy="6936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Equation" r:id="rId3" imgW="2247900" imgH="457200" progId="Equation.3">
                  <p:embed/>
                </p:oleObj>
              </mc:Choice>
              <mc:Fallback>
                <p:oleObj name="Equation" r:id="rId3" imgW="2247900" imgH="4572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2645229"/>
                        <a:ext cx="3352800" cy="69368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381000" y="3407229"/>
            <a:ext cx="8229600" cy="1447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proposed solution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lossy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coding, align the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bit-depths by left-shift before ACT. The scaled component is converted to its original bit-depth by right-shift after ACT.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lang="en-US" dirty="0" smtClean="0">
                <a:solidFill>
                  <a:schemeClr val="tx1"/>
                </a:solidFill>
              </a:rPr>
              <a:t>For lossless coding, ACT is disabled.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70056087"/>
              </p:ext>
            </p:extLst>
          </p:nvPr>
        </p:nvGraphicFramePr>
        <p:xfrm>
          <a:off x="547106" y="4931229"/>
          <a:ext cx="8139694" cy="1164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Visio" r:id="rId5" imgW="8529988" imgH="1212570" progId="Visio.Drawing.11">
                  <p:embed/>
                </p:oleObj>
              </mc:Choice>
              <mc:Fallback>
                <p:oleObj name="Visio" r:id="rId5" imgW="8529988" imgH="121257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106" y="4931229"/>
                        <a:ext cx="8139694" cy="1164771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65890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2802" y="381000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r>
              <a:rPr lang="en-US" dirty="0" smtClean="0"/>
              <a:t>Simulation</a:t>
            </a:r>
            <a:endParaRPr lang="en-US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1066800"/>
            <a:ext cx="84582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Three methods are evaluated under the CTC with the modified bit-depths</a:t>
            </a:r>
          </a:p>
          <a:p>
            <a:pPr lvl="1"/>
            <a:r>
              <a:rPr lang="en-US" dirty="0">
                <a:solidFill>
                  <a:schemeClr val="tx1"/>
                </a:solidFill>
              </a:rPr>
              <a:t>SCM-2.0 anchor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SCM-2.0 + </a:t>
            </a:r>
            <a:r>
              <a:rPr lang="en-US" dirty="0">
                <a:solidFill>
                  <a:schemeClr val="tx1"/>
                </a:solidFill>
              </a:rPr>
              <a:t>encoder bug fixes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SCM-2.0 + </a:t>
            </a:r>
            <a:r>
              <a:rPr lang="en-US" dirty="0">
                <a:solidFill>
                  <a:schemeClr val="tx1"/>
                </a:solidFill>
              </a:rPr>
              <a:t>encoder bug fixes + </a:t>
            </a:r>
            <a:r>
              <a:rPr lang="en-US" dirty="0" smtClean="0">
                <a:solidFill>
                  <a:schemeClr val="tx1"/>
                </a:solidFill>
              </a:rPr>
              <a:t>proposed bit-depth alignment solution</a:t>
            </a:r>
          </a:p>
          <a:p>
            <a:pPr marL="341313" lvl="1" indent="-341313">
              <a:spcBef>
                <a:spcPct val="20000"/>
              </a:spcBef>
              <a:buSzPct val="120000"/>
              <a:buFont typeface="Wingdings" panose="05000000000000000000" pitchFamily="2" charset="2"/>
              <a:buChar char="§"/>
            </a:pPr>
            <a:r>
              <a:rPr lang="en-US" sz="2600" dirty="0">
                <a:solidFill>
                  <a:schemeClr val="tx1"/>
                </a:solidFill>
              </a:rPr>
              <a:t>Two </a:t>
            </a:r>
            <a:r>
              <a:rPr lang="en-US" sz="2600" dirty="0" smtClean="0">
                <a:solidFill>
                  <a:schemeClr val="tx1"/>
                </a:solidFill>
              </a:rPr>
              <a:t>settings</a:t>
            </a:r>
          </a:p>
          <a:p>
            <a:pPr lvl="1">
              <a:buSzPct val="120000"/>
            </a:pPr>
            <a:r>
              <a:rPr lang="en-US" dirty="0">
                <a:solidFill>
                  <a:schemeClr val="tx1"/>
                </a:solidFill>
              </a:rPr>
              <a:t>Setting one: </a:t>
            </a:r>
            <a:r>
              <a:rPr lang="en-CA" i="1" dirty="0" err="1">
                <a:solidFill>
                  <a:schemeClr val="tx1"/>
                </a:solidFill>
              </a:rPr>
              <a:t>InterBitDepth</a:t>
            </a:r>
            <a:r>
              <a:rPr lang="en-CA" dirty="0">
                <a:solidFill>
                  <a:schemeClr val="tx1"/>
                </a:solidFill>
              </a:rPr>
              <a:t> = 10 and </a:t>
            </a:r>
            <a:r>
              <a:rPr lang="en-CA" i="1" dirty="0" err="1">
                <a:solidFill>
                  <a:schemeClr val="tx1"/>
                </a:solidFill>
              </a:rPr>
              <a:t>InterBitDepthC</a:t>
            </a:r>
            <a:r>
              <a:rPr lang="en-CA" dirty="0">
                <a:solidFill>
                  <a:schemeClr val="tx1"/>
                </a:solidFill>
              </a:rPr>
              <a:t> = 8</a:t>
            </a:r>
          </a:p>
          <a:p>
            <a:pPr lvl="1">
              <a:buSzPct val="120000"/>
            </a:pPr>
            <a:r>
              <a:rPr lang="en-CA" dirty="0">
                <a:solidFill>
                  <a:schemeClr val="tx1"/>
                </a:solidFill>
              </a:rPr>
              <a:t>Setting two: </a:t>
            </a:r>
            <a:r>
              <a:rPr lang="en-CA" i="1" dirty="0" err="1">
                <a:solidFill>
                  <a:schemeClr val="tx1"/>
                </a:solidFill>
              </a:rPr>
              <a:t>InterBitDepth</a:t>
            </a:r>
            <a:r>
              <a:rPr lang="en-CA" dirty="0">
                <a:solidFill>
                  <a:schemeClr val="tx1"/>
                </a:solidFill>
              </a:rPr>
              <a:t> = 12 and </a:t>
            </a:r>
            <a:r>
              <a:rPr lang="en-CA" i="1" dirty="0" err="1">
                <a:solidFill>
                  <a:schemeClr val="tx1"/>
                </a:solidFill>
              </a:rPr>
              <a:t>InterBItDepthC</a:t>
            </a:r>
            <a:r>
              <a:rPr lang="en-CA" dirty="0">
                <a:solidFill>
                  <a:schemeClr val="tx1"/>
                </a:solidFill>
              </a:rPr>
              <a:t> = 8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447800" y="5105400"/>
            <a:ext cx="6276351" cy="6286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Thanks to Qualcomm for the cross-check!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85741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Results of encoder bug fixes (1)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862846"/>
              </p:ext>
            </p:extLst>
          </p:nvPr>
        </p:nvGraphicFramePr>
        <p:xfrm>
          <a:off x="381000" y="2895600"/>
          <a:ext cx="4203700" cy="332232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0730450"/>
              </p:ext>
            </p:extLst>
          </p:nvPr>
        </p:nvGraphicFramePr>
        <p:xfrm>
          <a:off x="4584700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996914"/>
              </p:ext>
            </p:extLst>
          </p:nvPr>
        </p:nvGraphicFramePr>
        <p:xfrm>
          <a:off x="6604000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Content Placeholder 2"/>
          <p:cNvSpPr txBox="1">
            <a:spLocks/>
          </p:cNvSpPr>
          <p:nvPr/>
        </p:nvSpPr>
        <p:spPr>
          <a:xfrm>
            <a:off x="304800" y="914400"/>
            <a:ext cx="8458200" cy="1828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Testing configuration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Anchor: SCM-2.0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Tested: SCM-2.0 +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fixes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Setting one: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10 and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InterBitDepthC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</a:t>
            </a:r>
            <a:endParaRPr kumimoji="0" lang="en-CA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CA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Coding </a:t>
            </a:r>
            <a:r>
              <a:rPr kumimoji="0" lang="en-C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performance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RGB coding: BD-rate savings 1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.6%, 0.1% and 0.8%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YUV coding: BD-rate savings 1.6%, 0.4% and 0.4% for AI, RA and LB.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en-CA" sz="26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420423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Results of encoder bug fixes (2)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914400"/>
            <a:ext cx="8458200" cy="1981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Testing configuration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Anchor: SCM-2.0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Tested: SCM-2.0 +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fixes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Setting two: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12 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InterBitDepthC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</a:t>
            </a:r>
            <a:endParaRPr kumimoji="0" lang="en-CA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CA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Coding </a:t>
            </a:r>
            <a:r>
              <a:rPr kumimoji="0" lang="en-C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performance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RGB coding: BD-rate savings 5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.6%, 4.8% and 2.5%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YUV coding: BD-rate savings 3.4%, 2.4% and 1.9% for AI, RA and LB.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en-CA" sz="26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33343256"/>
              </p:ext>
            </p:extLst>
          </p:nvPr>
        </p:nvGraphicFramePr>
        <p:xfrm>
          <a:off x="587828" y="2895600"/>
          <a:ext cx="4203700" cy="332232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681163"/>
              </p:ext>
            </p:extLst>
          </p:nvPr>
        </p:nvGraphicFramePr>
        <p:xfrm>
          <a:off x="4789394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2320044"/>
              </p:ext>
            </p:extLst>
          </p:nvPr>
        </p:nvGraphicFramePr>
        <p:xfrm>
          <a:off x="6814456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0389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Results of bit-depth alignment (1)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762000"/>
            <a:ext cx="8458200" cy="2057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Testing configuration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Anchor: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SCM-2.0 + encoder bug fixes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Tested: SCM-2.0 +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fixes + bit-depth alignment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Setting one: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10 and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InterBitDepthC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</a:t>
            </a:r>
            <a:endParaRPr kumimoji="0" lang="en-CA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CA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Coding </a:t>
            </a:r>
            <a:r>
              <a:rPr kumimoji="0" lang="en-C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performance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RGB coding: BD-rate savings 15.4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%, 20.1% and 23.6%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YUV coding: BD-rate savings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0.1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%, 0.3% and 0.3%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Fully restore the coding gain of ACT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en-CA" sz="26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712249"/>
              </p:ext>
            </p:extLst>
          </p:nvPr>
        </p:nvGraphicFramePr>
        <p:xfrm>
          <a:off x="533400" y="2895600"/>
          <a:ext cx="4203700" cy="332232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-12.8%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831837"/>
              </p:ext>
            </p:extLst>
          </p:nvPr>
        </p:nvGraphicFramePr>
        <p:xfrm>
          <a:off x="4740728" y="289560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0107373"/>
              </p:ext>
            </p:extLst>
          </p:nvPr>
        </p:nvGraphicFramePr>
        <p:xfrm>
          <a:off x="6760028" y="2895602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-7.8%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-9.0%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-27.6%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-31.5%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-36.1%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-28.5%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-33.2%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-1.6%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41805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Results of bit-depth alignment (2)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04800" y="914400"/>
            <a:ext cx="8458200" cy="2057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Testing configuration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Anchor: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SCM-2.0 + encoder bug fixes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Tested: SCM-2.0 +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encoder bug 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fixes + bit-depth alignment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Setting two: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12 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and </a:t>
            </a:r>
            <a:r>
              <a:rPr kumimoji="0" lang="en-CA" sz="2400" b="0" i="1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InterBitDepthC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= 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8</a:t>
            </a:r>
            <a:endParaRPr kumimoji="0" lang="en-CA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CA" sz="2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Coding </a:t>
            </a:r>
            <a:r>
              <a:rPr kumimoji="0" lang="en-CA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performance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RGB coding: BD-rate savings 15.4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%, 20.1% and 23.6%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YUV coding: BD-rate savings </a:t>
            </a:r>
            <a:r>
              <a:rPr kumimoji="0" lang="en-US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0.1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%, 0.3% and 0.3%</a:t>
            </a:r>
            <a:r>
              <a:rPr kumimoji="0" lang="en-CA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for AI, RA and LB.</a:t>
            </a:r>
          </a:p>
          <a:p>
            <a:pPr marL="573088" marR="0" lvl="1" indent="-231775" algn="l" defTabSz="4572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00AEEF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Fully restore the coding gain of ACT</a:t>
            </a:r>
            <a:r>
              <a:rPr kumimoji="0" lang="en-CA" sz="2400" b="0" i="0" u="none" strike="noStrike" kern="1200" cap="none" spc="0" normalizeH="0" baseline="0" noProof="0" dirty="0">
                <a:ln>
                  <a:noFill/>
                </a:ln>
                <a:solidFill>
                  <a:srgbClr val="716C6B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marL="341313" marR="0" lvl="1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endParaRPr kumimoji="0" lang="en-CA" sz="2600" b="0" i="0" u="none" strike="noStrike" kern="1200" cap="none" spc="0" normalizeH="0" baseline="0" noProof="0" dirty="0">
              <a:ln>
                <a:noFill/>
              </a:ln>
              <a:solidFill>
                <a:srgbClr val="716C6B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9987020"/>
              </p:ext>
            </p:extLst>
          </p:nvPr>
        </p:nvGraphicFramePr>
        <p:xfrm>
          <a:off x="500742" y="3002276"/>
          <a:ext cx="4203700" cy="3322320"/>
        </p:xfrm>
        <a:graphic>
          <a:graphicData uri="http://schemas.openxmlformats.org/drawingml/2006/table">
            <a:tbl>
              <a:tblPr/>
              <a:tblGrid>
                <a:gridCol w="2179462"/>
                <a:gridCol w="674746"/>
                <a:gridCol w="674746"/>
                <a:gridCol w="674746"/>
              </a:tblGrid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All Intra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-16.8%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-17.9%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-13.0%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-19.9%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-24.9%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-18.8%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-26.6%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RGB,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-14.9%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text &amp; graphics with motion,720p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1440p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mixed content,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Animation, 720p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YUV, camera captured, 1080p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Enc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l" fontAlgn="b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Dec Time[%]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88635635"/>
              </p:ext>
            </p:extLst>
          </p:nvPr>
        </p:nvGraphicFramePr>
        <p:xfrm>
          <a:off x="4718956" y="3002276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Random Access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-31.1%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-25.8%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-43.1%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-36.5%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-35.4%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-38.5%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-29.4%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-39.9%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-51.3%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-46.2%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-50.4%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103%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6219448"/>
              </p:ext>
            </p:extLst>
          </p:nvPr>
        </p:nvGraphicFramePr>
        <p:xfrm>
          <a:off x="6743698" y="3002280"/>
          <a:ext cx="2019300" cy="332232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673100"/>
              </a:tblGrid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Low delay B 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G/Y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B/U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R/V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-23.8%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-24.1%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-40.8%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-32.4%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-34.8%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-51.7%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-44.0%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-45.2%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-32.5%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-32.6%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-56.0%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-51.7%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-51.6%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-58.1%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-60.8%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-0.2%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-1.5%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-2.0%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-0.1%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-0.9%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0.2%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-1.3%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-0.4%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-5.3%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-3.1%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CFFCC"/>
                    </a:solidFill>
                  </a:tcPr>
                </a:tc>
              </a:tr>
              <a:tr h="152400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0.0%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0.1%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110%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52400">
                <a:tc gridSpan="3"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alibri"/>
                        </a:defRPr>
                      </a:lvl9pPr>
                    </a:lstStyle>
                    <a:p>
                      <a:pPr algn="ctr" fontAlgn="b"/>
                      <a:r>
                        <a:rPr lang="en-US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104%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769318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292802" y="274638"/>
            <a:ext cx="8470198" cy="5635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600" b="1" kern="1200" cap="none">
                <a:solidFill>
                  <a:srgbClr val="F36C21"/>
                </a:solidFill>
                <a:latin typeface="Arial"/>
                <a:ea typeface="+mj-ea"/>
                <a:cs typeface="Arial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 smtClean="0">
                <a:ln>
                  <a:noFill/>
                </a:ln>
                <a:solidFill>
                  <a:srgbClr val="F36C21"/>
                </a:solidFill>
                <a:effectLst/>
                <a:uLnTx/>
                <a:uFillTx/>
                <a:latin typeface="Arial"/>
                <a:ea typeface="+mj-ea"/>
                <a:cs typeface="Arial"/>
              </a:rPr>
              <a:t>Closing Remarks</a:t>
            </a:r>
            <a:endParaRPr kumimoji="0" lang="en-US" sz="2600" b="1" i="0" u="none" strike="noStrike" kern="1200" cap="none" spc="0" normalizeH="0" baseline="0" noProof="0" dirty="0">
              <a:ln>
                <a:noFill/>
              </a:ln>
              <a:solidFill>
                <a:srgbClr val="F36C21"/>
              </a:solidFill>
              <a:effectLst/>
              <a:uLnTx/>
              <a:uFillTx/>
              <a:latin typeface="Arial"/>
              <a:ea typeface="+mj-ea"/>
              <a:cs typeface="Arial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381000" y="990600"/>
            <a:ext cx="82296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1313" indent="-341313" algn="l" defTabSz="457200" rtl="0" eaLnBrk="1" latinLnBrk="0" hangingPunct="1">
              <a:spcBef>
                <a:spcPct val="20000"/>
              </a:spcBef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 sz="2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1pPr>
            <a:lvl2pPr marL="573088" indent="-231775" algn="l" defTabSz="457200" rtl="0" eaLnBrk="1" latinLnBrk="0" hangingPunct="1">
              <a:spcBef>
                <a:spcPts val="300"/>
              </a:spcBef>
              <a:buClr>
                <a:srgbClr val="00B0F0"/>
              </a:buClr>
              <a:buFont typeface="Arial" pitchFamily="34" charset="0"/>
              <a:buChar char="•"/>
              <a:defRPr sz="24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2pPr>
            <a:lvl3pPr marL="682625" indent="-109538" algn="l" defTabSz="457200" rtl="0" eaLnBrk="1" latinLnBrk="0" hangingPunct="1">
              <a:spcBef>
                <a:spcPts val="0"/>
              </a:spcBef>
              <a:buClr>
                <a:schemeClr val="tx1">
                  <a:lumMod val="50000"/>
                  <a:lumOff val="50000"/>
                </a:schemeClr>
              </a:buClr>
              <a:buFont typeface="Arial"/>
              <a:buChar char="•"/>
              <a:defRPr sz="20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–"/>
              <a:defRPr sz="18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Clr>
                <a:schemeClr val="tx1"/>
              </a:buClr>
              <a:buFont typeface="Arial"/>
              <a:buChar char="»"/>
              <a:defRPr sz="1600" b="0" i="0" kern="1200">
                <a:solidFill>
                  <a:srgbClr val="716C6B"/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Two encoder bug fixes</a:t>
            </a:r>
          </a:p>
          <a:p>
            <a:pPr marL="573088" marR="0" lvl="1" indent="-231775" algn="l" defTabSz="457200" rtl="0" eaLnBrk="1" fontAlgn="auto" latinLnBrk="0" hangingPunct="1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inter hash, use the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bit-depth to calculate the </a:t>
            </a:r>
            <a:r>
              <a:rPr kumimoji="0" lang="en-US" sz="22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CRC values.</a:t>
            </a:r>
          </a:p>
          <a:p>
            <a:pPr marL="573088" marR="0" lvl="1" indent="-231775" algn="l" defTabSz="457200" rtl="0" eaLnBrk="1" fontAlgn="auto" latinLnBrk="0" hangingPunct="1">
              <a:lnSpc>
                <a:spcPct val="80000"/>
              </a:lnSpc>
              <a:spcBef>
                <a:spcPts val="3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For palette-based coding, use 8-bit distortion to generate the palette table and the palette indices.</a:t>
            </a:r>
          </a:p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proposed</a:t>
            </a:r>
            <a:r>
              <a:rPr kumimoji="0" lang="en-US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solution</a:t>
            </a:r>
            <a:endParaRPr kumimoji="0" lang="en-US" sz="2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  <a:p>
            <a:pPr lvl="1" indent="-341313">
              <a:spcBef>
                <a:spcPct val="20000"/>
              </a:spcBef>
              <a:buSzPct val="120000"/>
              <a:defRPr/>
            </a:pP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The bit-depth alignment is proposed to improve the ACT performance with different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luma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and </a:t>
            </a:r>
            <a:r>
              <a:rPr kumimoji="0" lang="en-US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chroma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bit-depths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for </a:t>
            </a:r>
            <a:r>
              <a:rPr kumimoji="0" lang="en-US" sz="24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lossy</a:t>
            </a:r>
            <a:r>
              <a:rPr kumimoji="0" lang="en-US" sz="2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 coding</a:t>
            </a:r>
            <a:r>
              <a:rPr kumimoji="0" lang="en-US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.</a:t>
            </a:r>
          </a:p>
          <a:p>
            <a:pPr lvl="1" indent="-341313">
              <a:spcBef>
                <a:spcPct val="20000"/>
              </a:spcBef>
              <a:buSzPct val="120000"/>
              <a:defRPr/>
            </a:pPr>
            <a:r>
              <a:rPr lang="en-US" dirty="0" smtClean="0">
                <a:solidFill>
                  <a:schemeClr val="tx1"/>
                </a:solidFill>
              </a:rPr>
              <a:t>Disable ACT for lossless coding.</a:t>
            </a:r>
            <a:endParaRPr kumimoji="0" lang="en-US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1313" marR="0" lvl="0" indent="-341313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B0F0"/>
              </a:buClr>
              <a:buSzPct val="120000"/>
              <a:buFont typeface="Arial" pitchFamily="34" charset="0"/>
              <a:buChar char="•"/>
              <a:tabLst/>
              <a:defRPr/>
            </a:pPr>
            <a:r>
              <a:rPr kumimoji="0" lang="en-US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Significant coding performance gains are observed.</a:t>
            </a:r>
            <a:endParaRPr kumimoji="0" lang="en-US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/>
              <a:ea typeface="+mn-ea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127182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2307</Words>
  <Application>Microsoft Office PowerPoint</Application>
  <PresentationFormat>On-screen Show (4:3)</PresentationFormat>
  <Paragraphs>629</Paragraphs>
  <Slides>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Office Theme</vt:lpstr>
      <vt:lpstr>Equation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Xiu, Xiaoyu</dc:creator>
  <cp:lastModifiedBy>Xiu, Xiaoyu</cp:lastModifiedBy>
  <cp:revision>2</cp:revision>
  <dcterms:created xsi:type="dcterms:W3CDTF">2014-10-21T06:43:25Z</dcterms:created>
  <dcterms:modified xsi:type="dcterms:W3CDTF">2014-10-21T06:59:22Z</dcterms:modified>
</cp:coreProperties>
</file>