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9" r:id="rId1"/>
  </p:sldMasterIdLst>
  <p:notesMasterIdLst>
    <p:notesMasterId r:id="rId14"/>
  </p:notesMasterIdLst>
  <p:handoutMasterIdLst>
    <p:handoutMasterId r:id="rId15"/>
  </p:handoutMasterIdLst>
  <p:sldIdLst>
    <p:sldId id="263" r:id="rId2"/>
    <p:sldId id="275" r:id="rId3"/>
    <p:sldId id="258" r:id="rId4"/>
    <p:sldId id="268" r:id="rId5"/>
    <p:sldId id="269" r:id="rId6"/>
    <p:sldId id="272" r:id="rId7"/>
    <p:sldId id="273" r:id="rId8"/>
    <p:sldId id="274" r:id="rId9"/>
    <p:sldId id="271" r:id="rId10"/>
    <p:sldId id="270" r:id="rId11"/>
    <p:sldId id="267" r:id="rId12"/>
    <p:sldId id="266" r:id="rId13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HGP創英角ｺﾞｼｯｸUB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FFFF"/>
    <a:srgbClr val="FF00F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7DF18680-E054-41AD-8BC1-D1AEF772440D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66" autoAdjust="0"/>
    <p:restoredTop sz="94660" autoAdjust="0"/>
  </p:normalViewPr>
  <p:slideViewPr>
    <p:cSldViewPr snapToObjects="1" showGuides="1">
      <p:cViewPr>
        <p:scale>
          <a:sx n="66" d="100"/>
          <a:sy n="66" d="100"/>
        </p:scale>
        <p:origin x="-1410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34"/>
    </p:cViewPr>
  </p:sorterViewPr>
  <p:notesViewPr>
    <p:cSldViewPr snapToObjects="1" showGuides="1">
      <p:cViewPr varScale="1">
        <p:scale>
          <a:sx n="90" d="100"/>
          <a:sy n="90" d="100"/>
        </p:scale>
        <p:origin x="-3744" y="-120"/>
      </p:cViewPr>
      <p:guideLst>
        <p:guide orient="horz" pos="3130"/>
        <p:guide pos="214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6F1BC-4B92-476E-A203-316CC0C3BA03}" type="datetimeFigureOut">
              <a:rPr kumimoji="1" lang="ja-JP" altLang="en-US" smtClean="0"/>
              <a:t>2014/10/15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1DAEB-8FE8-46A0-8EEF-21820CBAA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95832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51C28-3DFA-4C15-97EB-43CEC784AAFD}" type="datetimeFigureOut">
              <a:rPr kumimoji="1" lang="ja-JP" altLang="en-US" smtClean="0"/>
              <a:t>2014/10/15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2761C-A992-4C97-9FBD-B10308D7A0C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2351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tream_タイトル スライド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pPr lvl="0"/>
            <a:r>
              <a:rPr lang="ja-JP" altLang="en-US" noProof="0" dirty="0" smtClean="0"/>
              <a:t>マスター タイトルの書式設定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buFont typeface="Arial" charset="0"/>
              <a:buNone/>
              <a:defRPr sz="2000"/>
            </a:lvl1pPr>
          </a:lstStyle>
          <a:p>
            <a:pPr lvl="0"/>
            <a:r>
              <a:rPr lang="ja-JP" altLang="en-US" noProof="0" dirty="0" smtClean="0"/>
              <a:t>マスター サブタイトルの書式設定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Wave_タイトル スライド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2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250825" y="1736812"/>
            <a:ext cx="8642350" cy="1873796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250825" y="3753483"/>
            <a:ext cx="864235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buFont typeface="Arial" charset="0"/>
              <a:buNone/>
              <a:defRPr sz="2000"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82008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T_7th_0707_スライド_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3pPr marL="1077913" indent="-268288">
              <a:defRPr/>
            </a:lvl3pPr>
            <a:lvl5pPr marL="1524000" indent="-176213">
              <a:defRPr sz="1400"/>
            </a:lvl5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25660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PT_7th_0707_スライド_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83803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PT_7th_0707_スライド_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000"/>
            </a:lvl1pPr>
            <a:lvl2pPr marL="620713" indent="-257175">
              <a:defRPr sz="1800"/>
            </a:lvl2pPr>
            <a:lvl3pPr marL="903288" indent="-188913">
              <a:defRPr sz="1600"/>
            </a:lvl3pPr>
            <a:lvl4pPr marL="1160463" indent="-176213">
              <a:defRPr sz="1400"/>
            </a:lvl4pPr>
            <a:lvl5pPr marL="1430338" indent="-176213"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000"/>
            </a:lvl1pPr>
            <a:lvl2pPr marL="620713" indent="-257175">
              <a:defRPr sz="1800"/>
            </a:lvl2pPr>
            <a:lvl3pPr marL="903288" indent="-188913">
              <a:defRPr sz="1600"/>
            </a:lvl3pPr>
            <a:lvl4pPr marL="1160463" indent="-176213">
              <a:defRPr sz="1400"/>
            </a:lvl4pPr>
            <a:lvl5pPr marL="1430338" indent="-176213"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18174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751206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147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PT_7th_0707_スライド_01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D2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7" name="テキスト ボックス 6"/>
          <p:cNvSpPr txBox="1"/>
          <p:nvPr userDrawn="1"/>
        </p:nvSpPr>
        <p:spPr>
          <a:xfrm>
            <a:off x="306000" y="6523200"/>
            <a:ext cx="811213" cy="334800"/>
          </a:xfrm>
          <a:prstGeom prst="rect">
            <a:avLst/>
          </a:prstGeom>
          <a:noFill/>
        </p:spPr>
        <p:txBody>
          <a:bodyPr wrap="square" lIns="90000" tIns="0" rIns="0" bIns="0" rtlCol="0" anchor="ctr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+mn-cs"/>
              </a:rPr>
              <a:t>Page </a:t>
            </a:r>
            <a:fld id="{8BB99341-3773-4AA0-9F9D-94F83AE5E06F}" type="slidenum">
              <a:rPr kumimoji="1" lang="en-US" altLang="ja-JP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+mn-cs"/>
            </a:endParaRPr>
          </a:p>
        </p:txBody>
      </p:sp>
      <p:sp>
        <p:nvSpPr>
          <p:cNvPr id="8" name="フッター プレースホルダー 4"/>
          <p:cNvSpPr txBox="1">
            <a:spLocks/>
          </p:cNvSpPr>
          <p:nvPr userDrawn="1"/>
        </p:nvSpPr>
        <p:spPr bwMode="auto">
          <a:xfrm>
            <a:off x="1258888" y="6523200"/>
            <a:ext cx="21590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800" b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9pPr>
          </a:lstStyle>
          <a:p>
            <a:r>
              <a:rPr lang="en-US" altLang="ja-JP" dirty="0" smtClean="0"/>
              <a:t>© NEC Corporation 2014</a:t>
            </a:r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4" r:id="rId2"/>
    <p:sldLayoutId id="2147483651" r:id="rId3"/>
    <p:sldLayoutId id="2147483655" r:id="rId4"/>
    <p:sldLayoutId id="2147483653" r:id="rId5"/>
    <p:sldLayoutId id="2147483652" r:id="rId6"/>
    <p:sldLayoutId id="2147483662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9pPr>
    </p:titleStyle>
    <p:bodyStyle>
      <a:lvl1pPr marL="269875" indent="-269875" algn="l" rtl="0" eaLnBrk="1" fontAlgn="base" hangingPunct="1">
        <a:spcBef>
          <a:spcPct val="20000"/>
        </a:spcBef>
        <a:spcAft>
          <a:spcPct val="0"/>
        </a:spcAft>
        <a:buClr>
          <a:schemeClr val="accent5">
            <a:lumMod val="75000"/>
          </a:schemeClr>
        </a:buClr>
        <a:buFont typeface="Arial" charset="0"/>
        <a:buChar char="▌"/>
        <a:defRPr kumimoji="1" sz="22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350838" algn="l" rtl="0" eaLnBrk="1" fontAlgn="base" hangingPunct="1">
        <a:spcBef>
          <a:spcPct val="20000"/>
        </a:spcBef>
        <a:spcAft>
          <a:spcPct val="0"/>
        </a:spcAft>
        <a:buClr>
          <a:schemeClr val="accent5">
            <a:lumMod val="75000"/>
          </a:schemeClr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984250" indent="-174625" algn="l" rtl="0" eaLnBrk="1" fontAlgn="base" hangingPunct="1">
        <a:spcBef>
          <a:spcPct val="20000"/>
        </a:spcBef>
        <a:spcAft>
          <a:spcPct val="0"/>
        </a:spcAft>
        <a:buClr>
          <a:schemeClr val="accent5">
            <a:lumMod val="75000"/>
          </a:schemeClr>
        </a:buClr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54125" indent="-176213" algn="l" rtl="0" eaLnBrk="1" fontAlgn="base" hangingPunct="1">
        <a:spcBef>
          <a:spcPct val="20000"/>
        </a:spcBef>
        <a:spcAft>
          <a:spcPct val="0"/>
        </a:spcAft>
        <a:buClr>
          <a:schemeClr val="accent5">
            <a:lumMod val="75000"/>
          </a:schemeClr>
        </a:buClr>
        <a:buFont typeface="Tahoma" pitchFamily="34" charset="0"/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タイトル 1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</a:rPr>
              <a:t>JCTVC-S0040: </a:t>
            </a:r>
            <a:r>
              <a:rPr lang="en-US" altLang="ja-JP" dirty="0" smtClean="0">
                <a:latin typeface="+mn-ea"/>
                <a:ea typeface="+mn-ea"/>
              </a:rPr>
              <a:t>Enhanced </a:t>
            </a:r>
            <a:r>
              <a:rPr lang="en-US" altLang="ja-JP" dirty="0" err="1">
                <a:latin typeface="+mn-ea"/>
                <a:ea typeface="+mn-ea"/>
              </a:rPr>
              <a:t>chroma</a:t>
            </a:r>
            <a:r>
              <a:rPr lang="en-US" altLang="ja-JP" dirty="0">
                <a:latin typeface="+mn-ea"/>
                <a:ea typeface="+mn-ea"/>
              </a:rPr>
              <a:t> QP </a:t>
            </a:r>
            <a:r>
              <a:rPr lang="en-US" altLang="ja-JP" dirty="0" smtClean="0">
                <a:latin typeface="+mn-ea"/>
                <a:ea typeface="+mn-ea"/>
              </a:rPr>
              <a:t>signaling for </a:t>
            </a:r>
            <a:r>
              <a:rPr lang="en-US" altLang="ja-JP" dirty="0">
                <a:latin typeface="+mn-ea"/>
                <a:ea typeface="+mn-ea"/>
              </a:rPr>
              <a:t>adaptive cross-component transform in SCC </a:t>
            </a:r>
            <a:r>
              <a:rPr lang="en-US" altLang="ja-JP" dirty="0" smtClean="0">
                <a:latin typeface="+mn-ea"/>
                <a:ea typeface="+mn-ea"/>
              </a:rPr>
              <a:t>extensions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20" name="サブタイトル 1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sz="2400" dirty="0" smtClean="0">
                <a:latin typeface="+mn-ea"/>
              </a:rPr>
              <a:t>Keiichi Chono</a:t>
            </a:r>
          </a:p>
          <a:p>
            <a:r>
              <a:rPr lang="en-US" altLang="ja-JP" sz="2400" dirty="0" smtClean="0">
                <a:latin typeface="+mn-ea"/>
              </a:rPr>
              <a:t>NEC Corp.</a:t>
            </a:r>
            <a:endParaRPr kumimoji="1" lang="ja-JP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35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Conclusion and recommendation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>
                <a:latin typeface="+mn-ea"/>
              </a:rPr>
              <a:t>E</a:t>
            </a:r>
            <a:r>
              <a:rPr lang="en-US" altLang="ja-JP" sz="2400" dirty="0" smtClean="0">
                <a:latin typeface="+mn-ea"/>
              </a:rPr>
              <a:t>nhanced </a:t>
            </a:r>
            <a:r>
              <a:rPr lang="en-US" altLang="ja-JP" sz="2400" dirty="0" err="1">
                <a:latin typeface="+mn-ea"/>
              </a:rPr>
              <a:t>chroma</a:t>
            </a:r>
            <a:r>
              <a:rPr lang="en-US" altLang="ja-JP" sz="2400" dirty="0">
                <a:latin typeface="+mn-ea"/>
              </a:rPr>
              <a:t> QP signaling for </a:t>
            </a:r>
            <a:r>
              <a:rPr lang="en-US" altLang="ja-JP" sz="2400" dirty="0" smtClean="0">
                <a:latin typeface="+mn-ea"/>
              </a:rPr>
              <a:t>ACT is proposed.</a:t>
            </a:r>
            <a:endParaRPr kumimoji="1" lang="en-US" altLang="ja-JP" sz="2400" dirty="0" smtClean="0">
              <a:latin typeface="+mn-ea"/>
            </a:endParaRPr>
          </a:p>
          <a:p>
            <a:endParaRPr lang="en-US" altLang="ja-JP" sz="2400" dirty="0">
              <a:latin typeface="+mn-ea"/>
            </a:endParaRPr>
          </a:p>
          <a:p>
            <a:pPr hangingPunct="0"/>
            <a:r>
              <a:rPr lang="en-US" altLang="ja-JP" sz="2400" dirty="0">
                <a:latin typeface="+mn-ea"/>
              </a:rPr>
              <a:t>It is recommended that the following items are considered for SCC test model adoption or studied in AHG toward the next </a:t>
            </a:r>
            <a:r>
              <a:rPr lang="en-US" altLang="ja-JP" sz="2400" dirty="0" smtClean="0">
                <a:latin typeface="+mn-ea"/>
              </a:rPr>
              <a:t>meeting:</a:t>
            </a:r>
            <a:endParaRPr lang="ja-JP" altLang="ja-JP" sz="2400" dirty="0">
              <a:latin typeface="+mn-ea"/>
            </a:endParaRPr>
          </a:p>
          <a:p>
            <a:pPr lvl="1" hangingPunct="0"/>
            <a:r>
              <a:rPr lang="en-US" altLang="ja-JP" sz="2400" dirty="0">
                <a:latin typeface="+mn-ea"/>
              </a:rPr>
              <a:t>Additional signaling of PPS/Slice-level </a:t>
            </a:r>
            <a:r>
              <a:rPr lang="en-US" altLang="ja-JP" sz="2400" dirty="0" err="1">
                <a:latin typeface="+mn-ea"/>
              </a:rPr>
              <a:t>chroma</a:t>
            </a:r>
            <a:r>
              <a:rPr lang="en-US" altLang="ja-JP" sz="2400" dirty="0">
                <a:latin typeface="+mn-ea"/>
              </a:rPr>
              <a:t> QP offset values </a:t>
            </a:r>
            <a:r>
              <a:rPr lang="en-US" altLang="ja-JP" sz="2400" dirty="0" smtClean="0">
                <a:latin typeface="+mn-ea"/>
              </a:rPr>
              <a:t>for ACT;</a:t>
            </a:r>
            <a:endParaRPr lang="ja-JP" altLang="ja-JP" sz="2400" dirty="0">
              <a:latin typeface="+mn-ea"/>
            </a:endParaRPr>
          </a:p>
          <a:p>
            <a:pPr lvl="1" hangingPunct="0"/>
            <a:r>
              <a:rPr lang="en-US" altLang="ja-JP" sz="2400" dirty="0" smtClean="0">
                <a:latin typeface="+mn-ea"/>
              </a:rPr>
              <a:t>CU-level switching </a:t>
            </a:r>
            <a:r>
              <a:rPr lang="en-US" altLang="ja-JP" sz="2400" dirty="0">
                <a:latin typeface="+mn-ea"/>
              </a:rPr>
              <a:t>of </a:t>
            </a:r>
            <a:r>
              <a:rPr lang="en-US" altLang="ja-JP" sz="2400" dirty="0" err="1">
                <a:latin typeface="+mn-ea"/>
              </a:rPr>
              <a:t>chroma</a:t>
            </a:r>
            <a:r>
              <a:rPr lang="en-US" altLang="ja-JP" sz="2400" dirty="0">
                <a:latin typeface="+mn-ea"/>
              </a:rPr>
              <a:t> QP offset values </a:t>
            </a:r>
            <a:r>
              <a:rPr lang="en-US" altLang="ja-JP" sz="2400" dirty="0" smtClean="0">
                <a:latin typeface="+mn-ea"/>
              </a:rPr>
              <a:t>for ACT.</a:t>
            </a:r>
            <a:endParaRPr lang="ja-JP" altLang="ja-JP" sz="2400" dirty="0">
              <a:latin typeface="+mn-ea"/>
            </a:endParaRPr>
          </a:p>
          <a:p>
            <a:endParaRPr kumimoji="1" lang="en-US" altLang="ja-JP" sz="2400" dirty="0" smtClean="0">
              <a:latin typeface="+mn-ea"/>
            </a:endParaRPr>
          </a:p>
          <a:p>
            <a:endParaRPr lang="en-US" altLang="ja-JP" sz="2400" dirty="0">
              <a:latin typeface="+mn-ea"/>
            </a:endParaRPr>
          </a:p>
          <a:p>
            <a:endParaRPr kumimoji="1" lang="ja-JP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82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7286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6210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Summary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>
                <a:latin typeface="+mn-ea"/>
              </a:rPr>
              <a:t>E</a:t>
            </a:r>
            <a:r>
              <a:rPr lang="en-US" altLang="ja-JP" sz="2400" dirty="0" smtClean="0">
                <a:latin typeface="+mn-ea"/>
              </a:rPr>
              <a:t>nhanced </a:t>
            </a:r>
            <a:r>
              <a:rPr lang="en-US" altLang="ja-JP" sz="2400" dirty="0" err="1">
                <a:latin typeface="+mn-ea"/>
              </a:rPr>
              <a:t>chroma</a:t>
            </a:r>
            <a:r>
              <a:rPr lang="en-US" altLang="ja-JP" sz="2400" dirty="0">
                <a:latin typeface="+mn-ea"/>
              </a:rPr>
              <a:t> QP signaling </a:t>
            </a:r>
            <a:r>
              <a:rPr lang="en-US" altLang="ja-JP" sz="2400" dirty="0" smtClean="0">
                <a:latin typeface="+mn-ea"/>
              </a:rPr>
              <a:t>is proposed for Adaptive </a:t>
            </a:r>
            <a:r>
              <a:rPr lang="en-US" altLang="ja-JP" sz="2400" dirty="0">
                <a:latin typeface="+mn-ea"/>
              </a:rPr>
              <a:t>C</a:t>
            </a:r>
            <a:r>
              <a:rPr lang="en-US" altLang="ja-JP" sz="2400" dirty="0" smtClean="0">
                <a:latin typeface="+mn-ea"/>
              </a:rPr>
              <a:t>ross-component Transform (ACT) in </a:t>
            </a:r>
            <a:r>
              <a:rPr lang="en-US" altLang="ja-JP" sz="2400" dirty="0">
                <a:latin typeface="+mn-ea"/>
              </a:rPr>
              <a:t>SCC </a:t>
            </a:r>
            <a:r>
              <a:rPr lang="en-US" altLang="ja-JP" sz="2400" dirty="0" smtClean="0">
                <a:latin typeface="+mn-ea"/>
              </a:rPr>
              <a:t>extensions.</a:t>
            </a:r>
          </a:p>
          <a:p>
            <a:pPr lvl="1"/>
            <a:r>
              <a:rPr lang="en-US" altLang="ja-JP" dirty="0">
                <a:latin typeface="+mn-ea"/>
              </a:rPr>
              <a:t>Additional signaling of PPS/Slice-level </a:t>
            </a:r>
            <a:r>
              <a:rPr lang="en-US" altLang="ja-JP" dirty="0" err="1">
                <a:latin typeface="+mn-ea"/>
              </a:rPr>
              <a:t>chroma</a:t>
            </a:r>
            <a:r>
              <a:rPr lang="en-US" altLang="ja-JP" dirty="0">
                <a:latin typeface="+mn-ea"/>
              </a:rPr>
              <a:t> QP offset </a:t>
            </a:r>
            <a:r>
              <a:rPr lang="en-US" altLang="ja-JP" dirty="0" smtClean="0">
                <a:latin typeface="+mn-ea"/>
              </a:rPr>
              <a:t>values;</a:t>
            </a:r>
          </a:p>
          <a:p>
            <a:pPr lvl="1"/>
            <a:r>
              <a:rPr lang="en-US" altLang="ja-JP" dirty="0">
                <a:latin typeface="+mn-ea"/>
              </a:rPr>
              <a:t>CU-level switching of </a:t>
            </a:r>
            <a:r>
              <a:rPr lang="en-US" altLang="ja-JP" dirty="0" err="1">
                <a:latin typeface="+mn-ea"/>
              </a:rPr>
              <a:t>chroma</a:t>
            </a:r>
            <a:r>
              <a:rPr lang="en-US" altLang="ja-JP" dirty="0">
                <a:latin typeface="+mn-ea"/>
              </a:rPr>
              <a:t> QP offset </a:t>
            </a:r>
            <a:r>
              <a:rPr lang="en-US" altLang="ja-JP" dirty="0" smtClean="0">
                <a:latin typeface="+mn-ea"/>
              </a:rPr>
              <a:t>values.</a:t>
            </a:r>
            <a:endParaRPr lang="en-US" altLang="ja-JP" dirty="0">
              <a:latin typeface="+mn-ea"/>
            </a:endParaRPr>
          </a:p>
          <a:p>
            <a:pPr lvl="1"/>
            <a:endParaRPr lang="en-US" altLang="ja-JP" dirty="0" smtClean="0">
              <a:latin typeface="+mn-ea"/>
            </a:endParaRPr>
          </a:p>
          <a:p>
            <a:pPr lvl="1"/>
            <a:endParaRPr lang="en-US" altLang="ja-JP" dirty="0" smtClean="0">
              <a:latin typeface="+mn-ea"/>
            </a:endParaRPr>
          </a:p>
          <a:p>
            <a:pPr hangingPunct="0"/>
            <a:r>
              <a:rPr lang="en-US" altLang="ja-JP" sz="2400" dirty="0" smtClean="0">
                <a:latin typeface="+mn-ea"/>
              </a:rPr>
              <a:t>It is recommended that the above elements are considered for SCC test model adoption or studied in AHG toward the next meeting.</a:t>
            </a:r>
            <a:endParaRPr kumimoji="1" lang="en-US" altLang="ja-JP" sz="2400" dirty="0" smtClean="0">
              <a:latin typeface="+mn-ea"/>
            </a:endParaRPr>
          </a:p>
          <a:p>
            <a:endParaRPr lang="en-US" altLang="ja-JP" sz="2400" dirty="0">
              <a:latin typeface="+mn-ea"/>
            </a:endParaRPr>
          </a:p>
          <a:p>
            <a:endParaRPr kumimoji="1" lang="ja-JP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414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Background: Adaptive cross-component transform</a:t>
            </a:r>
            <a:endParaRPr kumimoji="1" lang="ja-JP" altLang="en-US" dirty="0">
              <a:latin typeface="+mn-ea"/>
              <a:ea typeface="+mn-ea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2149914"/>
            <a:ext cx="8911276" cy="410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>
            <a:off x="6461740" y="6235424"/>
            <a:ext cx="25298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/>
              <a:t>Note: This figure is from </a:t>
            </a:r>
            <a:r>
              <a:rPr lang="en-US" altLang="ja-JP" sz="1050" dirty="0"/>
              <a:t>JCTVC-R0147</a:t>
            </a:r>
            <a:endParaRPr kumimoji="1" lang="ja-JP" altLang="en-US" sz="1050" dirty="0"/>
          </a:p>
        </p:txBody>
      </p:sp>
      <p:grpSp>
        <p:nvGrpSpPr>
          <p:cNvPr id="13" name="グループ化 12"/>
          <p:cNvGrpSpPr>
            <a:grpSpLocks noChangeAspect="1"/>
          </p:cNvGrpSpPr>
          <p:nvPr/>
        </p:nvGrpSpPr>
        <p:grpSpPr>
          <a:xfrm>
            <a:off x="6606892" y="2113930"/>
            <a:ext cx="701412" cy="180000"/>
            <a:chOff x="6415554" y="1824286"/>
            <a:chExt cx="1402824" cy="360000"/>
          </a:xfrm>
        </p:grpSpPr>
        <p:sp>
          <p:nvSpPr>
            <p:cNvPr id="7" name="正方形/長方形 6"/>
            <p:cNvSpPr>
              <a:spLocks noChangeAspect="1"/>
            </p:cNvSpPr>
            <p:nvPr/>
          </p:nvSpPr>
          <p:spPr>
            <a:xfrm>
              <a:off x="6415554" y="1824286"/>
              <a:ext cx="360000" cy="360000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G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正方形/長方形 7"/>
            <p:cNvSpPr>
              <a:spLocks noChangeAspect="1"/>
            </p:cNvSpPr>
            <p:nvPr/>
          </p:nvSpPr>
          <p:spPr>
            <a:xfrm>
              <a:off x="6955614" y="1824286"/>
              <a:ext cx="360000" cy="3600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B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正方形/長方形 8"/>
            <p:cNvSpPr>
              <a:spLocks noChangeAspect="1"/>
            </p:cNvSpPr>
            <p:nvPr/>
          </p:nvSpPr>
          <p:spPr>
            <a:xfrm>
              <a:off x="7458378" y="1824286"/>
              <a:ext cx="360000" cy="3600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R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5" name="グループ化 14"/>
          <p:cNvGrpSpPr>
            <a:grpSpLocks noChangeAspect="1"/>
          </p:cNvGrpSpPr>
          <p:nvPr/>
        </p:nvGrpSpPr>
        <p:grpSpPr>
          <a:xfrm>
            <a:off x="6591540" y="3158046"/>
            <a:ext cx="701412" cy="180000"/>
            <a:chOff x="6408204" y="2996952"/>
            <a:chExt cx="1402824" cy="360000"/>
          </a:xfrm>
        </p:grpSpPr>
        <p:sp>
          <p:nvSpPr>
            <p:cNvPr id="10" name="正方形/長方形 9"/>
            <p:cNvSpPr>
              <a:spLocks noChangeAspect="1"/>
            </p:cNvSpPr>
            <p:nvPr/>
          </p:nvSpPr>
          <p:spPr>
            <a:xfrm>
              <a:off x="6408204" y="2996952"/>
              <a:ext cx="360000" cy="36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tx1"/>
                  </a:solidFill>
                  <a:latin typeface="+mn-ea"/>
                </a:rPr>
                <a:t>Y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" name="正方形/長方形 10"/>
            <p:cNvSpPr>
              <a:spLocks noChangeAspect="1"/>
            </p:cNvSpPr>
            <p:nvPr/>
          </p:nvSpPr>
          <p:spPr>
            <a:xfrm>
              <a:off x="6948264" y="2996952"/>
              <a:ext cx="360000" cy="36000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ja-JP" sz="1200" dirty="0">
                  <a:solidFill>
                    <a:schemeClr val="tx1"/>
                  </a:solidFill>
                  <a:latin typeface="+mn-ea"/>
                </a:rPr>
                <a:t>C</a:t>
              </a:r>
              <a:r>
                <a:rPr kumimoji="1" lang="en-US" altLang="ja-JP" sz="1200" dirty="0" smtClean="0">
                  <a:solidFill>
                    <a:schemeClr val="tx1"/>
                  </a:solidFill>
                  <a:latin typeface="+mn-ea"/>
                </a:rPr>
                <a:t>o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" name="正方形/長方形 11"/>
            <p:cNvSpPr>
              <a:spLocks noChangeAspect="1"/>
            </p:cNvSpPr>
            <p:nvPr/>
          </p:nvSpPr>
          <p:spPr>
            <a:xfrm>
              <a:off x="7451028" y="2996952"/>
              <a:ext cx="360000" cy="360000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tx1"/>
                  </a:solidFill>
                  <a:latin typeface="+mn-ea"/>
                </a:rPr>
                <a:t>Cr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16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52400" y="1017103"/>
            <a:ext cx="8839200" cy="5256213"/>
          </a:xfrm>
        </p:spPr>
        <p:txBody>
          <a:bodyPr/>
          <a:lstStyle/>
          <a:p>
            <a:r>
              <a:rPr lang="en-US" altLang="ja-JP" sz="2400" dirty="0">
                <a:latin typeface="+mn-ea"/>
              </a:rPr>
              <a:t>P</a:t>
            </a:r>
            <a:r>
              <a:rPr lang="en-US" altLang="ja-JP" sz="2400" dirty="0" smtClean="0">
                <a:latin typeface="+mn-ea"/>
              </a:rPr>
              <a:t>rediction residual is adaptively represented either in RGB color space or  </a:t>
            </a:r>
            <a:r>
              <a:rPr lang="en-US" altLang="ja-JP" sz="2400" dirty="0" err="1" smtClean="0">
                <a:latin typeface="+mn-ea"/>
              </a:rPr>
              <a:t>YCoCr</a:t>
            </a:r>
            <a:r>
              <a:rPr lang="en-US" altLang="ja-JP" sz="2400" dirty="0" smtClean="0">
                <a:latin typeface="+mn-ea"/>
              </a:rPr>
              <a:t> color space.</a:t>
            </a:r>
            <a:endParaRPr kumimoji="1" lang="ja-JP" altLang="en-US" sz="2400" dirty="0">
              <a:latin typeface="+mn-ea"/>
            </a:endParaRPr>
          </a:p>
        </p:txBody>
      </p:sp>
      <p:grpSp>
        <p:nvGrpSpPr>
          <p:cNvPr id="17" name="グループ化 16"/>
          <p:cNvGrpSpPr>
            <a:grpSpLocks noChangeAspect="1"/>
          </p:cNvGrpSpPr>
          <p:nvPr/>
        </p:nvGrpSpPr>
        <p:grpSpPr>
          <a:xfrm>
            <a:off x="8100392" y="2473950"/>
            <a:ext cx="701412" cy="180000"/>
            <a:chOff x="6415554" y="1824286"/>
            <a:chExt cx="1402824" cy="360000"/>
          </a:xfrm>
        </p:grpSpPr>
        <p:sp>
          <p:nvSpPr>
            <p:cNvPr id="18" name="正方形/長方形 17"/>
            <p:cNvSpPr>
              <a:spLocks noChangeAspect="1"/>
            </p:cNvSpPr>
            <p:nvPr/>
          </p:nvSpPr>
          <p:spPr>
            <a:xfrm>
              <a:off x="6415554" y="1824286"/>
              <a:ext cx="360000" cy="360000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G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正方形/長方形 18"/>
            <p:cNvSpPr>
              <a:spLocks noChangeAspect="1"/>
            </p:cNvSpPr>
            <p:nvPr/>
          </p:nvSpPr>
          <p:spPr>
            <a:xfrm>
              <a:off x="6955614" y="1824286"/>
              <a:ext cx="360000" cy="3600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B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正方形/長方形 19"/>
            <p:cNvSpPr>
              <a:spLocks noChangeAspect="1"/>
            </p:cNvSpPr>
            <p:nvPr/>
          </p:nvSpPr>
          <p:spPr>
            <a:xfrm>
              <a:off x="7458378" y="1824286"/>
              <a:ext cx="360000" cy="3600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R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680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Problem statements</a:t>
            </a:r>
            <a:endParaRPr kumimoji="1" lang="ja-JP" altLang="en-US" dirty="0">
              <a:latin typeface="+mn-ea"/>
              <a:ea typeface="+mn-ea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2149914"/>
            <a:ext cx="8911276" cy="410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6461740" y="6235424"/>
            <a:ext cx="25298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>
                <a:latin typeface="+mn-ea"/>
                <a:ea typeface="+mn-ea"/>
              </a:rPr>
              <a:t>Note: This figure is from </a:t>
            </a:r>
            <a:r>
              <a:rPr lang="en-US" altLang="ja-JP" sz="1050" dirty="0">
                <a:latin typeface="+mn-ea"/>
                <a:ea typeface="+mn-ea"/>
              </a:rPr>
              <a:t>JCTVC-R0147</a:t>
            </a:r>
            <a:endParaRPr kumimoji="1" lang="ja-JP" altLang="en-US" sz="1050" dirty="0">
              <a:latin typeface="+mn-ea"/>
              <a:ea typeface="+mn-ea"/>
            </a:endParaRPr>
          </a:p>
        </p:txBody>
      </p:sp>
      <p:grpSp>
        <p:nvGrpSpPr>
          <p:cNvPr id="7" name="グループ化 6"/>
          <p:cNvGrpSpPr>
            <a:grpSpLocks noChangeAspect="1"/>
          </p:cNvGrpSpPr>
          <p:nvPr/>
        </p:nvGrpSpPr>
        <p:grpSpPr>
          <a:xfrm>
            <a:off x="6606892" y="2113930"/>
            <a:ext cx="701412" cy="180000"/>
            <a:chOff x="6415554" y="1824286"/>
            <a:chExt cx="1402824" cy="360000"/>
          </a:xfrm>
        </p:grpSpPr>
        <p:sp>
          <p:nvSpPr>
            <p:cNvPr id="8" name="正方形/長方形 7"/>
            <p:cNvSpPr>
              <a:spLocks noChangeAspect="1"/>
            </p:cNvSpPr>
            <p:nvPr/>
          </p:nvSpPr>
          <p:spPr>
            <a:xfrm>
              <a:off x="6415554" y="1824286"/>
              <a:ext cx="360000" cy="360000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G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正方形/長方形 8"/>
            <p:cNvSpPr>
              <a:spLocks noChangeAspect="1"/>
            </p:cNvSpPr>
            <p:nvPr/>
          </p:nvSpPr>
          <p:spPr>
            <a:xfrm>
              <a:off x="6955614" y="1824286"/>
              <a:ext cx="360000" cy="3600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B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正方形/長方形 9"/>
            <p:cNvSpPr>
              <a:spLocks noChangeAspect="1"/>
            </p:cNvSpPr>
            <p:nvPr/>
          </p:nvSpPr>
          <p:spPr>
            <a:xfrm>
              <a:off x="7458378" y="1824286"/>
              <a:ext cx="360000" cy="3600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R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" name="グループ化 10"/>
          <p:cNvGrpSpPr>
            <a:grpSpLocks noChangeAspect="1"/>
          </p:cNvGrpSpPr>
          <p:nvPr/>
        </p:nvGrpSpPr>
        <p:grpSpPr>
          <a:xfrm>
            <a:off x="6591540" y="3158046"/>
            <a:ext cx="701412" cy="180000"/>
            <a:chOff x="6408204" y="2996952"/>
            <a:chExt cx="1402824" cy="360000"/>
          </a:xfrm>
        </p:grpSpPr>
        <p:sp>
          <p:nvSpPr>
            <p:cNvPr id="12" name="正方形/長方形 11"/>
            <p:cNvSpPr>
              <a:spLocks noChangeAspect="1"/>
            </p:cNvSpPr>
            <p:nvPr/>
          </p:nvSpPr>
          <p:spPr>
            <a:xfrm>
              <a:off x="6408204" y="2996952"/>
              <a:ext cx="360000" cy="36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tx1"/>
                  </a:solidFill>
                  <a:latin typeface="+mn-ea"/>
                </a:rPr>
                <a:t>Y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" name="正方形/長方形 12"/>
            <p:cNvSpPr>
              <a:spLocks noChangeAspect="1"/>
            </p:cNvSpPr>
            <p:nvPr/>
          </p:nvSpPr>
          <p:spPr>
            <a:xfrm>
              <a:off x="6948264" y="2996952"/>
              <a:ext cx="360000" cy="36000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ja-JP" sz="1200" dirty="0">
                  <a:solidFill>
                    <a:schemeClr val="tx1"/>
                  </a:solidFill>
                  <a:latin typeface="+mn-ea"/>
                </a:rPr>
                <a:t>C</a:t>
              </a:r>
              <a:r>
                <a:rPr kumimoji="1" lang="en-US" altLang="ja-JP" sz="1200" dirty="0" smtClean="0">
                  <a:solidFill>
                    <a:schemeClr val="tx1"/>
                  </a:solidFill>
                  <a:latin typeface="+mn-ea"/>
                </a:rPr>
                <a:t>o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" name="正方形/長方形 13"/>
            <p:cNvSpPr>
              <a:spLocks noChangeAspect="1"/>
            </p:cNvSpPr>
            <p:nvPr/>
          </p:nvSpPr>
          <p:spPr>
            <a:xfrm>
              <a:off x="7451028" y="2996952"/>
              <a:ext cx="360000" cy="360000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tx1"/>
                  </a:solidFill>
                  <a:latin typeface="+mn-ea"/>
                </a:rPr>
                <a:t>Cr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15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52400" y="1017103"/>
            <a:ext cx="8839200" cy="5256213"/>
          </a:xfrm>
        </p:spPr>
        <p:txBody>
          <a:bodyPr/>
          <a:lstStyle/>
          <a:p>
            <a:r>
              <a:rPr lang="en-US" altLang="ja-JP" sz="2400" dirty="0" smtClean="0">
                <a:latin typeface="+mn-ea"/>
              </a:rPr>
              <a:t>Same </a:t>
            </a:r>
            <a:r>
              <a:rPr lang="en-US" altLang="ja-JP" sz="2400" dirty="0" err="1" smtClean="0">
                <a:latin typeface="+mn-ea"/>
              </a:rPr>
              <a:t>chroma</a:t>
            </a:r>
            <a:r>
              <a:rPr lang="en-US" altLang="ja-JP" sz="2400" dirty="0" smtClean="0">
                <a:latin typeface="+mn-ea"/>
              </a:rPr>
              <a:t> QP offsets values are applied to RGB prediction residual and </a:t>
            </a:r>
            <a:r>
              <a:rPr lang="en-US" altLang="ja-JP" sz="2400" dirty="0" err="1" smtClean="0">
                <a:latin typeface="+mn-ea"/>
              </a:rPr>
              <a:t>YCoCr</a:t>
            </a:r>
            <a:r>
              <a:rPr lang="en-US" altLang="ja-JP" sz="2400" dirty="0" smtClean="0">
                <a:latin typeface="+mn-ea"/>
              </a:rPr>
              <a:t> prediction residual.</a:t>
            </a:r>
            <a:endParaRPr kumimoji="1" lang="ja-JP" altLang="en-US" sz="2400" dirty="0">
              <a:latin typeface="+mn-ea"/>
            </a:endParaRPr>
          </a:p>
        </p:txBody>
      </p:sp>
      <p:grpSp>
        <p:nvGrpSpPr>
          <p:cNvPr id="16" name="グループ化 15"/>
          <p:cNvGrpSpPr>
            <a:grpSpLocks noChangeAspect="1"/>
          </p:cNvGrpSpPr>
          <p:nvPr/>
        </p:nvGrpSpPr>
        <p:grpSpPr>
          <a:xfrm>
            <a:off x="8100392" y="2473950"/>
            <a:ext cx="701412" cy="180000"/>
            <a:chOff x="6415554" y="1824286"/>
            <a:chExt cx="1402824" cy="360000"/>
          </a:xfrm>
        </p:grpSpPr>
        <p:sp>
          <p:nvSpPr>
            <p:cNvPr id="17" name="正方形/長方形 16"/>
            <p:cNvSpPr>
              <a:spLocks noChangeAspect="1"/>
            </p:cNvSpPr>
            <p:nvPr/>
          </p:nvSpPr>
          <p:spPr>
            <a:xfrm>
              <a:off x="6415554" y="1824286"/>
              <a:ext cx="360000" cy="360000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G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正方形/長方形 17"/>
            <p:cNvSpPr>
              <a:spLocks noChangeAspect="1"/>
            </p:cNvSpPr>
            <p:nvPr/>
          </p:nvSpPr>
          <p:spPr>
            <a:xfrm>
              <a:off x="6955614" y="1824286"/>
              <a:ext cx="360000" cy="3600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B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正方形/長方形 18"/>
            <p:cNvSpPr>
              <a:spLocks noChangeAspect="1"/>
            </p:cNvSpPr>
            <p:nvPr/>
          </p:nvSpPr>
          <p:spPr>
            <a:xfrm>
              <a:off x="7458378" y="1824286"/>
              <a:ext cx="360000" cy="3600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>
                  <a:solidFill>
                    <a:schemeClr val="bg1"/>
                  </a:solidFill>
                  <a:latin typeface="+mn-ea"/>
                </a:rPr>
                <a:t>R</a:t>
              </a:r>
              <a:endParaRPr kumimoji="1" lang="ja-JP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" name="正方形/長方形 2"/>
          <p:cNvSpPr/>
          <p:nvPr/>
        </p:nvSpPr>
        <p:spPr>
          <a:xfrm>
            <a:off x="251540" y="3753036"/>
            <a:ext cx="8640940" cy="266429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rgbClr val="00FFFF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cxnSp>
        <p:nvCxnSpPr>
          <p:cNvPr id="21" name="直線コネクタ 20"/>
          <p:cNvCxnSpPr/>
          <p:nvPr/>
        </p:nvCxnSpPr>
        <p:spPr>
          <a:xfrm flipH="1">
            <a:off x="251540" y="2348880"/>
            <a:ext cx="3348352" cy="140415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4572010" y="2348880"/>
            <a:ext cx="4320470" cy="140415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グループ化 25"/>
          <p:cNvGrpSpPr>
            <a:grpSpLocks noChangeAspect="1"/>
          </p:cNvGrpSpPr>
          <p:nvPr/>
        </p:nvGrpSpPr>
        <p:grpSpPr>
          <a:xfrm>
            <a:off x="683568" y="4149160"/>
            <a:ext cx="2805648" cy="720000"/>
            <a:chOff x="6415554" y="1824286"/>
            <a:chExt cx="1402824" cy="360000"/>
          </a:xfrm>
        </p:grpSpPr>
        <p:sp>
          <p:nvSpPr>
            <p:cNvPr id="27" name="正方形/長方形 26"/>
            <p:cNvSpPr>
              <a:spLocks noChangeAspect="1"/>
            </p:cNvSpPr>
            <p:nvPr/>
          </p:nvSpPr>
          <p:spPr>
            <a:xfrm>
              <a:off x="6415554" y="1824286"/>
              <a:ext cx="360000" cy="360000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bg1"/>
                  </a:solidFill>
                  <a:latin typeface="+mn-ea"/>
                </a:rPr>
                <a:t>G</a:t>
              </a:r>
              <a:endParaRPr kumimoji="1" lang="ja-JP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8" name="正方形/長方形 27"/>
            <p:cNvSpPr>
              <a:spLocks noChangeAspect="1"/>
            </p:cNvSpPr>
            <p:nvPr/>
          </p:nvSpPr>
          <p:spPr>
            <a:xfrm>
              <a:off x="6955614" y="1824286"/>
              <a:ext cx="360000" cy="3600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bg1"/>
                  </a:solidFill>
                  <a:latin typeface="+mn-ea"/>
                </a:rPr>
                <a:t>B</a:t>
              </a:r>
              <a:endParaRPr kumimoji="1" lang="ja-JP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正方形/長方形 28"/>
            <p:cNvSpPr>
              <a:spLocks noChangeAspect="1"/>
            </p:cNvSpPr>
            <p:nvPr/>
          </p:nvSpPr>
          <p:spPr>
            <a:xfrm>
              <a:off x="7458378" y="1824286"/>
              <a:ext cx="360000" cy="3600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bg1"/>
                  </a:solidFill>
                  <a:latin typeface="+mn-ea"/>
                </a:rPr>
                <a:t>R</a:t>
              </a:r>
              <a:endParaRPr kumimoji="1" lang="ja-JP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グループ化 29"/>
          <p:cNvGrpSpPr>
            <a:grpSpLocks noChangeAspect="1"/>
          </p:cNvGrpSpPr>
          <p:nvPr/>
        </p:nvGrpSpPr>
        <p:grpSpPr>
          <a:xfrm>
            <a:off x="4574664" y="4149160"/>
            <a:ext cx="2805648" cy="720000"/>
            <a:chOff x="6408204" y="2996952"/>
            <a:chExt cx="1402824" cy="360000"/>
          </a:xfrm>
        </p:grpSpPr>
        <p:sp>
          <p:nvSpPr>
            <p:cNvPr id="31" name="正方形/長方形 30"/>
            <p:cNvSpPr>
              <a:spLocks noChangeAspect="1"/>
            </p:cNvSpPr>
            <p:nvPr/>
          </p:nvSpPr>
          <p:spPr>
            <a:xfrm>
              <a:off x="6408204" y="2996952"/>
              <a:ext cx="360000" cy="36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tx1"/>
                  </a:solidFill>
                  <a:latin typeface="+mn-ea"/>
                </a:rPr>
                <a:t>Y</a:t>
              </a:r>
              <a:endParaRPr kumimoji="1" lang="ja-JP" altLang="en-US" sz="2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2" name="正方形/長方形 31"/>
            <p:cNvSpPr>
              <a:spLocks noChangeAspect="1"/>
            </p:cNvSpPr>
            <p:nvPr/>
          </p:nvSpPr>
          <p:spPr>
            <a:xfrm>
              <a:off x="6948264" y="2996952"/>
              <a:ext cx="360000" cy="36000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ja-JP" sz="2400" dirty="0">
                  <a:solidFill>
                    <a:schemeClr val="tx1"/>
                  </a:solidFill>
                  <a:latin typeface="+mn-ea"/>
                </a:rPr>
                <a:t>C</a:t>
              </a:r>
              <a:r>
                <a:rPr kumimoji="1" lang="en-US" altLang="ja-JP" sz="2400" dirty="0" smtClean="0">
                  <a:solidFill>
                    <a:schemeClr val="tx1"/>
                  </a:solidFill>
                  <a:latin typeface="+mn-ea"/>
                </a:rPr>
                <a:t>o</a:t>
              </a:r>
              <a:endParaRPr kumimoji="1" lang="ja-JP" altLang="en-US" sz="2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3" name="正方形/長方形 32"/>
            <p:cNvSpPr>
              <a:spLocks noChangeAspect="1"/>
            </p:cNvSpPr>
            <p:nvPr/>
          </p:nvSpPr>
          <p:spPr>
            <a:xfrm>
              <a:off x="7451028" y="2996952"/>
              <a:ext cx="360000" cy="360000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tx1"/>
                  </a:solidFill>
                  <a:latin typeface="+mn-ea"/>
                </a:rPr>
                <a:t>Cr</a:t>
              </a:r>
              <a:endParaRPr kumimoji="1" lang="ja-JP" altLang="en-US" sz="2400" dirty="0">
                <a:solidFill>
                  <a:schemeClr val="tx1"/>
                </a:solidFill>
                <a:latin typeface="+mn-ea"/>
              </a:endParaRPr>
            </a:p>
          </p:txBody>
        </p:sp>
      </p:grpSp>
      <p:cxnSp>
        <p:nvCxnSpPr>
          <p:cNvPr id="35" name="直線矢印コネクタ 34"/>
          <p:cNvCxnSpPr/>
          <p:nvPr/>
        </p:nvCxnSpPr>
        <p:spPr>
          <a:xfrm flipV="1">
            <a:off x="2123688" y="4869160"/>
            <a:ext cx="0" cy="100811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カギ線コネクタ 37"/>
          <p:cNvCxnSpPr>
            <a:endCxn id="32" idx="2"/>
          </p:cNvCxnSpPr>
          <p:nvPr/>
        </p:nvCxnSpPr>
        <p:spPr>
          <a:xfrm flipV="1">
            <a:off x="2123688" y="4869160"/>
            <a:ext cx="3891096" cy="504056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/>
          <p:cNvSpPr txBox="1"/>
          <p:nvPr/>
        </p:nvSpPr>
        <p:spPr>
          <a:xfrm>
            <a:off x="1559736" y="5881169"/>
            <a:ext cx="1140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latin typeface="+mn-ea"/>
                <a:ea typeface="+mn-ea"/>
              </a:rPr>
              <a:t>cb_qp_offset</a:t>
            </a:r>
            <a:endParaRPr kumimoji="1" lang="ja-JP" altLang="en-US" sz="1400" dirty="0">
              <a:latin typeface="+mn-ea"/>
              <a:ea typeface="+mn-ea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2819876" y="5893531"/>
            <a:ext cx="1140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 smtClean="0">
                <a:latin typeface="+mn-ea"/>
                <a:ea typeface="+mn-ea"/>
              </a:rPr>
              <a:t>cr_qp_offset</a:t>
            </a:r>
            <a:endParaRPr kumimoji="1" lang="ja-JP" altLang="en-US" sz="1400" dirty="0">
              <a:latin typeface="+mn-ea"/>
              <a:ea typeface="+mn-ea"/>
            </a:endParaRPr>
          </a:p>
        </p:txBody>
      </p:sp>
      <p:cxnSp>
        <p:nvCxnSpPr>
          <p:cNvPr id="44" name="直線矢印コネクタ 43"/>
          <p:cNvCxnSpPr/>
          <p:nvPr/>
        </p:nvCxnSpPr>
        <p:spPr>
          <a:xfrm flipV="1">
            <a:off x="3119304" y="4869160"/>
            <a:ext cx="0" cy="100811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カギ線コネクタ 44"/>
          <p:cNvCxnSpPr>
            <a:endCxn id="33" idx="2"/>
          </p:cNvCxnSpPr>
          <p:nvPr/>
        </p:nvCxnSpPr>
        <p:spPr>
          <a:xfrm flipV="1">
            <a:off x="3119304" y="4869160"/>
            <a:ext cx="3901008" cy="28803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4369953" y="5628398"/>
            <a:ext cx="4361130" cy="646331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  <a:latin typeface="+mn-ea"/>
                <a:ea typeface="+mn-ea"/>
              </a:rPr>
              <a:t>Visual quality optimization is not possible</a:t>
            </a:r>
          </a:p>
          <a:p>
            <a:r>
              <a:rPr lang="en-US" altLang="ja-JP" dirty="0" smtClean="0">
                <a:solidFill>
                  <a:srgbClr val="FF0000"/>
                </a:solidFill>
                <a:latin typeface="+mn-ea"/>
                <a:ea typeface="+mn-ea"/>
              </a:rPr>
              <a:t>w</a:t>
            </a:r>
            <a:r>
              <a:rPr kumimoji="1" lang="en-US" altLang="ja-JP" dirty="0" smtClean="0">
                <a:solidFill>
                  <a:srgbClr val="FF0000"/>
                </a:solidFill>
                <a:latin typeface="+mn-ea"/>
                <a:ea typeface="+mn-ea"/>
              </a:rPr>
              <a:t>hen ACT is enabled.  </a:t>
            </a:r>
            <a:endParaRPr kumimoji="1" lang="ja-JP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8007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Proposal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52400" y="981075"/>
            <a:ext cx="8839200" cy="1835857"/>
          </a:xfrm>
        </p:spPr>
        <p:txBody>
          <a:bodyPr/>
          <a:lstStyle/>
          <a:p>
            <a:r>
              <a:rPr kumimoji="1" lang="en-US" altLang="ja-JP" sz="2400" dirty="0" smtClean="0">
                <a:latin typeface="+mn-ea"/>
              </a:rPr>
              <a:t>Use different </a:t>
            </a:r>
            <a:r>
              <a:rPr kumimoji="1" lang="en-US" altLang="ja-JP" sz="2400" dirty="0" err="1" smtClean="0">
                <a:latin typeface="+mn-ea"/>
              </a:rPr>
              <a:t>chroma</a:t>
            </a:r>
            <a:r>
              <a:rPr kumimoji="1" lang="en-US" altLang="ja-JP" sz="2400" dirty="0" smtClean="0">
                <a:latin typeface="+mn-ea"/>
              </a:rPr>
              <a:t> </a:t>
            </a:r>
            <a:r>
              <a:rPr lang="en-US" altLang="ja-JP" sz="2400" dirty="0" smtClean="0">
                <a:latin typeface="+mn-ea"/>
              </a:rPr>
              <a:t>QP</a:t>
            </a:r>
            <a:r>
              <a:rPr kumimoji="1" lang="en-US" altLang="ja-JP" sz="2400" dirty="0" smtClean="0">
                <a:latin typeface="+mn-ea"/>
              </a:rPr>
              <a:t> offset values for different color-space prediction residues when ACT is enabled. </a:t>
            </a:r>
          </a:p>
          <a:p>
            <a:pPr lvl="1"/>
            <a:r>
              <a:rPr lang="en-US" altLang="ja-JP" dirty="0" smtClean="0">
                <a:solidFill>
                  <a:srgbClr val="0000FF"/>
                </a:solidFill>
                <a:latin typeface="+mn-ea"/>
              </a:rPr>
              <a:t>Additional </a:t>
            </a:r>
            <a:r>
              <a:rPr lang="en-US" altLang="ja-JP" dirty="0">
                <a:solidFill>
                  <a:srgbClr val="0000FF"/>
                </a:solidFill>
                <a:latin typeface="+mn-ea"/>
              </a:rPr>
              <a:t>PPS/SPS-level </a:t>
            </a:r>
            <a:r>
              <a:rPr lang="en-US" altLang="ja-JP" dirty="0" smtClean="0">
                <a:solidFill>
                  <a:srgbClr val="0000FF"/>
                </a:solidFill>
                <a:latin typeface="+mn-ea"/>
              </a:rPr>
              <a:t>QP </a:t>
            </a:r>
            <a:r>
              <a:rPr lang="en-US" altLang="ja-JP" dirty="0">
                <a:solidFill>
                  <a:srgbClr val="0000FF"/>
                </a:solidFill>
                <a:latin typeface="+mn-ea"/>
              </a:rPr>
              <a:t>offset </a:t>
            </a:r>
            <a:r>
              <a:rPr lang="en-US" altLang="ja-JP" dirty="0">
                <a:latin typeface="+mn-ea"/>
              </a:rPr>
              <a:t>signaling for </a:t>
            </a:r>
            <a:r>
              <a:rPr lang="en-US" altLang="ja-JP" dirty="0" smtClean="0">
                <a:latin typeface="+mn-ea"/>
              </a:rPr>
              <a:t>ACT;</a:t>
            </a:r>
            <a:endParaRPr lang="en-US" altLang="ja-JP" dirty="0">
              <a:latin typeface="+mn-ea"/>
            </a:endParaRPr>
          </a:p>
          <a:p>
            <a:pPr lvl="1"/>
            <a:r>
              <a:rPr kumimoji="1" lang="en-US" altLang="ja-JP" dirty="0" smtClean="0">
                <a:solidFill>
                  <a:schemeClr val="accent2"/>
                </a:solidFill>
                <a:latin typeface="+mn-ea"/>
              </a:rPr>
              <a:t>CU-level QP offset switching</a:t>
            </a:r>
            <a:r>
              <a:rPr kumimoji="1" lang="en-US" altLang="ja-JP" dirty="0" smtClean="0">
                <a:latin typeface="+mn-ea"/>
              </a:rPr>
              <a:t> based on </a:t>
            </a:r>
            <a:r>
              <a:rPr lang="en-US" altLang="ja-JP" dirty="0" smtClean="0">
                <a:latin typeface="+mn-ea"/>
              </a:rPr>
              <a:t>ACT </a:t>
            </a:r>
            <a:r>
              <a:rPr kumimoji="1" lang="en-US" altLang="ja-JP" dirty="0" smtClean="0">
                <a:latin typeface="+mn-ea"/>
              </a:rPr>
              <a:t>flag.</a:t>
            </a:r>
            <a:endParaRPr kumimoji="1" lang="ja-JP" altLang="en-US" dirty="0">
              <a:latin typeface="+mn-ea"/>
            </a:endParaRPr>
          </a:p>
        </p:txBody>
      </p:sp>
      <p:grpSp>
        <p:nvGrpSpPr>
          <p:cNvPr id="5" name="グループ化 4"/>
          <p:cNvGrpSpPr>
            <a:grpSpLocks noChangeAspect="1"/>
          </p:cNvGrpSpPr>
          <p:nvPr/>
        </p:nvGrpSpPr>
        <p:grpSpPr>
          <a:xfrm>
            <a:off x="395536" y="3068960"/>
            <a:ext cx="2805648" cy="720000"/>
            <a:chOff x="6415554" y="1824286"/>
            <a:chExt cx="1402824" cy="360000"/>
          </a:xfrm>
        </p:grpSpPr>
        <p:sp>
          <p:nvSpPr>
            <p:cNvPr id="6" name="正方形/長方形 5"/>
            <p:cNvSpPr>
              <a:spLocks noChangeAspect="1"/>
            </p:cNvSpPr>
            <p:nvPr/>
          </p:nvSpPr>
          <p:spPr>
            <a:xfrm>
              <a:off x="6415554" y="1824286"/>
              <a:ext cx="360000" cy="360000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bg1"/>
                  </a:solidFill>
                  <a:latin typeface="+mn-ea"/>
                </a:rPr>
                <a:t>G</a:t>
              </a:r>
              <a:endParaRPr kumimoji="1" lang="ja-JP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正方形/長方形 6"/>
            <p:cNvSpPr>
              <a:spLocks noChangeAspect="1"/>
            </p:cNvSpPr>
            <p:nvPr/>
          </p:nvSpPr>
          <p:spPr>
            <a:xfrm>
              <a:off x="6955614" y="1824286"/>
              <a:ext cx="360000" cy="3600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bg1"/>
                  </a:solidFill>
                  <a:latin typeface="+mn-ea"/>
                </a:rPr>
                <a:t>B</a:t>
              </a:r>
              <a:endParaRPr kumimoji="1" lang="ja-JP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正方形/長方形 7"/>
            <p:cNvSpPr>
              <a:spLocks noChangeAspect="1"/>
            </p:cNvSpPr>
            <p:nvPr/>
          </p:nvSpPr>
          <p:spPr>
            <a:xfrm>
              <a:off x="7458378" y="1824286"/>
              <a:ext cx="360000" cy="3600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bg1"/>
                  </a:solidFill>
                  <a:latin typeface="+mn-ea"/>
                </a:rPr>
                <a:t>R</a:t>
              </a:r>
              <a:endParaRPr kumimoji="1" lang="ja-JP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9" name="グループ化 8"/>
          <p:cNvGrpSpPr>
            <a:grpSpLocks noChangeAspect="1"/>
          </p:cNvGrpSpPr>
          <p:nvPr/>
        </p:nvGrpSpPr>
        <p:grpSpPr>
          <a:xfrm>
            <a:off x="5544108" y="3068960"/>
            <a:ext cx="2805648" cy="720000"/>
            <a:chOff x="6408204" y="2996952"/>
            <a:chExt cx="1402824" cy="360000"/>
          </a:xfrm>
        </p:grpSpPr>
        <p:sp>
          <p:nvSpPr>
            <p:cNvPr id="10" name="正方形/長方形 9"/>
            <p:cNvSpPr>
              <a:spLocks noChangeAspect="1"/>
            </p:cNvSpPr>
            <p:nvPr/>
          </p:nvSpPr>
          <p:spPr>
            <a:xfrm>
              <a:off x="6408204" y="2996952"/>
              <a:ext cx="360000" cy="36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tx1"/>
                  </a:solidFill>
                  <a:latin typeface="+mn-ea"/>
                </a:rPr>
                <a:t>Y</a:t>
              </a:r>
              <a:endParaRPr kumimoji="1" lang="ja-JP" altLang="en-US" sz="2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" name="正方形/長方形 10"/>
            <p:cNvSpPr>
              <a:spLocks noChangeAspect="1"/>
            </p:cNvSpPr>
            <p:nvPr/>
          </p:nvSpPr>
          <p:spPr>
            <a:xfrm>
              <a:off x="6948264" y="2996952"/>
              <a:ext cx="360000" cy="36000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ja-JP" sz="2400" dirty="0">
                  <a:solidFill>
                    <a:schemeClr val="tx1"/>
                  </a:solidFill>
                  <a:latin typeface="+mn-ea"/>
                </a:rPr>
                <a:t>C</a:t>
              </a:r>
              <a:r>
                <a:rPr kumimoji="1" lang="en-US" altLang="ja-JP" sz="2400" dirty="0" smtClean="0">
                  <a:solidFill>
                    <a:schemeClr val="tx1"/>
                  </a:solidFill>
                  <a:latin typeface="+mn-ea"/>
                </a:rPr>
                <a:t>o</a:t>
              </a:r>
              <a:endParaRPr kumimoji="1" lang="ja-JP" altLang="en-US" sz="2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" name="正方形/長方形 11"/>
            <p:cNvSpPr>
              <a:spLocks noChangeAspect="1"/>
            </p:cNvSpPr>
            <p:nvPr/>
          </p:nvSpPr>
          <p:spPr>
            <a:xfrm>
              <a:off x="7451028" y="2996952"/>
              <a:ext cx="360000" cy="360000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tx1"/>
                  </a:solidFill>
                  <a:latin typeface="+mn-ea"/>
                </a:rPr>
                <a:t>Cr</a:t>
              </a:r>
              <a:endParaRPr kumimoji="1" lang="ja-JP" altLang="en-US" sz="2400" dirty="0">
                <a:solidFill>
                  <a:schemeClr val="tx1"/>
                </a:solidFill>
                <a:latin typeface="+mn-ea"/>
              </a:endParaRPr>
            </a:p>
          </p:txBody>
        </p:sp>
      </p:grpSp>
      <p:cxnSp>
        <p:nvCxnSpPr>
          <p:cNvPr id="13" name="直線矢印コネクタ 12"/>
          <p:cNvCxnSpPr/>
          <p:nvPr/>
        </p:nvCxnSpPr>
        <p:spPr>
          <a:xfrm flipV="1">
            <a:off x="1835656" y="3788960"/>
            <a:ext cx="0" cy="100811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271704" y="4800969"/>
            <a:ext cx="1140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latin typeface="+mn-ea"/>
                <a:ea typeface="+mn-ea"/>
              </a:rPr>
              <a:t>cb_qp_offset</a:t>
            </a:r>
            <a:endParaRPr kumimoji="1" lang="ja-JP" altLang="en-US" sz="1400" dirty="0">
              <a:latin typeface="+mn-ea"/>
              <a:ea typeface="+mn-ea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531844" y="4813331"/>
            <a:ext cx="1140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 smtClean="0">
                <a:latin typeface="+mn-ea"/>
                <a:ea typeface="+mn-ea"/>
              </a:rPr>
              <a:t>cr_qp_offset</a:t>
            </a:r>
            <a:endParaRPr kumimoji="1" lang="ja-JP" altLang="en-US" sz="1400" dirty="0">
              <a:latin typeface="+mn-ea"/>
              <a:ea typeface="+mn-ea"/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 flipV="1">
            <a:off x="2831272" y="3788960"/>
            <a:ext cx="0" cy="100811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 flipV="1">
            <a:off x="6965524" y="3788960"/>
            <a:ext cx="0" cy="1008112"/>
          </a:xfrm>
          <a:prstGeom prst="straightConnector1">
            <a:avLst/>
          </a:prstGeom>
          <a:ln w="254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矢印コネクタ 20"/>
          <p:cNvCxnSpPr/>
          <p:nvPr/>
        </p:nvCxnSpPr>
        <p:spPr>
          <a:xfrm flipV="1">
            <a:off x="7961140" y="3788960"/>
            <a:ext cx="0" cy="1008112"/>
          </a:xfrm>
          <a:prstGeom prst="straightConnector1">
            <a:avLst/>
          </a:prstGeom>
          <a:ln w="254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6261524" y="4816703"/>
            <a:ext cx="1391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solidFill>
                  <a:srgbClr val="0000FF"/>
                </a:solidFill>
                <a:latin typeface="+mn-ea"/>
                <a:ea typeface="+mn-ea"/>
              </a:rPr>
              <a:t>a</a:t>
            </a:r>
            <a:r>
              <a:rPr lang="en-US" altLang="ja-JP" sz="1400" dirty="0" err="1" smtClean="0">
                <a:solidFill>
                  <a:srgbClr val="0000FF"/>
                </a:solidFill>
                <a:latin typeface="+mn-ea"/>
                <a:ea typeface="+mn-ea"/>
              </a:rPr>
              <a:t>lt_cb_qp_offset</a:t>
            </a:r>
            <a:endParaRPr kumimoji="1" lang="ja-JP" altLang="en-US" sz="1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629756" y="4831751"/>
            <a:ext cx="1356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solidFill>
                  <a:srgbClr val="0000FF"/>
                </a:solidFill>
                <a:latin typeface="+mn-ea"/>
                <a:ea typeface="+mn-ea"/>
              </a:rPr>
              <a:t>a</a:t>
            </a:r>
            <a:r>
              <a:rPr lang="en-US" altLang="ja-JP" sz="1400" dirty="0" err="1" smtClean="0">
                <a:solidFill>
                  <a:srgbClr val="0000FF"/>
                </a:solidFill>
                <a:latin typeface="+mn-ea"/>
                <a:ea typeface="+mn-ea"/>
              </a:rPr>
              <a:t>lt_cr_qp_offset</a:t>
            </a:r>
            <a:endParaRPr kumimoji="1" lang="ja-JP" altLang="en-US" sz="1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369953" y="5628398"/>
            <a:ext cx="4522527" cy="646331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  <a:latin typeface="+mn-ea"/>
                <a:ea typeface="+mn-ea"/>
              </a:rPr>
              <a:t>Visual quality optimization is achieved</a:t>
            </a:r>
            <a:r>
              <a:rPr lang="ja-JP" altLang="en-US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  <a:latin typeface="+mn-ea"/>
                <a:ea typeface="+mn-ea"/>
              </a:rPr>
              <a:t>by using appropriate QP offset values.</a:t>
            </a:r>
          </a:p>
        </p:txBody>
      </p:sp>
      <p:sp>
        <p:nvSpPr>
          <p:cNvPr id="14" name="左右矢印 13"/>
          <p:cNvSpPr/>
          <p:nvPr/>
        </p:nvSpPr>
        <p:spPr>
          <a:xfrm>
            <a:off x="3635896" y="4185084"/>
            <a:ext cx="2448272" cy="188310"/>
          </a:xfrm>
          <a:prstGeom prst="leftRightArrow">
            <a:avLst/>
          </a:pr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3023828" y="4293096"/>
            <a:ext cx="19078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err="1" smtClean="0">
                <a:solidFill>
                  <a:srgbClr val="FF0000"/>
                </a:solidFill>
                <a:latin typeface="+mn-ea"/>
                <a:ea typeface="+mn-ea"/>
              </a:rPr>
              <a:t>cu_residual_act_flag</a:t>
            </a:r>
            <a:r>
              <a:rPr lang="en-US" altLang="ja-JP" sz="1400" dirty="0" smtClean="0">
                <a:solidFill>
                  <a:srgbClr val="FF0000"/>
                </a:solidFill>
                <a:latin typeface="+mn-ea"/>
                <a:ea typeface="+mn-ea"/>
              </a:rPr>
              <a:t>=0</a:t>
            </a:r>
            <a:endParaRPr lang="ja-JP" altLang="en-US" sz="1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944590" y="4293096"/>
            <a:ext cx="19078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err="1" smtClean="0">
                <a:solidFill>
                  <a:srgbClr val="FF0000"/>
                </a:solidFill>
                <a:latin typeface="+mn-ea"/>
                <a:ea typeface="+mn-ea"/>
              </a:rPr>
              <a:t>cu_residual_act_flag</a:t>
            </a:r>
            <a:r>
              <a:rPr lang="en-US" altLang="ja-JP" sz="1400" dirty="0" smtClean="0">
                <a:solidFill>
                  <a:srgbClr val="FF0000"/>
                </a:solidFill>
                <a:latin typeface="+mn-ea"/>
                <a:ea typeface="+mn-ea"/>
              </a:rPr>
              <a:t>=1</a:t>
            </a:r>
            <a:endParaRPr lang="ja-JP" altLang="en-US" sz="1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71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Detail of proposal (1/3)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400" dirty="0" smtClean="0">
                <a:latin typeface="+mn-ea"/>
              </a:rPr>
              <a:t>PPS-level </a:t>
            </a:r>
            <a:r>
              <a:rPr kumimoji="1" lang="en-US" altLang="ja-JP" sz="2400" dirty="0" err="1" smtClean="0">
                <a:latin typeface="+mn-ea"/>
              </a:rPr>
              <a:t>chroma</a:t>
            </a:r>
            <a:r>
              <a:rPr kumimoji="1" lang="en-US" altLang="ja-JP" sz="2400" dirty="0" smtClean="0">
                <a:latin typeface="+mn-ea"/>
              </a:rPr>
              <a:t> QP signaling</a:t>
            </a:r>
            <a:endParaRPr kumimoji="1" lang="ja-JP" altLang="en-US" sz="2400" dirty="0">
              <a:latin typeface="+mn-ea"/>
            </a:endParaRPr>
          </a:p>
        </p:txBody>
      </p:sp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351414"/>
              </p:ext>
            </p:extLst>
          </p:nvPr>
        </p:nvGraphicFramePr>
        <p:xfrm>
          <a:off x="251520" y="2024844"/>
          <a:ext cx="7920880" cy="2052232"/>
        </p:xfrm>
        <a:graphic>
          <a:graphicData uri="http://schemas.openxmlformats.org/drawingml/2006/table">
            <a:tbl>
              <a:tblPr/>
              <a:tblGrid>
                <a:gridCol w="6911245"/>
                <a:gridCol w="1009635"/>
              </a:tblGrid>
              <a:tr h="2565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/>
                          <a:ea typeface="Malgun Gothic"/>
                          <a:cs typeface="Times New Roman"/>
                        </a:rPr>
                        <a:t>pps_scc_extension</a:t>
                      </a:r>
                      <a:r>
                        <a:rPr lang="en-CA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( ) {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ja-JP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…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residual_adaptive_colour_transform_enabled_flag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){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alt_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pps_cb_qp_offset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se(v)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alt_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pps_c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r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_qp_offset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se(v)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…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01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Detail of proposal (2/3)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 smtClean="0">
                <a:latin typeface="+mn-ea"/>
              </a:rPr>
              <a:t>Slice-level </a:t>
            </a:r>
            <a:r>
              <a:rPr lang="en-US" altLang="ja-JP" sz="2400" dirty="0" err="1">
                <a:latin typeface="+mn-ea"/>
              </a:rPr>
              <a:t>chroma</a:t>
            </a:r>
            <a:r>
              <a:rPr lang="en-US" altLang="ja-JP" sz="2400" dirty="0">
                <a:latin typeface="+mn-ea"/>
              </a:rPr>
              <a:t> QP </a:t>
            </a:r>
            <a:r>
              <a:rPr lang="en-US" altLang="ja-JP" sz="2400" dirty="0" smtClean="0">
                <a:latin typeface="+mn-ea"/>
              </a:rPr>
              <a:t>signaling</a:t>
            </a:r>
            <a:endParaRPr lang="ja-JP" altLang="en-US" sz="2400" dirty="0">
              <a:latin typeface="+mn-ea"/>
            </a:endParaRPr>
          </a:p>
          <a:p>
            <a:endParaRPr kumimoji="1" lang="ja-JP" altLang="en-US" sz="2400" dirty="0">
              <a:latin typeface="+mn-ea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004404"/>
              </p:ext>
            </p:extLst>
          </p:nvPr>
        </p:nvGraphicFramePr>
        <p:xfrm>
          <a:off x="251520" y="1988840"/>
          <a:ext cx="7920880" cy="2808315"/>
        </p:xfrm>
        <a:graphic>
          <a:graphicData uri="http://schemas.openxmlformats.org/drawingml/2006/table">
            <a:tbl>
              <a:tblPr firstRow="1" firstCol="1" bandRow="1"/>
              <a:tblGrid>
                <a:gridCol w="6915054"/>
                <a:gridCol w="1005826"/>
              </a:tblGrid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slice_segment_header</a:t>
                      </a: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 ) {</a:t>
                      </a:r>
                      <a:endParaRPr lang="ja-JP" sz="10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ja-JP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first_slice_segment_in_pic_flag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ja-JP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 …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slice_qp_delta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se(v)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if( pps_slice_chroma_qp_offsets_present_flag ) {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slice_cb_qp_offset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se(v)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slice_cr_qp_offset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se(v)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indent="381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residual_adaptive_colour_transform_enabled_flag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alt_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slice_cb_qp_offset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alt_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slice_c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r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_qp_offset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      }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 …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byte_alignment( )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ja-JP" sz="10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ja-JP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91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Detail of proposal (3/3)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2400" y="981075"/>
            <a:ext cx="8839200" cy="827745"/>
          </a:xfrm>
        </p:spPr>
        <p:txBody>
          <a:bodyPr/>
          <a:lstStyle/>
          <a:p>
            <a:r>
              <a:rPr kumimoji="1" lang="en-US" altLang="ja-JP" sz="2400" dirty="0" smtClean="0"/>
              <a:t>QP derivation change for switching</a:t>
            </a:r>
            <a:endParaRPr kumimoji="1" lang="ja-JP" altLang="en-US" sz="2400" dirty="0"/>
          </a:p>
        </p:txBody>
      </p:sp>
      <p:sp>
        <p:nvSpPr>
          <p:cNvPr id="5" name="正方形/長方形 4"/>
          <p:cNvSpPr/>
          <p:nvPr/>
        </p:nvSpPr>
        <p:spPr>
          <a:xfrm>
            <a:off x="287524" y="2050418"/>
            <a:ext cx="8568952" cy="2333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GB" altLang="ja-JP" sz="1100" dirty="0" smtClean="0">
                <a:latin typeface="Times New Roman"/>
                <a:ea typeface="ＭＳ 明朝"/>
              </a:rPr>
              <a:t>8.6.1	Derivation process for quantization parameters</a:t>
            </a:r>
            <a:endParaRPr lang="ja-JP" altLang="ja-JP" sz="1100" dirty="0" smtClean="0">
              <a:latin typeface="Times New Roman"/>
              <a:ea typeface="ＭＳ 明朝"/>
            </a:endParaRPr>
          </a:p>
          <a:p>
            <a:pPr marL="180340" indent="-18034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80340" algn="l"/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ja-JP" sz="1100" dirty="0" smtClean="0">
                <a:highlight>
                  <a:srgbClr val="FFFF00"/>
                </a:highlight>
                <a:latin typeface="Times New Roman"/>
                <a:ea typeface="ＭＳ 明朝"/>
              </a:rPr>
              <a:t>–	If </a:t>
            </a:r>
            <a:r>
              <a:rPr lang="en-US" altLang="ja-JP" sz="11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cu_residual_act_flag</a:t>
            </a:r>
            <a:r>
              <a:rPr lang="en-US" altLang="ja-JP" sz="1100" dirty="0" smtClean="0">
                <a:highlight>
                  <a:srgbClr val="FFFF00"/>
                </a:highlight>
                <a:latin typeface="Times New Roman"/>
                <a:ea typeface="ＭＳ 明朝"/>
              </a:rPr>
              <a:t> is equal to 0, </a:t>
            </a:r>
            <a:r>
              <a:rPr lang="en-US" altLang="ja-JP" sz="1100" dirty="0" smtClean="0">
                <a:latin typeface="Times New Roman"/>
                <a:ea typeface="ＭＳ 明朝"/>
              </a:rPr>
              <a:t>the variables </a:t>
            </a:r>
            <a:r>
              <a:rPr lang="en-US" altLang="ja-JP" sz="1100" dirty="0" err="1" smtClean="0">
                <a:latin typeface="Times New Roman"/>
                <a:ea typeface="ＭＳ 明朝"/>
              </a:rPr>
              <a:t>qP</a:t>
            </a:r>
            <a:r>
              <a:rPr lang="en-US" altLang="ja-JP" sz="1100" baseline="-25000" dirty="0" err="1" smtClean="0">
                <a:latin typeface="Times New Roman"/>
                <a:ea typeface="ＭＳ 明朝"/>
              </a:rPr>
              <a:t>Cb</a:t>
            </a:r>
            <a:r>
              <a:rPr lang="en-US" altLang="ja-JP" sz="1100" dirty="0" smtClean="0">
                <a:latin typeface="Times New Roman"/>
                <a:ea typeface="ＭＳ 明朝"/>
              </a:rPr>
              <a:t> and </a:t>
            </a:r>
            <a:r>
              <a:rPr lang="en-US" altLang="ja-JP" sz="1100" dirty="0" err="1" smtClean="0">
                <a:latin typeface="Times New Roman"/>
                <a:ea typeface="ＭＳ 明朝"/>
              </a:rPr>
              <a:t>qP</a:t>
            </a:r>
            <a:r>
              <a:rPr lang="en-US" altLang="ja-JP" sz="1100" baseline="-25000" dirty="0" err="1" smtClean="0">
                <a:latin typeface="Times New Roman"/>
                <a:ea typeface="ＭＳ 明朝"/>
              </a:rPr>
              <a:t>Cr</a:t>
            </a:r>
            <a:r>
              <a:rPr lang="en-US" altLang="ja-JP" sz="1100" dirty="0" smtClean="0">
                <a:latin typeface="Times New Roman"/>
                <a:ea typeface="ＭＳ 明朝"/>
              </a:rPr>
              <a:t> are derived as follows:</a:t>
            </a:r>
            <a:endParaRPr lang="ja-JP" altLang="ja-JP" sz="1100" dirty="0" smtClean="0">
              <a:latin typeface="Times New Roman"/>
              <a:ea typeface="ＭＳ 明朝"/>
            </a:endParaRPr>
          </a:p>
          <a:p>
            <a:pPr marL="356870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1008380" algn="l"/>
                <a:tab pos="3079115" algn="ctr"/>
                <a:tab pos="6156960" algn="r"/>
              </a:tabLst>
            </a:pPr>
            <a:r>
              <a:rPr lang="en-GB" altLang="ja-JP" sz="1100" dirty="0" err="1" smtClean="0">
                <a:latin typeface="Times New Roman"/>
                <a:ea typeface="Malgun Gothic"/>
              </a:rPr>
              <a:t>qPi</a:t>
            </a:r>
            <a:r>
              <a:rPr lang="en-GB" altLang="ja-JP" sz="1100" baseline="-25000" dirty="0" err="1" smtClean="0">
                <a:latin typeface="Times New Roman"/>
                <a:ea typeface="Malgun Gothic"/>
              </a:rPr>
              <a:t>C</a:t>
            </a:r>
            <a:r>
              <a:rPr lang="en-GB" altLang="ja-JP" sz="1100" baseline="-25000" dirty="0" err="1" smtClean="0">
                <a:latin typeface="Times New Roman"/>
                <a:ea typeface="ＭＳ 明朝"/>
              </a:rPr>
              <a:t>b</a:t>
            </a:r>
            <a:r>
              <a:rPr lang="en-GB" altLang="ja-JP" sz="1100" dirty="0" smtClean="0">
                <a:latin typeface="Times New Roman"/>
                <a:ea typeface="Malgun Gothic"/>
              </a:rPr>
              <a:t> = Clip3( −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QpBdOffset</a:t>
            </a:r>
            <a:r>
              <a:rPr lang="en-GB" altLang="ja-JP" sz="1100" baseline="-25000" dirty="0" err="1" smtClean="0">
                <a:latin typeface="Times New Roman"/>
                <a:ea typeface="Malgun Gothic"/>
              </a:rPr>
              <a:t>C</a:t>
            </a:r>
            <a:r>
              <a:rPr lang="en-GB" altLang="ja-JP" sz="1100" dirty="0" smtClean="0">
                <a:latin typeface="Times New Roman"/>
                <a:ea typeface="Malgun Gothic"/>
              </a:rPr>
              <a:t>, 57, 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Qp</a:t>
            </a:r>
            <a:r>
              <a:rPr lang="en-GB" altLang="ja-JP" sz="1100" baseline="-25000" dirty="0" err="1" smtClean="0">
                <a:latin typeface="Times New Roman"/>
                <a:ea typeface="Malgun Gothic"/>
              </a:rPr>
              <a:t>Y</a:t>
            </a:r>
            <a:r>
              <a:rPr lang="en-GB" altLang="ja-JP" sz="1100" dirty="0" smtClean="0"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pps_cb_qp_offset</a:t>
            </a:r>
            <a:r>
              <a:rPr lang="en-GB" altLang="ja-JP" sz="1100" dirty="0" smtClean="0"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slice_cb_qp_offset</a:t>
            </a:r>
            <a:r>
              <a:rPr lang="en-GB" altLang="ja-JP" sz="1100" dirty="0" smtClean="0"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CuQpOffset</a:t>
            </a:r>
            <a:r>
              <a:rPr lang="en-GB" altLang="ja-JP" sz="1100" baseline="-25000" dirty="0" err="1" smtClean="0">
                <a:latin typeface="Times New Roman"/>
                <a:ea typeface="Malgun Gothic"/>
              </a:rPr>
              <a:t>Cb</a:t>
            </a:r>
            <a:r>
              <a:rPr lang="en-GB" altLang="ja-JP" sz="1100" dirty="0" smtClean="0">
                <a:latin typeface="Times New Roman"/>
                <a:ea typeface="Malgun Gothic"/>
              </a:rPr>
              <a:t> )</a:t>
            </a:r>
            <a:r>
              <a:rPr lang="en-GB" altLang="ja-JP" sz="1100" dirty="0" smtClean="0">
                <a:latin typeface="Times New Roman"/>
                <a:ea typeface="ＭＳ 明朝"/>
              </a:rPr>
              <a:t>	</a:t>
            </a:r>
            <a:r>
              <a:rPr lang="en-GB" altLang="ja-JP" sz="1100" dirty="0" smtClean="0">
                <a:latin typeface="Times New Roman"/>
                <a:ea typeface="Malgun Gothic"/>
              </a:rPr>
              <a:t>(8‑257)</a:t>
            </a:r>
            <a:endParaRPr lang="ja-JP" altLang="ja-JP" sz="1100" dirty="0" smtClean="0">
              <a:latin typeface="Times New Roman"/>
              <a:ea typeface="Malgun Gothic"/>
            </a:endParaRPr>
          </a:p>
          <a:p>
            <a:pPr marL="356870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1008380" algn="l"/>
                <a:tab pos="3079115" algn="ctr"/>
                <a:tab pos="6156960" algn="r"/>
              </a:tabLst>
            </a:pPr>
            <a:r>
              <a:rPr lang="en-GB" altLang="ja-JP" sz="1100" dirty="0" err="1" smtClean="0">
                <a:latin typeface="Times New Roman"/>
                <a:ea typeface="Malgun Gothic"/>
              </a:rPr>
              <a:t>qPi</a:t>
            </a:r>
            <a:r>
              <a:rPr lang="en-GB" altLang="ja-JP" sz="1100" baseline="-25000" dirty="0" err="1" smtClean="0">
                <a:latin typeface="Times New Roman"/>
                <a:ea typeface="Malgun Gothic"/>
              </a:rPr>
              <a:t>C</a:t>
            </a:r>
            <a:r>
              <a:rPr lang="en-GB" altLang="ja-JP" sz="1100" baseline="-25000" dirty="0" err="1" smtClean="0">
                <a:latin typeface="Times New Roman"/>
                <a:ea typeface="ＭＳ 明朝"/>
              </a:rPr>
              <a:t>r</a:t>
            </a:r>
            <a:r>
              <a:rPr lang="en-GB" altLang="ja-JP" sz="1100" dirty="0" smtClean="0">
                <a:latin typeface="Times New Roman"/>
                <a:ea typeface="Malgun Gothic"/>
              </a:rPr>
              <a:t> = Clip3( −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QpBdOffset</a:t>
            </a:r>
            <a:r>
              <a:rPr lang="en-GB" altLang="ja-JP" sz="1100" baseline="-25000" dirty="0" err="1" smtClean="0">
                <a:latin typeface="Times New Roman"/>
                <a:ea typeface="Malgun Gothic"/>
              </a:rPr>
              <a:t>C</a:t>
            </a:r>
            <a:r>
              <a:rPr lang="en-GB" altLang="ja-JP" sz="1100" dirty="0" smtClean="0">
                <a:latin typeface="Times New Roman"/>
                <a:ea typeface="Malgun Gothic"/>
              </a:rPr>
              <a:t>, 57, 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Qp</a:t>
            </a:r>
            <a:r>
              <a:rPr lang="en-GB" altLang="ja-JP" sz="1100" baseline="-25000" dirty="0" err="1" smtClean="0">
                <a:latin typeface="Times New Roman"/>
                <a:ea typeface="Malgun Gothic"/>
              </a:rPr>
              <a:t>Y</a:t>
            </a:r>
            <a:r>
              <a:rPr lang="en-GB" altLang="ja-JP" sz="1100" dirty="0" smtClean="0"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pps_c</a:t>
            </a:r>
            <a:r>
              <a:rPr lang="en-GB" altLang="ja-JP" sz="1100" dirty="0" err="1" smtClean="0">
                <a:latin typeface="Times New Roman"/>
                <a:ea typeface="ＭＳ 明朝"/>
              </a:rPr>
              <a:t>r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_qp_offset</a:t>
            </a:r>
            <a:r>
              <a:rPr lang="en-GB" altLang="ja-JP" sz="1100" dirty="0" smtClean="0"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slice_cr_qp_offset</a:t>
            </a:r>
            <a:r>
              <a:rPr lang="en-GB" altLang="ja-JP" sz="1100" dirty="0" smtClean="0"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latin typeface="Times New Roman"/>
                <a:ea typeface="Malgun Gothic"/>
              </a:rPr>
              <a:t>CuQpOffset</a:t>
            </a:r>
            <a:r>
              <a:rPr lang="en-GB" altLang="ja-JP" sz="1100" baseline="-25000" dirty="0" err="1" smtClean="0">
                <a:latin typeface="Times New Roman"/>
                <a:ea typeface="Malgun Gothic"/>
              </a:rPr>
              <a:t>Cr</a:t>
            </a:r>
            <a:r>
              <a:rPr lang="en-GB" altLang="ja-JP" sz="1100" dirty="0" smtClean="0">
                <a:latin typeface="Times New Roman"/>
                <a:ea typeface="Malgun Gothic"/>
              </a:rPr>
              <a:t> )</a:t>
            </a:r>
            <a:r>
              <a:rPr lang="en-GB" altLang="ja-JP" sz="1100" dirty="0" smtClean="0">
                <a:latin typeface="Times New Roman"/>
                <a:ea typeface="ＭＳ 明朝"/>
              </a:rPr>
              <a:t>	</a:t>
            </a:r>
            <a:r>
              <a:rPr lang="en-GB" altLang="ja-JP" sz="1100" dirty="0" smtClean="0">
                <a:latin typeface="Times New Roman"/>
                <a:ea typeface="Malgun Gothic"/>
              </a:rPr>
              <a:t>(8‑258)</a:t>
            </a:r>
            <a:endParaRPr lang="ja-JP" altLang="ja-JP" sz="1100" dirty="0" smtClean="0">
              <a:latin typeface="Times New Roman"/>
              <a:ea typeface="Malgun Gothic"/>
            </a:endParaRPr>
          </a:p>
          <a:p>
            <a:pPr marL="180340" indent="-18034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80340" algn="l"/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GB" altLang="ja-JP" sz="1100" dirty="0" smtClean="0">
                <a:highlight>
                  <a:srgbClr val="00FF00"/>
                </a:highlight>
                <a:latin typeface="Times New Roman"/>
                <a:ea typeface="ＭＳ 明朝"/>
              </a:rPr>
              <a:t> </a:t>
            </a:r>
            <a:endParaRPr lang="ja-JP" altLang="ja-JP" sz="1100" dirty="0" smtClean="0">
              <a:latin typeface="Times New Roman"/>
              <a:ea typeface="ＭＳ 明朝"/>
            </a:endParaRPr>
          </a:p>
          <a:p>
            <a:pPr marL="180340" indent="-18034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80340" algn="l"/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ja-JP" sz="1100" dirty="0" smtClean="0">
                <a:highlight>
                  <a:srgbClr val="FFFF00"/>
                </a:highlight>
                <a:latin typeface="Times New Roman"/>
                <a:ea typeface="ＭＳ 明朝"/>
              </a:rPr>
              <a:t>–	Otherwise (</a:t>
            </a:r>
            <a:r>
              <a:rPr lang="en-US" altLang="ja-JP" sz="11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cu_residual_act_flag</a:t>
            </a:r>
            <a:r>
              <a:rPr lang="en-US" altLang="ja-JP" sz="1100" dirty="0" smtClean="0">
                <a:highlight>
                  <a:srgbClr val="FFFF00"/>
                </a:highlight>
                <a:latin typeface="Times New Roman"/>
                <a:ea typeface="ＭＳ 明朝"/>
              </a:rPr>
              <a:t> is equal to 1), the variables </a:t>
            </a:r>
            <a:r>
              <a:rPr lang="en-US" altLang="ja-JP" sz="11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qP</a:t>
            </a:r>
            <a:r>
              <a:rPr lang="en-US" altLang="ja-JP" sz="1100" baseline="-250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Cb</a:t>
            </a:r>
            <a:r>
              <a:rPr lang="en-US" altLang="ja-JP" sz="1100" dirty="0" smtClean="0">
                <a:highlight>
                  <a:srgbClr val="FFFF00"/>
                </a:highlight>
                <a:latin typeface="Times New Roman"/>
                <a:ea typeface="ＭＳ 明朝"/>
              </a:rPr>
              <a:t> and </a:t>
            </a:r>
            <a:r>
              <a:rPr lang="en-US" altLang="ja-JP" sz="11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qP</a:t>
            </a:r>
            <a:r>
              <a:rPr lang="en-US" altLang="ja-JP" sz="1100" baseline="-250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Cr</a:t>
            </a:r>
            <a:r>
              <a:rPr lang="en-US" altLang="ja-JP" sz="1100" dirty="0" smtClean="0">
                <a:highlight>
                  <a:srgbClr val="FFFF00"/>
                </a:highlight>
                <a:latin typeface="Times New Roman"/>
                <a:ea typeface="ＭＳ 明朝"/>
              </a:rPr>
              <a:t> are derived as follows:</a:t>
            </a:r>
            <a:endParaRPr lang="ja-JP" altLang="ja-JP" sz="1100" dirty="0" smtClean="0">
              <a:latin typeface="Times New Roman"/>
              <a:ea typeface="ＭＳ 明朝"/>
            </a:endParaRPr>
          </a:p>
          <a:p>
            <a:pPr marL="356870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1008380" algn="l"/>
                <a:tab pos="3079115" algn="ctr"/>
                <a:tab pos="6156960" algn="r"/>
              </a:tabLst>
            </a:pP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qPi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C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b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= Clip3( −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QpBdOffset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C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, 57, 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Qp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Y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alt_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pps_cb_qp_offset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alt_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slice_cb_qp_offset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CuQpOffset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Cb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)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ＭＳ 明朝"/>
              </a:rPr>
              <a:t>	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(8‑257)</a:t>
            </a:r>
            <a:endParaRPr lang="ja-JP" altLang="ja-JP" sz="1100" dirty="0" smtClean="0">
              <a:latin typeface="Times New Roman"/>
              <a:ea typeface="Malgun Gothic"/>
            </a:endParaRPr>
          </a:p>
          <a:p>
            <a:pPr marL="356870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1008380" algn="l"/>
                <a:tab pos="3079115" algn="ctr"/>
                <a:tab pos="6156960" algn="r"/>
              </a:tabLst>
            </a:pP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qPi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C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r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= Clip3( −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QpBdOffset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C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, 57, 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Qp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Y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alt_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pps_c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r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_qp_offset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ＭＳ 明朝"/>
              </a:rPr>
              <a:t>alt_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slice_cr_qp_offset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+ </a:t>
            </a:r>
            <a:r>
              <a:rPr lang="en-GB" altLang="ja-JP" sz="11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CuQpOffset</a:t>
            </a:r>
            <a:r>
              <a:rPr lang="en-GB" altLang="ja-JP" sz="1100" baseline="-25000" dirty="0" err="1" smtClean="0">
                <a:highlight>
                  <a:srgbClr val="FFFF00"/>
                </a:highlight>
                <a:latin typeface="Times New Roman"/>
                <a:ea typeface="Malgun Gothic"/>
              </a:rPr>
              <a:t>Cr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 )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ＭＳ 明朝"/>
              </a:rPr>
              <a:t> 	</a:t>
            </a:r>
            <a:r>
              <a:rPr lang="en-GB" altLang="ja-JP" sz="1100" dirty="0" smtClean="0">
                <a:highlight>
                  <a:srgbClr val="FFFF00"/>
                </a:highlight>
                <a:latin typeface="Times New Roman"/>
                <a:ea typeface="Malgun Gothic"/>
              </a:rPr>
              <a:t>(8‑258)</a:t>
            </a:r>
            <a:endParaRPr lang="en-US" altLang="ja-JP" sz="1100" dirty="0" smtClean="0">
              <a:highlight>
                <a:srgbClr val="FFFF00"/>
              </a:highlight>
              <a:latin typeface="Times New Roman"/>
              <a:ea typeface="Malgun Gothic"/>
            </a:endParaRPr>
          </a:p>
          <a:p>
            <a:pPr marL="356870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1008380" algn="l"/>
                <a:tab pos="3079115" algn="ctr"/>
                <a:tab pos="6156960" algn="r"/>
              </a:tabLst>
            </a:pPr>
            <a:endParaRPr lang="en-GB" altLang="ja-JP" sz="1100" dirty="0">
              <a:highlight>
                <a:srgbClr val="FFFF00"/>
              </a:highlight>
              <a:latin typeface="Times New Roman"/>
              <a:ea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8493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Summary of related contributions</a:t>
            </a:r>
            <a:endParaRPr kumimoji="1" lang="ja-JP" altLang="en-US" dirty="0">
              <a:latin typeface="+mn-ea"/>
              <a:ea typeface="+mn-ea"/>
            </a:endParaRPr>
          </a:p>
        </p:txBody>
      </p:sp>
      <p:graphicFrame>
        <p:nvGraphicFramePr>
          <p:cNvPr id="3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3262812"/>
              </p:ext>
            </p:extLst>
          </p:nvPr>
        </p:nvGraphicFramePr>
        <p:xfrm>
          <a:off x="152400" y="1238850"/>
          <a:ext cx="8839200" cy="30327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11388"/>
                <a:gridCol w="2628292"/>
                <a:gridCol w="1116124"/>
                <a:gridCol w="1332148"/>
                <a:gridCol w="1251248"/>
              </a:tblGrid>
              <a:tr h="370840">
                <a:tc gridSpan="2">
                  <a:txBody>
                    <a:bodyPr/>
                    <a:lstStyle/>
                    <a:p>
                      <a:endParaRPr lang="ja-JP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+mn-ea"/>
                          <a:ea typeface="+mn-ea"/>
                        </a:rPr>
                        <a:t>S0040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+mn-ea"/>
                          <a:ea typeface="+mn-ea"/>
                        </a:rPr>
                        <a:t>S0094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+mn-ea"/>
                          <a:ea typeface="+mn-ea"/>
                        </a:rPr>
                        <a:t>S0144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altLang="ja-JP" sz="1800" dirty="0" smtClean="0">
                          <a:latin typeface="+mn-ea"/>
                          <a:ea typeface="+mn-ea"/>
                        </a:rPr>
                        <a:t>Additional QP offset signaling for</a:t>
                      </a:r>
                      <a:r>
                        <a:rPr lang="en-US" altLang="ja-JP" sz="1800" baseline="0" dirty="0" smtClean="0">
                          <a:latin typeface="+mn-ea"/>
                          <a:ea typeface="+mn-ea"/>
                        </a:rPr>
                        <a:t> ACT</a:t>
                      </a:r>
                      <a:endParaRPr lang="ja-JP" altLang="en-US" sz="18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+mn-ea"/>
                          <a:ea typeface="+mn-ea"/>
                        </a:rPr>
                        <a:t>Co/Cr offset</a:t>
                      </a:r>
                      <a:endParaRPr kumimoji="1" lang="ja-JP" altLang="en-US" sz="18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+mn-ea"/>
                          <a:ea typeface="+mn-ea"/>
                        </a:rPr>
                        <a:t>Y offset</a:t>
                      </a:r>
                      <a:endParaRPr kumimoji="1" lang="ja-JP" altLang="en-US" sz="18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+mn-ea"/>
                          <a:ea typeface="+mn-ea"/>
                        </a:rPr>
                        <a:t>CU-level QP offset switching </a:t>
                      </a:r>
                      <a:endParaRPr kumimoji="1" lang="ja-JP" altLang="en-US" sz="18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+mn-ea"/>
                          <a:ea typeface="+mn-ea"/>
                        </a:rPr>
                        <a:t>QP derivation change (8.6.1)</a:t>
                      </a:r>
                      <a:endParaRPr kumimoji="1" lang="ja-JP" altLang="en-US" sz="18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>
                          <a:latin typeface="+mn-ea"/>
                          <a:ea typeface="+mn-ea"/>
                        </a:rPr>
                        <a:t>Scaling process change (8.6.2)</a:t>
                      </a:r>
                      <a:endParaRPr kumimoji="1" lang="ja-JP" altLang="en-US" sz="1800" dirty="0" smtClean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+mn-ea"/>
                          <a:ea typeface="+mn-ea"/>
                        </a:rPr>
                        <a:t>Additional QP clipping</a:t>
                      </a:r>
                    </a:p>
                    <a:p>
                      <a:endParaRPr kumimoji="1" lang="ja-JP" altLang="en-US" sz="18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4037346" y="1196752"/>
            <a:ext cx="1290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chemeClr val="bg1"/>
                </a:solidFill>
                <a:latin typeface="+mn-ea"/>
                <a:ea typeface="+mn-ea"/>
              </a:rPr>
              <a:t>Document #</a:t>
            </a:r>
            <a:endParaRPr kumimoji="1" lang="ja-JP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52400" y="1248773"/>
            <a:ext cx="559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chemeClr val="bg1"/>
                </a:solidFill>
                <a:latin typeface="+mn-ea"/>
                <a:ea typeface="+mn-ea"/>
              </a:rPr>
              <a:t>Item</a:t>
            </a:r>
            <a:endParaRPr kumimoji="1" lang="ja-JP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580112" y="1608196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840252" y="1977593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136396" y="1977593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840251" y="1616466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136395" y="1616466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840252" y="2395336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580112" y="2395336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840252" y="3136902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8168006" y="3151420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8172400" y="3727484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en-US" altLang="ja-JP" sz="2000" dirty="0" smtClean="0">
                <a:latin typeface="+mn-ea"/>
                <a:ea typeface="+mn-ea"/>
              </a:rPr>
              <a:t> </a:t>
            </a:r>
            <a:endParaRPr kumimoji="1" lang="ja-JP" altLang="en-US" sz="20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604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Wave_PC_J">
  <a:themeElements>
    <a:clrScheme name="NEC_2010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69B43C"/>
      </a:accent3>
      <a:accent4>
        <a:srgbClr val="00B4A0"/>
      </a:accent4>
      <a:accent5>
        <a:srgbClr val="1414A0"/>
      </a:accent5>
      <a:accent6>
        <a:srgbClr val="009682"/>
      </a:accent6>
      <a:hlink>
        <a:srgbClr val="00B4A0"/>
      </a:hlink>
      <a:folHlink>
        <a:srgbClr val="69B43C"/>
      </a:folHlink>
    </a:clrScheme>
    <a:fontScheme name="NEC_2010">
      <a:majorFont>
        <a:latin typeface="Arial"/>
        <a:ea typeface="HGP創英角ｺﾞｼｯｸUB"/>
        <a:cs typeface=""/>
      </a:majorFont>
      <a:minorFont>
        <a:latin typeface="Arial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tx1"/>
          </a:solidFill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396</Words>
  <Application>Microsoft Office PowerPoint</Application>
  <PresentationFormat>画面に合わせる (4:3)</PresentationFormat>
  <Paragraphs>151</Paragraphs>
  <Slides>12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3" baseType="lpstr">
      <vt:lpstr>StreamWave_PC_J</vt:lpstr>
      <vt:lpstr>JCTVC-S0040: Enhanced chroma QP signaling for adaptive cross-component transform in SCC extensions</vt:lpstr>
      <vt:lpstr>Summary</vt:lpstr>
      <vt:lpstr>Background: Adaptive cross-component transform</vt:lpstr>
      <vt:lpstr>Problem statements</vt:lpstr>
      <vt:lpstr>Proposal</vt:lpstr>
      <vt:lpstr>Detail of proposal (1/3)</vt:lpstr>
      <vt:lpstr>Detail of proposal (2/3)</vt:lpstr>
      <vt:lpstr>Detail of proposal (3/3)</vt:lpstr>
      <vt:lpstr>Summary of related contributions</vt:lpstr>
      <vt:lpstr>Conclusion and recommendation</vt:lpstr>
      <vt:lpstr>PowerPoint プレゼンテーション</vt:lpstr>
      <vt:lpstr>PowerPoint プレゼンテーション</vt:lpstr>
    </vt:vector>
  </TitlesOfParts>
  <Company>NEC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0000011080264</dc:creator>
  <cp:lastModifiedBy>trusted</cp:lastModifiedBy>
  <cp:revision>95</cp:revision>
  <dcterms:created xsi:type="dcterms:W3CDTF">2012-09-05T02:24:05Z</dcterms:created>
  <dcterms:modified xsi:type="dcterms:W3CDTF">2014-10-15T12:20:29Z</dcterms:modified>
</cp:coreProperties>
</file>