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3"/>
  </p:notesMasterIdLst>
  <p:handoutMasterIdLst>
    <p:handoutMasterId r:id="rId14"/>
  </p:handoutMasterIdLst>
  <p:sldIdLst>
    <p:sldId id="256" r:id="rId2"/>
    <p:sldId id="380" r:id="rId3"/>
    <p:sldId id="440" r:id="rId4"/>
    <p:sldId id="433" r:id="rId5"/>
    <p:sldId id="445" r:id="rId6"/>
    <p:sldId id="444" r:id="rId7"/>
    <p:sldId id="438" r:id="rId8"/>
    <p:sldId id="442" r:id="rId9"/>
    <p:sldId id="443" r:id="rId10"/>
    <p:sldId id="439" r:id="rId11"/>
    <p:sldId id="283" r:id="rId12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FFCC"/>
    <a:srgbClr val="CCECFF"/>
    <a:srgbClr val="CCFFFF"/>
    <a:srgbClr val="CCFFCC"/>
    <a:srgbClr val="FFCCFF"/>
    <a:srgbClr val="006600"/>
    <a:srgbClr val="663300"/>
    <a:srgbClr val="FF5050"/>
    <a:srgbClr val="728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2" autoAdjust="0"/>
    <p:restoredTop sz="76975" autoAdjust="0"/>
  </p:normalViewPr>
  <p:slideViewPr>
    <p:cSldViewPr>
      <p:cViewPr>
        <p:scale>
          <a:sx n="100" d="100"/>
          <a:sy n="100" d="100"/>
        </p:scale>
        <p:origin x="-1224" y="-834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08" y="-72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imse\Desktop\Vienna_Meeting\Proposals\Upload\HBDC\JCTVC-N0275_Anchor_TS_shift.xlsm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imse\Desktop\Vienna_Meeting\Proposals\Upload\HBDC\JCTVC-N0275_Anchor_TS_shift.xlsm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Y PSNR vs Bitrate</a:t>
            </a:r>
          </a:p>
        </c:rich>
      </c:tx>
      <c:layout>
        <c:manualLayout>
          <c:xMode val="edge"/>
          <c:yMode val="edge"/>
          <c:x val="0.42148727665726676"/>
          <c:y val="3.1413643388034609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012440938997258E-2"/>
          <c:y val="0.12523375915756349"/>
          <c:w val="0.8580257258219105"/>
          <c:h val="0.7570100366987146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Summary!$H$2</c:f>
              <c:strCache>
                <c:ptCount val="1"/>
                <c:pt idx="0">
                  <c:v>HM10.1_RExt3.1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Plot!$AD$3:$AD$6</c:f>
              <c:numCache>
                <c:formatCode>General</c:formatCode>
                <c:ptCount val="4"/>
                <c:pt idx="0">
                  <c:v>1594112.3304000001</c:v>
                </c:pt>
                <c:pt idx="1">
                  <c:v>1435694.2271999998</c:v>
                </c:pt>
                <c:pt idx="2">
                  <c:v>1275871.1947000001</c:v>
                </c:pt>
                <c:pt idx="3">
                  <c:v>1153644.3437000001</c:v>
                </c:pt>
              </c:numCache>
            </c:numRef>
          </c:xVal>
          <c:yVal>
            <c:numRef>
              <c:f>Plot!$AE$3:$AE$6</c:f>
              <c:numCache>
                <c:formatCode>General</c:formatCode>
                <c:ptCount val="4"/>
                <c:pt idx="0">
                  <c:v>88.985799999999998</c:v>
                </c:pt>
                <c:pt idx="1">
                  <c:v>88.462400000000002</c:v>
                </c:pt>
                <c:pt idx="2">
                  <c:v>88.254000000000005</c:v>
                </c:pt>
                <c:pt idx="3">
                  <c:v>84.181699999999992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Summary!$H$3</c:f>
              <c:strCache>
                <c:ptCount val="1"/>
                <c:pt idx="0">
                  <c:v>Proposed_TS_Shift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Plot!$AI$3:$AI$6</c:f>
              <c:numCache>
                <c:formatCode>General</c:formatCode>
                <c:ptCount val="4"/>
                <c:pt idx="0">
                  <c:v>1557174.0566</c:v>
                </c:pt>
                <c:pt idx="1">
                  <c:v>1407949.6171000001</c:v>
                </c:pt>
                <c:pt idx="2">
                  <c:v>1275164.1062</c:v>
                </c:pt>
                <c:pt idx="3">
                  <c:v>1139019.2385999998</c:v>
                </c:pt>
              </c:numCache>
            </c:numRef>
          </c:xVal>
          <c:yVal>
            <c:numRef>
              <c:f>Plot!$AJ$3:$AJ$6</c:f>
              <c:numCache>
                <c:formatCode>General</c:formatCode>
                <c:ptCount val="4"/>
                <c:pt idx="0">
                  <c:v>147.512</c:v>
                </c:pt>
                <c:pt idx="1">
                  <c:v>102.502</c:v>
                </c:pt>
                <c:pt idx="2">
                  <c:v>89.811000000000007</c:v>
                </c:pt>
                <c:pt idx="3">
                  <c:v>86.639399999999981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060032"/>
        <c:axId val="150865408"/>
      </c:scatterChart>
      <c:valAx>
        <c:axId val="150060032"/>
        <c:scaling>
          <c:orientation val="minMax"/>
          <c:max val="1800000"/>
          <c:min val="1000000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6682948341"/>
              <c:y val="0.9293194986140808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50865408"/>
        <c:crosses val="autoZero"/>
        <c:crossBetween val="midCat"/>
      </c:valAx>
      <c:valAx>
        <c:axId val="150865408"/>
        <c:scaling>
          <c:orientation val="minMax"/>
          <c:max val="140"/>
          <c:min val="83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Y PSNR (dB)</a:t>
                </a:r>
              </a:p>
            </c:rich>
          </c:tx>
          <c:layout>
            <c:manualLayout>
              <c:xMode val="edge"/>
              <c:yMode val="edge"/>
              <c:x val="2.3140567322132863E-2"/>
              <c:y val="0.4214661858856494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50060032"/>
        <c:crosses val="autoZero"/>
        <c:crossBetween val="midCat"/>
        <c:majorUnit val="10"/>
        <c:minorUnit val="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9945530142123868"/>
          <c:y val="0.6842364602223231"/>
          <c:w val="0.22248634774771991"/>
          <c:h val="7.6635514018691814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75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Y PSNR vs Bitrate</a:t>
            </a:r>
          </a:p>
        </c:rich>
      </c:tx>
      <c:layout>
        <c:manualLayout>
          <c:xMode val="edge"/>
          <c:yMode val="edge"/>
          <c:x val="0.42148727665726676"/>
          <c:y val="3.141364338803449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012440938997258E-2"/>
          <c:y val="0.12523375915756349"/>
          <c:w val="0.8580257258219105"/>
          <c:h val="0.7570100366987146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Summary!$H$2</c:f>
              <c:strCache>
                <c:ptCount val="1"/>
                <c:pt idx="0">
                  <c:v>HM10.1_RExt3.1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Plot!$AD$3:$AD$6</c:f>
              <c:numCache>
                <c:formatCode>General</c:formatCode>
                <c:ptCount val="4"/>
                <c:pt idx="0">
                  <c:v>1277889.8966000001</c:v>
                </c:pt>
                <c:pt idx="1">
                  <c:v>1125525.8381000001</c:v>
                </c:pt>
                <c:pt idx="2">
                  <c:v>993685.98289999936</c:v>
                </c:pt>
                <c:pt idx="3">
                  <c:v>871771.93629999994</c:v>
                </c:pt>
              </c:numCache>
            </c:numRef>
          </c:xVal>
          <c:yVal>
            <c:numRef>
              <c:f>Plot!$AE$3:$AE$6</c:f>
              <c:numCache>
                <c:formatCode>General</c:formatCode>
                <c:ptCount val="4"/>
                <c:pt idx="0">
                  <c:v>87.346999999999994</c:v>
                </c:pt>
                <c:pt idx="1">
                  <c:v>86.935300000000012</c:v>
                </c:pt>
                <c:pt idx="2">
                  <c:v>83.429000000000002</c:v>
                </c:pt>
                <c:pt idx="3">
                  <c:v>79.641999999999996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Summary!$H$3</c:f>
              <c:strCache>
                <c:ptCount val="1"/>
                <c:pt idx="0">
                  <c:v>Proposed_TS_Shift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Plot!$AI$3:$AI$6</c:f>
              <c:numCache>
                <c:formatCode>General</c:formatCode>
                <c:ptCount val="4"/>
                <c:pt idx="0">
                  <c:v>1257422.9265999999</c:v>
                </c:pt>
                <c:pt idx="1">
                  <c:v>1124363.689000004</c:v>
                </c:pt>
                <c:pt idx="2">
                  <c:v>993151.60269999888</c:v>
                </c:pt>
                <c:pt idx="3">
                  <c:v>871601.40289999999</c:v>
                </c:pt>
              </c:numCache>
            </c:numRef>
          </c:xVal>
          <c:yVal>
            <c:numRef>
              <c:f>Plot!$AJ$3:$AJ$6</c:f>
              <c:numCache>
                <c:formatCode>General</c:formatCode>
                <c:ptCount val="4"/>
                <c:pt idx="0">
                  <c:v>109.53410000000002</c:v>
                </c:pt>
                <c:pt idx="1">
                  <c:v>90.249500000000026</c:v>
                </c:pt>
                <c:pt idx="2">
                  <c:v>85.878199999999978</c:v>
                </c:pt>
                <c:pt idx="3">
                  <c:v>81.893699999999995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891904"/>
        <c:axId val="150910848"/>
      </c:scatterChart>
      <c:valAx>
        <c:axId val="150891904"/>
        <c:scaling>
          <c:orientation val="minMax"/>
          <c:max val="1400000"/>
          <c:min val="800000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6682948341"/>
              <c:y val="0.9293194986140808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50910848"/>
        <c:crosses val="autoZero"/>
        <c:crossBetween val="midCat"/>
      </c:valAx>
      <c:valAx>
        <c:axId val="150910848"/>
        <c:scaling>
          <c:orientation val="minMax"/>
          <c:max val="110"/>
          <c:min val="79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Y PSNR (dB)</a:t>
                </a:r>
              </a:p>
            </c:rich>
          </c:tx>
          <c:layout>
            <c:manualLayout>
              <c:xMode val="edge"/>
              <c:yMode val="edge"/>
              <c:x val="2.3140567322132863E-2"/>
              <c:y val="0.4214661858856494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50891904"/>
        <c:crosses val="autoZero"/>
        <c:crossBetween val="midCat"/>
        <c:majorUnit val="10"/>
        <c:minorUnit val="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9945530142123857"/>
          <c:y val="0.7982860544209055"/>
          <c:w val="0.22248634774771944"/>
          <c:h val="7.6635514018691633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75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4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3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Presenter Information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1" y="1084846"/>
            <a:ext cx="3838575" cy="34876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8227" y="1084846"/>
            <a:ext cx="3840163" cy="34876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139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11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1981200" y="4929344"/>
            <a:ext cx="7162801" cy="214156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 smtClean="0"/>
              <a:t>JCTVC-N0275 AHG18: Modified scaling factor for transform-skip blocks to support higher bit depths </a:t>
            </a:r>
            <a:r>
              <a:rPr lang="en-US" sz="800" baseline="0" dirty="0" smtClean="0"/>
              <a:t>|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  <p:sldLayoutId id="2147483701" r:id="rId6"/>
    <p:sldLayoutId id="2147483702" r:id="rId7"/>
    <p:sldLayoutId id="2147483703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AHG18: Modified scaling factor for transform-skip blocks to support higher bit depths greater than or equal to 14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 smtClean="0"/>
              <a:t>Seung-Hwan Kim, Kiran Misra, Andrew Segall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0" y="2419350"/>
            <a:ext cx="8283844" cy="926702"/>
          </a:xfrm>
        </p:spPr>
        <p:txBody>
          <a:bodyPr/>
          <a:lstStyle/>
          <a:p>
            <a:r>
              <a:rPr lang="en-US" dirty="0" smtClean="0"/>
              <a:t>(JCTVC-N0275)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200" dirty="0" smtClean="0">
                <a:ea typeface="굴림" pitchFamily="50" charset="-127"/>
              </a:rPr>
              <a:t>Conclusions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382000" cy="16573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ko-KR" sz="1800" dirty="0" smtClean="0">
                <a:ea typeface="굴림" pitchFamily="50" charset="-127"/>
              </a:rPr>
              <a:t>Proposed modified transform skip scaling </a:t>
            </a:r>
            <a:r>
              <a:rPr lang="en-CA" sz="1800" dirty="0" smtClean="0"/>
              <a:t>to support high fidelity coding of residuals for source bit depths 14 and higher</a:t>
            </a:r>
          </a:p>
          <a:p>
            <a:pPr eaLnBrk="1" hangingPunct="1">
              <a:lnSpc>
                <a:spcPct val="90000"/>
              </a:lnSpc>
            </a:pPr>
            <a:endParaRPr lang="en-CA" altLang="ko-KR" sz="1800" dirty="0" smtClean="0">
              <a:ea typeface="굴림" pitchFamily="50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CA" sz="1800" dirty="0" smtClean="0"/>
              <a:t>Simulations demonstrate that the base HEVC Range Extensions system that is limited to about 90dB has been improved to beyond 130dB.</a:t>
            </a:r>
            <a:endParaRPr lang="en-US" altLang="ko-KR" sz="1800" dirty="0" smtClean="0">
              <a:ea typeface="굴림" pitchFamily="50" charset="-127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ko-KR" sz="1800" dirty="0" smtClean="0">
              <a:ea typeface="굴림" pitchFamily="50" charset="-127"/>
            </a:endParaRPr>
          </a:p>
          <a:p>
            <a:pPr eaLnBrk="1" hangingPunct="1"/>
            <a:r>
              <a:rPr lang="en-CA" sz="1800" dirty="0" smtClean="0"/>
              <a:t>The scaling factor is modified only for transform skip blocks and no change is made for transform blocks.</a:t>
            </a:r>
            <a:endParaRPr lang="en-GB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57251" y="1084846"/>
            <a:ext cx="7808285" cy="348768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Background &amp; Motivation</a:t>
            </a:r>
            <a:endParaRPr lang="en-US" dirty="0"/>
          </a:p>
          <a:p>
            <a:pPr>
              <a:defRPr/>
            </a:pPr>
            <a:r>
              <a:rPr lang="en-US" dirty="0" smtClean="0"/>
              <a:t>Problem Statement</a:t>
            </a:r>
          </a:p>
          <a:p>
            <a:pPr>
              <a:defRPr/>
            </a:pPr>
            <a:r>
              <a:rPr lang="en-US" dirty="0" smtClean="0"/>
              <a:t>Proposed Method</a:t>
            </a:r>
          </a:p>
          <a:p>
            <a:pPr>
              <a:defRPr/>
            </a:pPr>
            <a:r>
              <a:rPr lang="en-US" dirty="0" smtClean="0"/>
              <a:t>Results</a:t>
            </a:r>
          </a:p>
          <a:p>
            <a:pPr>
              <a:defRPr/>
            </a:pPr>
            <a:r>
              <a:rPr lang="en-US" dirty="0" smtClean="0"/>
              <a:t>Conclusions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679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819150"/>
            <a:ext cx="8152608" cy="3962400"/>
          </a:xfrm>
        </p:spPr>
        <p:txBody>
          <a:bodyPr/>
          <a:lstStyle/>
          <a:p>
            <a:r>
              <a:rPr lang="en-CA" sz="2200" dirty="0" smtClean="0"/>
              <a:t>The current design is limited in supporting high fidelity coding for source bit depths greater than or equal to 14</a:t>
            </a:r>
          </a:p>
          <a:p>
            <a:r>
              <a:rPr lang="en-CA" sz="2200" dirty="0" smtClean="0"/>
              <a:t>Internal accuracy limitations in “transforms” was studied in JCTVC-M0178, where the following was noted:</a:t>
            </a:r>
          </a:p>
          <a:p>
            <a:pPr lvl="1"/>
            <a:r>
              <a:rPr lang="en-CA" sz="1800" dirty="0" smtClean="0"/>
              <a:t>“From </a:t>
            </a:r>
            <a:r>
              <a:rPr lang="en-CA" sz="1800" dirty="0"/>
              <a:t>simulations, it has been observed that  HEVC Range Extensions system is limited to about 90dB (for 14-bits source, 90dB is obtained when MSB is equal to 0.25</a:t>
            </a:r>
            <a:r>
              <a:rPr lang="en-CA" sz="1800" dirty="0" smtClean="0"/>
              <a:t>)”</a:t>
            </a:r>
          </a:p>
          <a:p>
            <a:r>
              <a:rPr lang="en-CA" sz="2200" dirty="0" smtClean="0"/>
              <a:t>Here, we show that the fidelity achieved by the current “transform skip” design is similarly limited</a:t>
            </a:r>
          </a:p>
          <a:p>
            <a:r>
              <a:rPr lang="en-CA" sz="2200" dirty="0" smtClean="0"/>
              <a:t>Note, transform skip plays an important role at very low QP’s where it is used more frequently</a:t>
            </a:r>
          </a:p>
          <a:p>
            <a:endParaRPr lang="en-CA" sz="2200" dirty="0" smtClean="0"/>
          </a:p>
          <a:p>
            <a:pPr lvl="2">
              <a:buNone/>
            </a:pPr>
            <a:endParaRPr lang="en-CA" dirty="0" smtClean="0"/>
          </a:p>
          <a:p>
            <a:pPr lvl="2">
              <a:buNone/>
            </a:pPr>
            <a:endParaRPr lang="en-CA" dirty="0" smtClean="0"/>
          </a:p>
          <a:p>
            <a:pPr lvl="2">
              <a:buNone/>
            </a:pPr>
            <a:endParaRPr lang="en-CA" dirty="0" smtClean="0"/>
          </a:p>
          <a:p>
            <a:endParaRPr lang="en-US" sz="240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&amp; Motivation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630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76200"/>
            <a:ext cx="6019800" cy="514350"/>
          </a:xfrm>
        </p:spPr>
        <p:txBody>
          <a:bodyPr/>
          <a:lstStyle/>
          <a:p>
            <a:pPr eaLnBrk="1" hangingPunct="1"/>
            <a:r>
              <a:rPr lang="en-US" altLang="ko-KR" sz="3200" dirty="0" smtClean="0">
                <a:ea typeface="굴림" pitchFamily="50" charset="-127"/>
              </a:rPr>
              <a:t>Problem Statement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19150"/>
            <a:ext cx="8229600" cy="3886200"/>
          </a:xfrm>
        </p:spPr>
        <p:txBody>
          <a:bodyPr/>
          <a:lstStyle/>
          <a:p>
            <a:pPr>
              <a:defRPr/>
            </a:pPr>
            <a:r>
              <a:rPr lang="en-CA" sz="1800" dirty="0" smtClean="0"/>
              <a:t>Current Inverse transform skip process</a:t>
            </a:r>
          </a:p>
          <a:p>
            <a:pPr marL="457200" lvl="1" indent="0">
              <a:buFontTx/>
              <a:buNone/>
              <a:defRPr/>
            </a:pPr>
            <a:r>
              <a:rPr lang="en-CA" sz="1400" dirty="0" smtClean="0"/>
              <a:t>The output of the inverse transform skip process for dequantized coefficient values d[x][y] is determined based on the following equations</a:t>
            </a:r>
          </a:p>
          <a:p>
            <a:pPr marL="457200" lvl="1" indent="0">
              <a:buFontTx/>
              <a:buNone/>
              <a:defRPr/>
            </a:pPr>
            <a:endParaRPr lang="en-US" altLang="ko-KR" sz="1000" dirty="0" smtClean="0">
              <a:ea typeface="굴림" pitchFamily="50" charset="-127"/>
            </a:endParaRPr>
          </a:p>
          <a:p>
            <a:pPr lvl="1">
              <a:buNone/>
              <a:defRPr/>
            </a:pPr>
            <a:r>
              <a:rPr lang="en-GB" sz="1400" dirty="0" smtClean="0"/>
              <a:t>			r[ x ][ y ] = ( d[ x ][ y ]  &lt;&lt;  </a:t>
            </a:r>
            <a:r>
              <a:rPr lang="en-GB" sz="1400" dirty="0" smtClean="0">
                <a:solidFill>
                  <a:srgbClr val="FF0000"/>
                </a:solidFill>
              </a:rPr>
              <a:t>7</a:t>
            </a:r>
            <a:r>
              <a:rPr lang="en-GB" sz="1400" dirty="0" smtClean="0"/>
              <a:t> )	                                            (8-267)</a:t>
            </a:r>
            <a:endParaRPr lang="en-US" sz="1400" dirty="0" smtClean="0"/>
          </a:p>
          <a:p>
            <a:pPr lvl="1">
              <a:buNone/>
              <a:defRPr/>
            </a:pPr>
            <a:r>
              <a:rPr lang="en-GB" sz="1400" dirty="0" smtClean="0"/>
              <a:t>			bdShift = ( cIdx  = =  0 ) ? 20 − BitDepth</a:t>
            </a:r>
            <a:r>
              <a:rPr lang="en-GB" sz="1400" baseline="-25000" dirty="0" smtClean="0"/>
              <a:t>Y</a:t>
            </a:r>
            <a:r>
              <a:rPr lang="en-GB" sz="1400" dirty="0" smtClean="0"/>
              <a:t> : 20 − BitDepth</a:t>
            </a:r>
            <a:r>
              <a:rPr lang="en-GB" sz="1400" baseline="-25000" dirty="0" smtClean="0"/>
              <a:t>C</a:t>
            </a:r>
            <a:r>
              <a:rPr lang="en-GB" sz="1400" dirty="0" smtClean="0"/>
              <a:t>	(8-268)</a:t>
            </a:r>
            <a:endParaRPr lang="en-US" sz="1400" dirty="0" smtClean="0"/>
          </a:p>
          <a:p>
            <a:pPr lvl="1">
              <a:buNone/>
              <a:defRPr/>
            </a:pPr>
            <a:r>
              <a:rPr lang="en-GB" sz="1400" dirty="0" smtClean="0"/>
              <a:t>			r[ x ][ y ] = ( r[ x ][ y ] + ( 1  &lt;&lt;  ( bdShift − 1 ) ) )  &gt;&gt;  </a:t>
            </a:r>
            <a:r>
              <a:rPr lang="en-GB" sz="1400" dirty="0" smtClean="0">
                <a:solidFill>
                  <a:srgbClr val="FF0000"/>
                </a:solidFill>
              </a:rPr>
              <a:t>bdShift</a:t>
            </a:r>
            <a:r>
              <a:rPr lang="en-GB" sz="1400" dirty="0" smtClean="0"/>
              <a:t>	(8-269)</a:t>
            </a:r>
          </a:p>
          <a:p>
            <a:pPr lvl="1">
              <a:defRPr/>
            </a:pPr>
            <a:endParaRPr lang="en-US" sz="1400" dirty="0" smtClean="0"/>
          </a:p>
          <a:p>
            <a:pPr>
              <a:defRPr/>
            </a:pPr>
            <a:r>
              <a:rPr lang="en-US" altLang="ko-KR" sz="1800" dirty="0" smtClean="0">
                <a:ea typeface="굴림" pitchFamily="50" charset="-127"/>
              </a:rPr>
              <a:t>If bdShift &lt; 7, then precision loss occurs because </a:t>
            </a:r>
            <a:r>
              <a:rPr lang="en-CA" sz="1800" dirty="0" smtClean="0"/>
              <a:t>LSB bits in </a:t>
            </a:r>
            <a:r>
              <a:rPr lang="en-US" sz="1800" dirty="0" smtClean="0"/>
              <a:t>r[ x ][ y ] are set to 0</a:t>
            </a:r>
            <a:endParaRPr lang="en-US" altLang="ko-KR" sz="1800" dirty="0" smtClean="0">
              <a:ea typeface="굴림" pitchFamily="50" charset="-127"/>
            </a:endParaRPr>
          </a:p>
          <a:p>
            <a:pPr>
              <a:defRPr/>
            </a:pPr>
            <a:r>
              <a:rPr lang="en-CA" sz="1800" dirty="0" smtClean="0"/>
              <a:t>Note, if source bit depth &gt;= 14, then bdShift &lt;=6 as a result a subset of LSB bits in </a:t>
            </a:r>
            <a:r>
              <a:rPr lang="en-US" sz="1800" dirty="0" smtClean="0"/>
              <a:t>r[ x ][ y ] are always set to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 – Option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Bef>
                <a:spcPts val="680"/>
              </a:spcBef>
              <a:spcAft>
                <a:spcPts val="0"/>
              </a:spcAft>
              <a:buSzPts val="1000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200" b="1" dirty="0"/>
              <a:t>8.6.2	Scaling and transformation process</a:t>
            </a:r>
          </a:p>
          <a:p>
            <a:pPr marL="0" lvl="0" indent="0" algn="just">
              <a:spcBef>
                <a:spcPts val="680"/>
              </a:spcBef>
              <a:spcAft>
                <a:spcPts val="0"/>
              </a:spcAft>
              <a:buSzPts val="1000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200" dirty="0" smtClean="0">
                <a:latin typeface="Times New Roman"/>
                <a:ea typeface="Malgun Gothic"/>
              </a:rPr>
              <a:t>….</a:t>
            </a: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SzPts val="1000"/>
              <a:buFont typeface="+mj-lt"/>
              <a:buAutoNum type="arabicPeriod" startAt="2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200" dirty="0" smtClean="0">
                <a:latin typeface="Times New Roman"/>
                <a:ea typeface="Malgun Gothic"/>
              </a:rPr>
              <a:t>The </a:t>
            </a:r>
            <a:r>
              <a:rPr lang="en-GB" sz="1200" dirty="0">
                <a:latin typeface="Times New Roman"/>
                <a:ea typeface="Malgun Gothic"/>
              </a:rPr>
              <a:t>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residual samples r is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Batang"/>
              <a:buChar char="-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GB" sz="1200" dirty="0">
                <a:latin typeface="Times New Roman"/>
                <a:ea typeface="SimSun"/>
              </a:rPr>
              <a:t>If </a:t>
            </a:r>
            <a:r>
              <a:rPr lang="en-GB" sz="1200" dirty="0" err="1"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latin typeface="Times New Roman"/>
                <a:ea typeface="Malgun Gothic"/>
              </a:rPr>
              <a:t>[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 ]</a:t>
            </a:r>
            <a:r>
              <a:rPr lang="en-GB" sz="1200" dirty="0">
                <a:latin typeface="Times New Roman"/>
                <a:ea typeface="SimSun"/>
              </a:rPr>
              <a:t> is equal to 1, the </a:t>
            </a:r>
            <a:r>
              <a:rPr lang="en-GB" sz="1200" dirty="0">
                <a:latin typeface="Times New Roman"/>
                <a:ea typeface="Malgun Gothic"/>
              </a:rPr>
              <a:t>residual sample array </a:t>
            </a:r>
            <a:r>
              <a:rPr lang="en-GB" sz="1200" dirty="0">
                <a:latin typeface="Times New Roman"/>
                <a:ea typeface="SimSun"/>
              </a:rPr>
              <a:t>values </a:t>
            </a:r>
            <a:r>
              <a:rPr lang="en-GB" sz="1200" dirty="0">
                <a:latin typeface="Times New Roman"/>
                <a:ea typeface="Malgun Gothic"/>
              </a:rPr>
              <a:t>r[ x ][ y ] with x = 0..nTbS − 1, y = 0..nTbS − 1 are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698182" indent="0">
              <a:spcBef>
                <a:spcPts val="680"/>
              </a:spcBef>
              <a:spcAft>
                <a:spcPts val="0"/>
              </a:spcAft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</a:pPr>
            <a:r>
              <a:rPr lang="en-GB" sz="1200" dirty="0">
                <a:latin typeface="Times New Roman"/>
                <a:ea typeface="Malgun Gothic"/>
              </a:rPr>
              <a:t>r[ x ][ y ] = ( d[ x ][ y ]  &lt;&lt;  7 )	</a:t>
            </a:r>
            <a:r>
              <a:rPr lang="en-GB" sz="1200" dirty="0" smtClean="0">
                <a:latin typeface="Times New Roman"/>
                <a:ea typeface="Malgun Gothic"/>
              </a:rPr>
              <a:t>		(</a:t>
            </a:r>
            <a:r>
              <a:rPr lang="en-GB" sz="1200" dirty="0">
                <a:latin typeface="Times New Roman"/>
                <a:ea typeface="Malgun Gothic"/>
              </a:rPr>
              <a:t>8‑267)</a:t>
            </a:r>
            <a:endParaRPr lang="en-US" sz="1200" dirty="0">
              <a:latin typeface="Times New Roman"/>
              <a:ea typeface="Malgun Gothic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Batang"/>
              <a:buChar char="-"/>
              <a:tabLst>
                <a:tab pos="504190" algn="l"/>
                <a:tab pos="756285" algn="l"/>
                <a:tab pos="1008380" algn="l"/>
                <a:tab pos="1260475" algn="l"/>
                <a:tab pos="742950" algn="l"/>
                <a:tab pos="1008380" algn="l"/>
                <a:tab pos="1260475" algn="l"/>
              </a:tabLst>
            </a:pPr>
            <a:r>
              <a:rPr lang="en-GB" sz="1200" dirty="0">
                <a:latin typeface="Times New Roman"/>
                <a:ea typeface="SimSun"/>
              </a:rPr>
              <a:t>Otherwise (</a:t>
            </a:r>
            <a:r>
              <a:rPr lang="en-GB" sz="1200" dirty="0" err="1"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latin typeface="Times New Roman"/>
                <a:ea typeface="Malgun Gothic"/>
              </a:rPr>
              <a:t>[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 ]</a:t>
            </a:r>
            <a:r>
              <a:rPr lang="en-GB" sz="1200" dirty="0">
                <a:latin typeface="Times New Roman"/>
                <a:ea typeface="SimSun"/>
              </a:rPr>
              <a:t> is equal to 0), t</a:t>
            </a:r>
            <a:r>
              <a:rPr lang="en-GB" sz="1200" dirty="0">
                <a:latin typeface="Times New Roman"/>
                <a:ea typeface="Malgun Gothic"/>
              </a:rPr>
              <a:t>he transformation process for scaled transform coefficients as specified in </a:t>
            </a:r>
            <a:r>
              <a:rPr lang="en-GB" sz="1200" dirty="0" err="1">
                <a:latin typeface="Times New Roman"/>
                <a:ea typeface="Malgun Gothic"/>
              </a:rPr>
              <a:t>subclause</a:t>
            </a:r>
            <a:r>
              <a:rPr lang="en-GB" sz="1200" dirty="0">
                <a:latin typeface="Times New Roman"/>
                <a:ea typeface="Malgun Gothic"/>
              </a:rPr>
              <a:t> 8.6.4 is invoked with the transform block location (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,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), the size of the transform block 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, the colour component variable 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, and the 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scaled transform coefficients d as inputs, and the output is an 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residual samples r.</a:t>
            </a:r>
            <a:endParaRPr lang="en-US" sz="1200" dirty="0">
              <a:latin typeface="Times New Roman"/>
              <a:ea typeface="Malgun Gothic"/>
            </a:endParaRPr>
          </a:p>
          <a:p>
            <a:pPr marL="228600" lvl="0" indent="-228600" algn="just">
              <a:spcBef>
                <a:spcPts val="680"/>
              </a:spcBef>
              <a:spcAft>
                <a:spcPts val="0"/>
              </a:spcAft>
              <a:buSzPts val="1000"/>
              <a:buFont typeface="+mj-lt"/>
              <a:buAutoNum type="arabicPeriod" startAt="3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200" dirty="0">
                <a:latin typeface="Times New Roman"/>
                <a:ea typeface="Malgun Gothic"/>
              </a:rPr>
              <a:t>The variable 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 is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442912" indent="0">
              <a:spcBef>
                <a:spcPts val="680"/>
              </a:spcBef>
              <a:spcAft>
                <a:spcPts val="0"/>
              </a:spcAft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</a:pP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 = (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  = =  0 ) ? 20 − </a:t>
            </a:r>
            <a:r>
              <a:rPr lang="en-GB" sz="1200" dirty="0" err="1">
                <a:latin typeface="Times New Roman"/>
                <a:ea typeface="Malgun Gothic"/>
              </a:rPr>
              <a:t>BitDepth</a:t>
            </a:r>
            <a:r>
              <a:rPr lang="en-GB" sz="1200" baseline="-25000" dirty="0" err="1">
                <a:latin typeface="Times New Roman"/>
                <a:ea typeface="Malgun Gothic"/>
              </a:rPr>
              <a:t>Y</a:t>
            </a:r>
            <a:r>
              <a:rPr lang="en-GB" sz="1200" dirty="0">
                <a:latin typeface="Times New Roman"/>
                <a:ea typeface="Malgun Gothic"/>
              </a:rPr>
              <a:t> : 20 − </a:t>
            </a:r>
            <a:r>
              <a:rPr lang="en-GB" sz="1200" dirty="0" err="1">
                <a:latin typeface="Times New Roman"/>
                <a:ea typeface="Malgun Gothic"/>
              </a:rPr>
              <a:t>BitDepth</a:t>
            </a:r>
            <a:r>
              <a:rPr lang="en-GB" sz="1200" baseline="-25000" dirty="0" err="1">
                <a:latin typeface="Times New Roman"/>
                <a:ea typeface="Malgun Gothic"/>
              </a:rPr>
              <a:t>C</a:t>
            </a:r>
            <a:r>
              <a:rPr lang="en-GB" sz="1200" dirty="0">
                <a:latin typeface="Times New Roman"/>
                <a:ea typeface="Malgun Gothic"/>
              </a:rPr>
              <a:t>	</a:t>
            </a:r>
            <a:r>
              <a:rPr lang="en-GB" sz="1200" dirty="0" smtClean="0">
                <a:latin typeface="Times New Roman"/>
                <a:ea typeface="Malgun Gothic"/>
              </a:rPr>
              <a:t>	(8‑268)</a:t>
            </a:r>
            <a:endParaRPr lang="en-US" sz="1200" dirty="0">
              <a:latin typeface="Times New Roman"/>
              <a:ea typeface="Malgun Gothic"/>
            </a:endParaRPr>
          </a:p>
          <a:p>
            <a:pPr marL="274320" indent="0">
              <a:spcBef>
                <a:spcPts val="680"/>
              </a:spcBef>
              <a:spcAft>
                <a:spcPts val="0"/>
              </a:spcAft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</a:pP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SimSun"/>
              </a:rPr>
              <a:t>When 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[ 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xTbY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 ][ 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yTbY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 ][ 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cIdx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 ]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SimSun"/>
              </a:rPr>
              <a:t> is equal to 1, the value of 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SimSun"/>
              </a:rPr>
              <a:t>bdShift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SimSun"/>
              </a:rPr>
              <a:t> is modified as follows:</a:t>
            </a:r>
            <a:endParaRPr lang="en-US" sz="1200" dirty="0">
              <a:solidFill>
                <a:srgbClr val="FF0000"/>
              </a:solidFill>
              <a:latin typeface="Times New Roman"/>
              <a:ea typeface="Malgun Gothic"/>
            </a:endParaRPr>
          </a:p>
          <a:p>
            <a:pPr marL="442912" indent="0">
              <a:spcBef>
                <a:spcPts val="680"/>
              </a:spcBef>
              <a:spcAft>
                <a:spcPts val="0"/>
              </a:spcAft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GB" sz="1200" dirty="0" err="1" smtClean="0">
                <a:solidFill>
                  <a:srgbClr val="FF0000"/>
                </a:solidFill>
                <a:latin typeface="Times New Roman"/>
                <a:ea typeface="SimSun"/>
              </a:rPr>
              <a:t>bdShift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SimSun"/>
              </a:rPr>
              <a:t> 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SimSun"/>
              </a:rPr>
              <a:t>= 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Max( 7, 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bdShift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 )	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		(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8‑xxx)</a:t>
            </a:r>
            <a:endParaRPr lang="en-US" sz="1200" dirty="0">
              <a:solidFill>
                <a:srgbClr val="FF0000"/>
              </a:solidFill>
              <a:latin typeface="Times New Roman"/>
              <a:ea typeface="Malgun Gothic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SzPts val="1000"/>
              <a:buFont typeface="+mj-lt"/>
              <a:buAutoNum type="arabicPeriod" startAt="4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200" dirty="0">
                <a:latin typeface="Times New Roman"/>
                <a:ea typeface="Malgun Gothic"/>
              </a:rPr>
              <a:t>The residual sample values r[ x ][ y ] with x = 0..nTbS − 1, y = 0..nTbS − 1 are modified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0" indent="0">
              <a:buNone/>
            </a:pPr>
            <a:r>
              <a:rPr lang="en-GB" sz="1200" dirty="0" smtClean="0">
                <a:latin typeface="Times New Roman"/>
                <a:ea typeface="Malgun Gothic"/>
              </a:rPr>
              <a:t>	r</a:t>
            </a:r>
            <a:r>
              <a:rPr lang="en-GB" sz="1200" dirty="0">
                <a:latin typeface="Times New Roman"/>
                <a:ea typeface="Malgun Gothic"/>
              </a:rPr>
              <a:t>[ x ][ y ] = ( r[ x ][ y ] + ( 1  &lt;&lt;  ( 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 − 1 ) ) )  &gt;&gt;  </a:t>
            </a:r>
            <a:r>
              <a:rPr lang="en-GB" sz="1200" dirty="0" err="1" smtClean="0">
                <a:latin typeface="Times New Roman"/>
                <a:ea typeface="Malgun Gothic"/>
              </a:rPr>
              <a:t>bdShift</a:t>
            </a:r>
            <a:r>
              <a:rPr lang="en-GB" sz="1200" dirty="0" smtClean="0">
                <a:latin typeface="Times New Roman"/>
                <a:ea typeface="Malgun Gothic"/>
              </a:rPr>
              <a:t>		 (8‑269)</a:t>
            </a:r>
          </a:p>
          <a:p>
            <a:pPr marL="0" indent="0">
              <a:buNone/>
            </a:pPr>
            <a:r>
              <a:rPr lang="en-GB" sz="1200" dirty="0" smtClean="0">
                <a:latin typeface="Times New Roman"/>
              </a:rPr>
              <a:t>…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13540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 – Option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641726"/>
            <a:ext cx="8152608" cy="3835024"/>
          </a:xfrm>
        </p:spPr>
        <p:txBody>
          <a:bodyPr/>
          <a:lstStyle/>
          <a:p>
            <a:pPr marL="0" indent="0" algn="just">
              <a:spcBef>
                <a:spcPts val="680"/>
              </a:spcBef>
              <a:spcAft>
                <a:spcPts val="0"/>
              </a:spcAft>
              <a:buSzPts val="1000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200" b="1" dirty="0"/>
              <a:t>8.6.2	Scaling and transformation </a:t>
            </a:r>
            <a:r>
              <a:rPr lang="en-US" sz="1200" b="1" dirty="0" smtClean="0"/>
              <a:t>process</a:t>
            </a: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SzPts val="1000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200" dirty="0" smtClean="0"/>
              <a:t>...</a:t>
            </a:r>
            <a:endParaRPr lang="en-US" sz="1200" dirty="0"/>
          </a:p>
          <a:p>
            <a:pPr marL="228600" lvl="0" indent="-228600" algn="just">
              <a:spcBef>
                <a:spcPts val="680"/>
              </a:spcBef>
              <a:spcAft>
                <a:spcPts val="0"/>
              </a:spcAft>
              <a:buSzPts val="1000"/>
              <a:buFont typeface="+mj-lt"/>
              <a:buAutoNum type="arabicPeriod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200" dirty="0" smtClean="0">
                <a:latin typeface="Times New Roman"/>
                <a:ea typeface="Malgun Gothic"/>
              </a:rPr>
              <a:t>The </a:t>
            </a:r>
            <a:r>
              <a:rPr lang="en-US" sz="1200" dirty="0">
                <a:latin typeface="Times New Roman"/>
                <a:ea typeface="Malgun Gothic"/>
              </a:rPr>
              <a:t>scaling process for transform coefficients as specified in </a:t>
            </a:r>
            <a:r>
              <a:rPr lang="en-US" sz="1200" dirty="0" err="1">
                <a:latin typeface="Times New Roman"/>
                <a:ea typeface="Malgun Gothic"/>
              </a:rPr>
              <a:t>subclause</a:t>
            </a:r>
            <a:r>
              <a:rPr lang="en-US" sz="1200" dirty="0">
                <a:latin typeface="Times New Roman"/>
                <a:ea typeface="Malgun Gothic"/>
              </a:rPr>
              <a:t> 8.6.3 is invoked with the transform block location ( </a:t>
            </a:r>
            <a:r>
              <a:rPr lang="en-US" sz="1200" dirty="0" err="1">
                <a:latin typeface="Times New Roman"/>
                <a:ea typeface="Malgun Gothic"/>
              </a:rPr>
              <a:t>xTbY</a:t>
            </a:r>
            <a:r>
              <a:rPr lang="en-US" sz="1200" dirty="0">
                <a:latin typeface="Times New Roman"/>
                <a:ea typeface="Malgun Gothic"/>
              </a:rPr>
              <a:t>, </a:t>
            </a:r>
            <a:r>
              <a:rPr lang="en-US" sz="1200" dirty="0" err="1">
                <a:latin typeface="Times New Roman"/>
                <a:ea typeface="Malgun Gothic"/>
              </a:rPr>
              <a:t>yTbY</a:t>
            </a:r>
            <a:r>
              <a:rPr lang="en-US" sz="1200" dirty="0">
                <a:latin typeface="Times New Roman"/>
                <a:ea typeface="Malgun Gothic"/>
              </a:rPr>
              <a:t> ), the size of the transform block </a:t>
            </a:r>
            <a:r>
              <a:rPr lang="en-US" sz="1200" dirty="0" err="1">
                <a:latin typeface="Times New Roman"/>
                <a:ea typeface="Malgun Gothic"/>
              </a:rPr>
              <a:t>nTbS</a:t>
            </a:r>
            <a:r>
              <a:rPr lang="en-US" sz="1200" dirty="0">
                <a:latin typeface="Times New Roman"/>
                <a:ea typeface="Malgun Gothic"/>
              </a:rPr>
              <a:t>, the </a:t>
            </a:r>
            <a:r>
              <a:rPr lang="en-US" sz="1200" dirty="0" err="1">
                <a:latin typeface="Times New Roman"/>
                <a:ea typeface="Malgun Gothic"/>
              </a:rPr>
              <a:t>colour</a:t>
            </a:r>
            <a:r>
              <a:rPr lang="en-US" sz="1200" dirty="0">
                <a:latin typeface="Times New Roman"/>
                <a:ea typeface="Malgun Gothic"/>
              </a:rPr>
              <a:t> component variable </a:t>
            </a:r>
            <a:r>
              <a:rPr lang="en-US" sz="1200" dirty="0" err="1">
                <a:latin typeface="Times New Roman"/>
                <a:ea typeface="Malgun Gothic"/>
              </a:rPr>
              <a:t>cIdx</a:t>
            </a:r>
            <a:r>
              <a:rPr lang="en-US" sz="1200" dirty="0">
                <a:latin typeface="Times New Roman"/>
                <a:ea typeface="Malgun Gothic"/>
              </a:rPr>
              <a:t>, and the quantization parameter </a:t>
            </a:r>
            <a:r>
              <a:rPr lang="en-US" sz="1200" dirty="0" err="1">
                <a:latin typeface="Times New Roman"/>
                <a:ea typeface="Malgun Gothic"/>
              </a:rPr>
              <a:t>qP</a:t>
            </a:r>
            <a:r>
              <a:rPr lang="en-US" sz="1200" dirty="0">
                <a:latin typeface="Times New Roman"/>
                <a:ea typeface="Malgun Gothic"/>
              </a:rPr>
              <a:t> as inputs, and the output is an (</a:t>
            </a:r>
            <a:r>
              <a:rPr lang="en-US" sz="1200" dirty="0" err="1">
                <a:latin typeface="Times New Roman"/>
                <a:ea typeface="Malgun Gothic"/>
              </a:rPr>
              <a:t>nTbS</a:t>
            </a:r>
            <a:r>
              <a:rPr lang="en-US" sz="1200" dirty="0">
                <a:latin typeface="Times New Roman"/>
                <a:ea typeface="Malgun Gothic"/>
              </a:rPr>
              <a:t>)x(</a:t>
            </a:r>
            <a:r>
              <a:rPr lang="en-US" sz="1200" dirty="0" err="1">
                <a:latin typeface="Times New Roman"/>
                <a:ea typeface="Malgun Gothic"/>
              </a:rPr>
              <a:t>nTbS</a:t>
            </a:r>
            <a:r>
              <a:rPr lang="en-US" sz="1200" dirty="0">
                <a:latin typeface="Times New Roman"/>
                <a:ea typeface="Malgun Gothic"/>
              </a:rPr>
              <a:t>) array of scaled transform coefficients d.</a:t>
            </a:r>
            <a:endParaRPr lang="en-GB" sz="1200" dirty="0" smtClean="0">
              <a:latin typeface="Times New Roman"/>
              <a:ea typeface="Malgun Gothic"/>
            </a:endParaRPr>
          </a:p>
          <a:p>
            <a:pPr marL="228600" lvl="0" indent="-228600" algn="just">
              <a:spcBef>
                <a:spcPts val="680"/>
              </a:spcBef>
              <a:spcAft>
                <a:spcPts val="0"/>
              </a:spcAft>
              <a:buSzPts val="1000"/>
              <a:buFont typeface="+mj-lt"/>
              <a:buAutoNum type="arabicPeriod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200" dirty="0" smtClean="0">
                <a:latin typeface="Times New Roman"/>
                <a:ea typeface="Malgun Gothic"/>
              </a:rPr>
              <a:t>The </a:t>
            </a:r>
            <a:r>
              <a:rPr lang="en-GB" sz="1200" dirty="0">
                <a:latin typeface="Times New Roman"/>
                <a:ea typeface="Malgun Gothic"/>
              </a:rPr>
              <a:t>variable 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 is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442912" indent="0">
              <a:spcBef>
                <a:spcPts val="680"/>
              </a:spcBef>
              <a:spcAft>
                <a:spcPts val="0"/>
              </a:spcAft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</a:pP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 = (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  = =  0 ) ? 20 − </a:t>
            </a:r>
            <a:r>
              <a:rPr lang="en-GB" sz="1200" dirty="0" err="1">
                <a:latin typeface="Times New Roman"/>
                <a:ea typeface="Malgun Gothic"/>
              </a:rPr>
              <a:t>BitDepth</a:t>
            </a:r>
            <a:r>
              <a:rPr lang="en-GB" sz="1200" baseline="-25000" dirty="0" err="1">
                <a:latin typeface="Times New Roman"/>
                <a:ea typeface="Malgun Gothic"/>
              </a:rPr>
              <a:t>Y</a:t>
            </a:r>
            <a:r>
              <a:rPr lang="en-GB" sz="1200" dirty="0">
                <a:latin typeface="Times New Roman"/>
                <a:ea typeface="Malgun Gothic"/>
              </a:rPr>
              <a:t> : 20 − </a:t>
            </a:r>
            <a:r>
              <a:rPr lang="en-GB" sz="1200" dirty="0" err="1">
                <a:latin typeface="Times New Roman"/>
                <a:ea typeface="Malgun Gothic"/>
              </a:rPr>
              <a:t>BitDepth</a:t>
            </a:r>
            <a:r>
              <a:rPr lang="en-GB" sz="1200" baseline="-25000" dirty="0" err="1">
                <a:latin typeface="Times New Roman"/>
                <a:ea typeface="Malgun Gothic"/>
              </a:rPr>
              <a:t>C</a:t>
            </a:r>
            <a:r>
              <a:rPr lang="en-GB" sz="1200" dirty="0">
                <a:latin typeface="Times New Roman"/>
                <a:ea typeface="Malgun Gothic"/>
              </a:rPr>
              <a:t>		(</a:t>
            </a:r>
            <a:r>
              <a:rPr lang="en-GB" sz="1200" dirty="0" smtClean="0">
                <a:latin typeface="Times New Roman"/>
                <a:ea typeface="Malgun Gothic"/>
              </a:rPr>
              <a:t>8‑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xxx</a:t>
            </a:r>
            <a:r>
              <a:rPr lang="en-GB" sz="1200" dirty="0" smtClean="0">
                <a:latin typeface="Times New Roman"/>
                <a:ea typeface="Malgun Gothic"/>
              </a:rPr>
              <a:t>)</a:t>
            </a: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SzPts val="1000"/>
              <a:buFont typeface="+mj-lt"/>
              <a:buAutoNum type="arabicPeriod" startAt="3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200" dirty="0" smtClean="0">
                <a:latin typeface="Times New Roman"/>
                <a:ea typeface="Malgun Gothic"/>
              </a:rPr>
              <a:t>The (</a:t>
            </a:r>
            <a:r>
              <a:rPr lang="en-GB" sz="1200" dirty="0" err="1" smtClean="0">
                <a:latin typeface="Times New Roman"/>
                <a:ea typeface="Malgun Gothic"/>
              </a:rPr>
              <a:t>nTbS</a:t>
            </a:r>
            <a:r>
              <a:rPr lang="en-GB" sz="1200" dirty="0" smtClean="0">
                <a:latin typeface="Times New Roman"/>
                <a:ea typeface="Malgun Gothic"/>
              </a:rPr>
              <a:t>)x(</a:t>
            </a:r>
            <a:r>
              <a:rPr lang="en-GB" sz="1200" dirty="0" err="1" smtClean="0">
                <a:latin typeface="Times New Roman"/>
                <a:ea typeface="Malgun Gothic"/>
              </a:rPr>
              <a:t>nTbS</a:t>
            </a:r>
            <a:r>
              <a:rPr lang="en-GB" sz="1200" dirty="0" smtClean="0">
                <a:latin typeface="Times New Roman"/>
                <a:ea typeface="Malgun Gothic"/>
              </a:rPr>
              <a:t>) array of residual samples r is derived as follows:</a:t>
            </a:r>
            <a:endParaRPr lang="en-US" sz="1200" dirty="0" smtClean="0">
              <a:latin typeface="Times New Roman"/>
              <a:ea typeface="Malgun Gothic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Batang"/>
              <a:buChar char="-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GB" sz="1200" dirty="0" smtClean="0">
                <a:latin typeface="Times New Roman"/>
                <a:ea typeface="SimSun"/>
              </a:rPr>
              <a:t>If </a:t>
            </a:r>
            <a:r>
              <a:rPr lang="en-GB" sz="1200" dirty="0" err="1"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latin typeface="Times New Roman"/>
                <a:ea typeface="Malgun Gothic"/>
              </a:rPr>
              <a:t>[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 ]</a:t>
            </a:r>
            <a:r>
              <a:rPr lang="en-GB" sz="1200" dirty="0">
                <a:latin typeface="Times New Roman"/>
                <a:ea typeface="SimSun"/>
              </a:rPr>
              <a:t> is equal to 1, the </a:t>
            </a:r>
            <a:r>
              <a:rPr lang="en-GB" sz="1200" dirty="0">
                <a:latin typeface="Times New Roman"/>
                <a:ea typeface="Malgun Gothic"/>
              </a:rPr>
              <a:t>residual sample array </a:t>
            </a:r>
            <a:r>
              <a:rPr lang="en-GB" sz="1200" dirty="0">
                <a:latin typeface="Times New Roman"/>
                <a:ea typeface="SimSun"/>
              </a:rPr>
              <a:t>values </a:t>
            </a:r>
            <a:r>
              <a:rPr lang="en-GB" sz="1200" dirty="0">
                <a:latin typeface="Times New Roman"/>
                <a:ea typeface="Malgun Gothic"/>
              </a:rPr>
              <a:t>r[ x ][ y ] with x = 0..nTbS − 1, y = 0..nTbS − 1 are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698182" indent="0">
              <a:spcBef>
                <a:spcPts val="680"/>
              </a:spcBef>
              <a:spcAft>
                <a:spcPts val="0"/>
              </a:spcAft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</a:pPr>
            <a:r>
              <a:rPr lang="en-GB" sz="1200" dirty="0">
                <a:latin typeface="Times New Roman"/>
                <a:ea typeface="Malgun Gothic"/>
              </a:rPr>
              <a:t>r[ x ][ y ] = ( d[ x ][ y ]  &lt;&lt;  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Min( 7, </a:t>
            </a:r>
            <a:r>
              <a:rPr lang="en-GB" sz="1200" dirty="0" err="1" smtClean="0">
                <a:solidFill>
                  <a:srgbClr val="FF0000"/>
                </a:solidFill>
                <a:latin typeface="Times New Roman"/>
                <a:ea typeface="Malgun Gothic"/>
              </a:rPr>
              <a:t>bdShift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 )</a:t>
            </a:r>
            <a:r>
              <a:rPr lang="en-GB" sz="1200" dirty="0">
                <a:latin typeface="Times New Roman"/>
                <a:ea typeface="Malgun Gothic"/>
              </a:rPr>
              <a:t> )			(</a:t>
            </a:r>
            <a:r>
              <a:rPr lang="en-GB" sz="1200" dirty="0" smtClean="0">
                <a:latin typeface="Times New Roman"/>
                <a:ea typeface="Malgun Gothic"/>
              </a:rPr>
              <a:t>8‑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xxx</a:t>
            </a:r>
            <a:r>
              <a:rPr lang="en-GB" sz="1200" dirty="0" smtClean="0">
                <a:latin typeface="Times New Roman"/>
                <a:ea typeface="Malgun Gothic"/>
              </a:rPr>
              <a:t>)</a:t>
            </a:r>
            <a:endParaRPr lang="en-US" sz="1200" dirty="0">
              <a:latin typeface="Times New Roman"/>
              <a:ea typeface="Malgun Gothic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Batang"/>
              <a:buChar char="-"/>
              <a:tabLst>
                <a:tab pos="504190" algn="l"/>
                <a:tab pos="756285" algn="l"/>
                <a:tab pos="1008380" algn="l"/>
                <a:tab pos="1260475" algn="l"/>
                <a:tab pos="742950" algn="l"/>
                <a:tab pos="1008380" algn="l"/>
                <a:tab pos="1260475" algn="l"/>
              </a:tabLst>
            </a:pPr>
            <a:r>
              <a:rPr lang="en-GB" sz="1200" dirty="0">
                <a:latin typeface="Times New Roman"/>
                <a:ea typeface="SimSun"/>
              </a:rPr>
              <a:t>Otherwise (</a:t>
            </a:r>
            <a:r>
              <a:rPr lang="en-GB" sz="1200" dirty="0" err="1"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latin typeface="Times New Roman"/>
                <a:ea typeface="Malgun Gothic"/>
              </a:rPr>
              <a:t>[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 ]</a:t>
            </a:r>
            <a:r>
              <a:rPr lang="en-GB" sz="1200" dirty="0">
                <a:latin typeface="Times New Roman"/>
                <a:ea typeface="SimSun"/>
              </a:rPr>
              <a:t> is equal to 0), t</a:t>
            </a:r>
            <a:r>
              <a:rPr lang="en-GB" sz="1200" dirty="0">
                <a:latin typeface="Times New Roman"/>
                <a:ea typeface="Malgun Gothic"/>
              </a:rPr>
              <a:t>he transformation process for scaled transform coefficients as specified in </a:t>
            </a:r>
            <a:r>
              <a:rPr lang="en-GB" sz="1200" dirty="0" err="1">
                <a:latin typeface="Times New Roman"/>
                <a:ea typeface="Malgun Gothic"/>
              </a:rPr>
              <a:t>subclause</a:t>
            </a:r>
            <a:r>
              <a:rPr lang="en-GB" sz="1200" dirty="0">
                <a:latin typeface="Times New Roman"/>
                <a:ea typeface="Malgun Gothic"/>
              </a:rPr>
              <a:t> 8.6.4 is invoked with the transform block location (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,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), the size of the transform block 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, the colour component variable 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, and the 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scaled transform coefficients d as inputs, and the output is an 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residual samples r.</a:t>
            </a:r>
            <a:endParaRPr lang="en-US" sz="1200" dirty="0">
              <a:latin typeface="Times New Roman"/>
              <a:ea typeface="Malgun Gothic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SzPts val="1000"/>
              <a:buFont typeface="+mj-lt"/>
              <a:buAutoNum type="arabicPeriod" startAt="4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200" dirty="0" smtClean="0">
                <a:latin typeface="Times New Roman"/>
                <a:ea typeface="Malgun Gothic"/>
              </a:rPr>
              <a:t>The </a:t>
            </a:r>
            <a:r>
              <a:rPr lang="en-GB" sz="1200" dirty="0">
                <a:latin typeface="Times New Roman"/>
                <a:ea typeface="Malgun Gothic"/>
              </a:rPr>
              <a:t>residual sample values r[ x ][ y ] with x = 0..nTbS − 1, y = 0..nTbS − 1 are modified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0" indent="0">
              <a:buNone/>
            </a:pPr>
            <a:r>
              <a:rPr lang="en-GB" sz="1200" dirty="0">
                <a:latin typeface="Times New Roman"/>
                <a:ea typeface="Malgun Gothic"/>
              </a:rPr>
              <a:t>	r[ x ][ y ] = ( r[ x ][ y ] + ( 1  &lt;&lt;  ( 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 − 1 ) ) )  &gt;&gt;  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		 (8‑269</a:t>
            </a:r>
            <a:r>
              <a:rPr lang="en-GB" sz="1200" dirty="0" smtClean="0">
                <a:latin typeface="Times New Roman"/>
                <a:ea typeface="Malgun Gothic"/>
              </a:rPr>
              <a:t>)</a:t>
            </a:r>
          </a:p>
          <a:p>
            <a:pPr marL="0" indent="0">
              <a:buNone/>
            </a:pPr>
            <a:r>
              <a:rPr lang="en-GB" sz="1200" dirty="0" smtClean="0">
                <a:latin typeface="Times New Roman"/>
              </a:rPr>
              <a:t>…</a:t>
            </a:r>
            <a:endParaRPr lang="en-US" sz="1200" dirty="0"/>
          </a:p>
          <a:p>
            <a:pPr marL="0" lvl="0" indent="0" algn="just">
              <a:spcBef>
                <a:spcPts val="680"/>
              </a:spcBef>
              <a:spcAft>
                <a:spcPts val="0"/>
              </a:spcAft>
              <a:buSzPts val="1000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</a:pPr>
            <a:endParaRPr lang="en-GB" sz="1200" dirty="0" smtClean="0">
              <a:latin typeface="Times New Roman"/>
              <a:ea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03374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200" dirty="0" smtClean="0">
                <a:ea typeface="굴림" pitchFamily="50" charset="-127"/>
              </a:rPr>
              <a:t>Experimental condition &amp; results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299389"/>
              </p:ext>
            </p:extLst>
          </p:nvPr>
        </p:nvGraphicFramePr>
        <p:xfrm>
          <a:off x="1981200" y="3745230"/>
          <a:ext cx="5068789" cy="73152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1716316"/>
                <a:gridCol w="1170215"/>
                <a:gridCol w="1001654"/>
                <a:gridCol w="1180604"/>
              </a:tblGrid>
              <a:tr h="17081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Y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U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206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All-intra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-8.5%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-8.3%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  <a:defRPr/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-3.5%</a:t>
                      </a: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Random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 access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-7.1%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-33.0%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-61.8%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609600" y="819150"/>
            <a:ext cx="8152608" cy="3124200"/>
          </a:xfrm>
        </p:spPr>
        <p:txBody>
          <a:bodyPr/>
          <a:lstStyle/>
          <a:p>
            <a:r>
              <a:rPr lang="en-US" sz="2000" dirty="0" smtClean="0"/>
              <a:t>Proposed modifications implemented on Range Extension 3.1 software</a:t>
            </a:r>
          </a:p>
          <a:p>
            <a:r>
              <a:rPr lang="en-US" sz="2000" dirty="0" smtClean="0"/>
              <a:t>Test Sequences (12-bit sequences extended to 14-bit)</a:t>
            </a:r>
          </a:p>
          <a:p>
            <a:pPr lvl="1"/>
            <a:r>
              <a:rPr lang="en-US" sz="1600" dirty="0" smtClean="0"/>
              <a:t>RGB (2560x1600) : Traffic</a:t>
            </a:r>
          </a:p>
          <a:p>
            <a:pPr lvl="1"/>
            <a:r>
              <a:rPr lang="en-US" sz="1400" dirty="0" smtClean="0"/>
              <a:t>YUV420 (1920x1080) </a:t>
            </a:r>
            <a:r>
              <a:rPr lang="en-US" sz="1200" dirty="0" smtClean="0"/>
              <a:t>: </a:t>
            </a:r>
            <a:r>
              <a:rPr lang="en-US" sz="1600" dirty="0" smtClean="0"/>
              <a:t>CrowdRun,  DucksTakeOff, InToTree, OldTownCross, ParkScene</a:t>
            </a:r>
            <a:endParaRPr lang="en-US" sz="1400" dirty="0" smtClean="0"/>
          </a:p>
          <a:p>
            <a:r>
              <a:rPr lang="en-US" sz="2000" dirty="0" smtClean="0"/>
              <a:t>Source bit depth is extended to 14 bits by adding Gaussian LSB to 12 bit source sequence</a:t>
            </a:r>
          </a:p>
          <a:p>
            <a:r>
              <a:rPr lang="en-US" sz="2000" dirty="0" smtClean="0"/>
              <a:t>QP= -36, -32, -28 -24 </a:t>
            </a:r>
          </a:p>
          <a:p>
            <a:r>
              <a:rPr lang="en-US" sz="2000" dirty="0" smtClean="0"/>
              <a:t>No change to transforms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z="2800" dirty="0" smtClean="0">
                <a:ea typeface="굴림" pitchFamily="50" charset="-127"/>
              </a:rPr>
              <a:t>Results- RD plots (All Intra - ParkScene)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914400" y="819150"/>
          <a:ext cx="7239000" cy="332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914400" y="4248150"/>
            <a:ext cx="7239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/>
              <a:t>Source bit depth  = 14 bits. Obtained by adding Gaussian LSB to 12-bit source sequence.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z="3200" dirty="0" smtClean="0">
                <a:ea typeface="굴림" pitchFamily="50" charset="-127"/>
              </a:rPr>
              <a:t>Results- RD plots (RA- ParkScene)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762000" y="819150"/>
          <a:ext cx="7543800" cy="3270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990600" y="4171950"/>
            <a:ext cx="7239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/>
              <a:t>Source bit depth  = 14 bits. Obtained by adding Gaussian LSB to 12-bit source sequence. 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19106</TotalTime>
  <Words>430</Words>
  <Application>Microsoft Office PowerPoint</Application>
  <PresentationFormat>On-screen Show (16:9)</PresentationFormat>
  <Paragraphs>93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CST July Monthly Dept Meeting 073008</vt:lpstr>
      <vt:lpstr>AHG18: Modified scaling factor for transform-skip blocks to support higher bit depths greater than or equal to 14</vt:lpstr>
      <vt:lpstr>Organization</vt:lpstr>
      <vt:lpstr>Background &amp; Motivation</vt:lpstr>
      <vt:lpstr>Problem Statement</vt:lpstr>
      <vt:lpstr>Proposed Solution – Option 1</vt:lpstr>
      <vt:lpstr>Proposed Solution – Option 2</vt:lpstr>
      <vt:lpstr>Experimental condition &amp; results</vt:lpstr>
      <vt:lpstr>Results- RD plots (All Intra - ParkScene)</vt:lpstr>
      <vt:lpstr>Results- RD plots (RA- ParkScene)</vt:lpstr>
      <vt:lpstr>Conclusions</vt:lpstr>
      <vt:lpstr>PowerPoint Presentation</vt:lpstr>
    </vt:vector>
  </TitlesOfParts>
  <Company>Sharp Labs of America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Kiran Misra</cp:lastModifiedBy>
  <cp:revision>427</cp:revision>
  <cp:lastPrinted>2012-05-17T23:57:45Z</cp:lastPrinted>
  <dcterms:created xsi:type="dcterms:W3CDTF">2008-07-29T15:54:01Z</dcterms:created>
  <dcterms:modified xsi:type="dcterms:W3CDTF">2013-07-25T23:35:20Z</dcterms:modified>
</cp:coreProperties>
</file>