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8"/>
  </p:notesMasterIdLst>
  <p:handoutMasterIdLst>
    <p:handoutMasterId r:id="rId9"/>
  </p:handoutMasterIdLst>
  <p:sldIdLst>
    <p:sldId id="350" r:id="rId2"/>
    <p:sldId id="381" r:id="rId3"/>
    <p:sldId id="380" r:id="rId4"/>
    <p:sldId id="382" r:id="rId5"/>
    <p:sldId id="383" r:id="rId6"/>
    <p:sldId id="377" r:id="rId7"/>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8" autoAdjust="0"/>
    <p:restoredTop sz="97262" autoAdjust="0"/>
  </p:normalViewPr>
  <p:slideViewPr>
    <p:cSldViewPr snapToGrid="0">
      <p:cViewPr>
        <p:scale>
          <a:sx n="100" d="100"/>
          <a:sy n="100" d="100"/>
        </p:scale>
        <p:origin x="-1098" y="-48"/>
      </p:cViewPr>
      <p:guideLst>
        <p:guide orient="horz" pos="4031"/>
        <p:guide pos="17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Preparation for the 8-th JCT-VC</a:t>
            </a:r>
            <a:r>
              <a:rPr lang="en-US" baseline="0" dirty="0" smtClean="0"/>
              <a:t> meeting</a:t>
            </a:r>
          </a:p>
          <a:p>
            <a:r>
              <a:rPr lang="en-US" baseline="0" dirty="0" smtClean="0"/>
              <a:t>Possible topics to look into (JS)</a:t>
            </a:r>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904096" y="3985957"/>
            <a:ext cx="7170240" cy="1540334"/>
          </a:xfrm>
        </p:spPr>
        <p:txBody>
          <a:bodyPr/>
          <a:lstStyle/>
          <a:p>
            <a:r>
              <a:rPr lang="en-US" b="1" dirty="0" smtClean="0"/>
              <a:t>J0285:  </a:t>
            </a:r>
            <a:r>
              <a:rPr lang="en-US" b="1" dirty="0"/>
              <a:t>Early by-pass mode switch of </a:t>
            </a:r>
            <a:r>
              <a:rPr lang="en-US" b="1" dirty="0" smtClean="0"/>
              <a:t>	    greater1_flag </a:t>
            </a:r>
            <a:r>
              <a:rPr lang="en-US" b="1" dirty="0" smtClean="0"/>
              <a:t/>
            </a:r>
            <a:br>
              <a:rPr lang="en-US" b="1" dirty="0" smtClean="0"/>
            </a:br>
            <a:r>
              <a:rPr lang="en-US" b="1" dirty="0" smtClean="0"/>
              <a:t>	</a:t>
            </a:r>
            <a:br>
              <a:rPr lang="en-US" b="1" dirty="0" smtClean="0"/>
            </a:br>
            <a:r>
              <a:rPr lang="en-US" b="1" dirty="0" smtClean="0"/>
              <a:t>     </a:t>
            </a:r>
            <a:r>
              <a:rPr lang="en-US" sz="1600" u="sng" dirty="0" smtClean="0"/>
              <a:t>Jianle Chen</a:t>
            </a:r>
            <a:r>
              <a:rPr lang="en-US" sz="1600" dirty="0" smtClean="0"/>
              <a:t>, Wei-Jung Chien, </a:t>
            </a:r>
            <a:r>
              <a:rPr lang="fi-FI" sz="1600" dirty="0" smtClean="0"/>
              <a:t>Joel </a:t>
            </a:r>
            <a:r>
              <a:rPr lang="fi-FI" sz="1600" dirty="0"/>
              <a:t>Sole, </a:t>
            </a:r>
            <a:r>
              <a:rPr lang="fi-FI" sz="1600" dirty="0" smtClean="0"/>
              <a:t>Marta Karczewicz</a:t>
            </a:r>
            <a:endParaRPr lang="en-US" sz="1600" dirty="0"/>
          </a:p>
        </p:txBody>
      </p:sp>
      <p:sp>
        <p:nvSpPr>
          <p:cNvPr id="4" name="Subtitle 19"/>
          <p:cNvSpPr txBox="1">
            <a:spLocks/>
          </p:cNvSpPr>
          <p:nvPr/>
        </p:nvSpPr>
        <p:spPr bwMode="auto">
          <a:xfrm>
            <a:off x="1904096" y="5335791"/>
            <a:ext cx="6442462" cy="4274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
                <a:schemeClr val="accent2"/>
              </a:buClr>
              <a:buSzTx/>
              <a:buFont typeface="Wingdings" pitchFamily="2" charset="2"/>
              <a:buNone/>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Background</a:t>
            </a:r>
            <a:endParaRPr lang="en-US" dirty="0"/>
          </a:p>
        </p:txBody>
      </p:sp>
      <p:sp>
        <p:nvSpPr>
          <p:cNvPr id="243714" name="Rectangle 2"/>
          <p:cNvSpPr>
            <a:spLocks noGrp="1" noChangeArrowheads="1"/>
          </p:cNvSpPr>
          <p:nvPr>
            <p:ph idx="1"/>
          </p:nvPr>
        </p:nvSpPr>
        <p:spPr>
          <a:xfrm>
            <a:off x="163513" y="904108"/>
            <a:ext cx="8761412" cy="5314950"/>
          </a:xfrm>
        </p:spPr>
        <p:txBody>
          <a:bodyPr/>
          <a:lstStyle/>
          <a:p>
            <a:pPr lvl="0" hangingPunct="0"/>
            <a:r>
              <a:rPr lang="en-US" dirty="0" smtClean="0"/>
              <a:t>HM7</a:t>
            </a:r>
            <a:endParaRPr lang="en-US" dirty="0"/>
          </a:p>
          <a:p>
            <a:pPr lvl="1" hangingPunct="0"/>
            <a:r>
              <a:rPr lang="en-US" dirty="0"/>
              <a:t>Code up to 8 </a:t>
            </a:r>
            <a:r>
              <a:rPr lang="en-US" b="1" dirty="0"/>
              <a:t>greater1_flag </a:t>
            </a:r>
            <a:r>
              <a:rPr lang="en-US" dirty="0" smtClean="0"/>
              <a:t>in </a:t>
            </a:r>
            <a:r>
              <a:rPr lang="en-US" dirty="0" smtClean="0"/>
              <a:t>one coefficients group</a:t>
            </a:r>
            <a:endParaRPr lang="en-US" dirty="0"/>
          </a:p>
          <a:p>
            <a:pPr lvl="1" hangingPunct="0"/>
            <a:r>
              <a:rPr lang="en-US" dirty="0"/>
              <a:t>Code up to 1 </a:t>
            </a:r>
            <a:r>
              <a:rPr lang="en-US" b="1" dirty="0" smtClean="0"/>
              <a:t>greater2_flag </a:t>
            </a:r>
            <a:r>
              <a:rPr lang="en-US" dirty="0" smtClean="0"/>
              <a:t>in </a:t>
            </a:r>
            <a:r>
              <a:rPr lang="en-US" dirty="0"/>
              <a:t>one coefficients group </a:t>
            </a:r>
            <a:endParaRPr lang="en-US" dirty="0" smtClean="0"/>
          </a:p>
          <a:p>
            <a:pPr marL="287337" lvl="1" indent="0">
              <a:buNone/>
            </a:pPr>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r>
              <a:rPr lang="en-US" sz="1800" dirty="0"/>
              <a:t>Problem</a:t>
            </a:r>
          </a:p>
          <a:p>
            <a:pPr lvl="1"/>
            <a:r>
              <a:rPr lang="en-US" sz="1600" dirty="0" smtClean="0"/>
              <a:t>Always switch to </a:t>
            </a:r>
            <a:r>
              <a:rPr lang="en-US" sz="1600" dirty="0" err="1" smtClean="0"/>
              <a:t>Golomb</a:t>
            </a:r>
            <a:r>
              <a:rPr lang="en-US" sz="1600" dirty="0" smtClean="0"/>
              <a:t>-Rice by-pass mode coding after 8 </a:t>
            </a:r>
            <a:r>
              <a:rPr lang="en-US" sz="1600" b="1" dirty="0" smtClean="0"/>
              <a:t>greater1_flags</a:t>
            </a:r>
            <a:endParaRPr lang="en-US" sz="1600" dirty="0" smtClean="0"/>
          </a:p>
          <a:p>
            <a:pPr lvl="2"/>
            <a:r>
              <a:rPr lang="en-US" sz="1400" dirty="0" smtClean="0"/>
              <a:t>Even in the case that already encounter many large value </a:t>
            </a:r>
            <a:r>
              <a:rPr lang="en-US" sz="1400" dirty="0" smtClean="0"/>
              <a:t>coefficients </a:t>
            </a:r>
            <a:endParaRPr lang="en-US" sz="1400" dirty="0" smtClean="0"/>
          </a:p>
          <a:p>
            <a:pPr lvl="1"/>
            <a:r>
              <a:rPr lang="en-US" sz="1600" dirty="0"/>
              <a:t>Early switch to by-pass mode is useful to improve to improve the throughput for </a:t>
            </a:r>
            <a:r>
              <a:rPr lang="en-US" sz="1600" dirty="0"/>
              <a:t>low QP scenario</a:t>
            </a:r>
          </a:p>
          <a:p>
            <a:pPr lvl="1"/>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980716066"/>
              </p:ext>
            </p:extLst>
          </p:nvPr>
        </p:nvGraphicFramePr>
        <p:xfrm>
          <a:off x="504827" y="2379345"/>
          <a:ext cx="8266988" cy="1560195"/>
        </p:xfrm>
        <a:graphic>
          <a:graphicData uri="http://schemas.openxmlformats.org/drawingml/2006/table">
            <a:tbl>
              <a:tblPr firstRow="1" firstCol="1" bandRow="1">
                <a:tableStyleId>{5C22544A-7EE6-4342-B048-85BDC9FD1C3A}</a:tableStyleId>
              </a:tblPr>
              <a:tblGrid>
                <a:gridCol w="1429385"/>
                <a:gridCol w="427113"/>
                <a:gridCol w="427113"/>
                <a:gridCol w="427113"/>
                <a:gridCol w="427113"/>
                <a:gridCol w="427113"/>
                <a:gridCol w="427113"/>
                <a:gridCol w="427113"/>
                <a:gridCol w="427113"/>
                <a:gridCol w="427113"/>
                <a:gridCol w="427113"/>
                <a:gridCol w="427113"/>
                <a:gridCol w="427872"/>
                <a:gridCol w="427872"/>
                <a:gridCol w="427872"/>
                <a:gridCol w="427872"/>
                <a:gridCol w="427872"/>
              </a:tblGrid>
              <a:tr h="0">
                <a:tc>
                  <a:txBody>
                    <a:bodyPr/>
                    <a:lstStyle/>
                    <a:p>
                      <a:pPr marL="0" marR="0" algn="just" hangingPunct="0">
                        <a:spcBef>
                          <a:spcPts val="680"/>
                        </a:spcBef>
                        <a:spcAft>
                          <a:spcPts val="0"/>
                        </a:spcAft>
                        <a:tabLst>
                          <a:tab pos="228600" algn="l"/>
                          <a:tab pos="457200" algn="l"/>
                          <a:tab pos="685800" algn="l"/>
                          <a:tab pos="914400" algn="l"/>
                        </a:tabLst>
                      </a:pPr>
                      <a:r>
                        <a:rPr lang="en-US" sz="1400" dirty="0" err="1">
                          <a:solidFill>
                            <a:schemeClr val="tx1"/>
                          </a:solidFill>
                          <a:effectLst/>
                        </a:rPr>
                        <a:t>Scan_pos</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13</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9</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8</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7</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6</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5</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3</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0</a:t>
                      </a:r>
                      <a:endParaRPr lang="en-US" sz="1400" dirty="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Coefficients</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7</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6</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18</a:t>
                      </a:r>
                      <a:endParaRPr lang="en-US" sz="140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b="1" kern="1200" dirty="0" err="1">
                          <a:solidFill>
                            <a:schemeClr val="tx1"/>
                          </a:solidFill>
                          <a:effectLst/>
                          <a:latin typeface="+mn-lt"/>
                          <a:ea typeface="+mn-ea"/>
                          <a:cs typeface="+mn-cs"/>
                        </a:rPr>
                        <a:t>significantFlag</a:t>
                      </a:r>
                      <a:endParaRPr lang="en-US" sz="1400" b="1" kern="1200" dirty="0">
                        <a:solidFill>
                          <a:schemeClr val="tx1"/>
                        </a:solidFill>
                        <a:effectLst/>
                        <a:latin typeface="+mn-lt"/>
                        <a:ea typeface="+mn-ea"/>
                        <a:cs typeface="+mn-cs"/>
                      </a:endParaRP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bg1">
                              <a:lumMod val="50000"/>
                            </a:schemeClr>
                          </a:solidFill>
                          <a:effectLst/>
                        </a:rPr>
                        <a:t>0</a:t>
                      </a:r>
                      <a:endParaRPr lang="en-US" sz="1400" dirty="0">
                        <a:solidFill>
                          <a:schemeClr val="bg1">
                            <a:lumMod val="50000"/>
                          </a:schemeClr>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bg1">
                              <a:lumMod val="50000"/>
                            </a:schemeClr>
                          </a:solidFill>
                          <a:effectLst/>
                        </a:rPr>
                        <a:t>1</a:t>
                      </a:r>
                      <a:endParaRPr lang="en-US" sz="1400" dirty="0">
                        <a:solidFill>
                          <a:schemeClr val="bg1">
                            <a:lumMod val="50000"/>
                          </a:schemeClr>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r>
              <a:tr h="219075">
                <a:tc>
                  <a:txBody>
                    <a:bodyPr/>
                    <a:lstStyle/>
                    <a:p>
                      <a:pPr marL="0" marR="0" algn="just" hangingPunct="0">
                        <a:spcBef>
                          <a:spcPts val="680"/>
                        </a:spcBef>
                        <a:spcAft>
                          <a:spcPts val="0"/>
                        </a:spcAft>
                        <a:tabLst>
                          <a:tab pos="228600" algn="l"/>
                          <a:tab pos="457200" algn="l"/>
                          <a:tab pos="685800" algn="l"/>
                          <a:tab pos="914400" algn="l"/>
                        </a:tabLst>
                      </a:pPr>
                      <a:r>
                        <a:rPr lang="en-US" sz="1400" b="1" kern="1200" dirty="0" smtClean="0">
                          <a:solidFill>
                            <a:schemeClr val="tx1"/>
                          </a:solidFill>
                          <a:effectLst/>
                          <a:latin typeface="+mn-lt"/>
                          <a:ea typeface="+mn-ea"/>
                          <a:cs typeface="+mn-cs"/>
                        </a:rPr>
                        <a:t>greater1_flag</a:t>
                      </a:r>
                      <a:endParaRPr lang="en-US" sz="1400" b="1" kern="1200" dirty="0">
                        <a:solidFill>
                          <a:schemeClr val="tx1"/>
                        </a:solidFill>
                        <a:effectLst/>
                        <a:latin typeface="+mn-lt"/>
                        <a:ea typeface="+mn-ea"/>
                        <a:cs typeface="+mn-cs"/>
                      </a:endParaRP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r>
              <a:tr h="0">
                <a:tc>
                  <a:txBody>
                    <a:bodyPr/>
                    <a:lstStyle/>
                    <a:p>
                      <a:pPr marL="0" marR="0" algn="just" hangingPunct="0">
                        <a:spcBef>
                          <a:spcPts val="680"/>
                        </a:spcBef>
                        <a:spcAft>
                          <a:spcPts val="0"/>
                        </a:spcAft>
                        <a:tabLst>
                          <a:tab pos="228600" algn="l"/>
                          <a:tab pos="457200" algn="l"/>
                          <a:tab pos="685800" algn="l"/>
                          <a:tab pos="914400" algn="l"/>
                        </a:tabLst>
                      </a:pPr>
                      <a:r>
                        <a:rPr lang="en-US" sz="1400" b="1" kern="1200" dirty="0" smtClean="0">
                          <a:solidFill>
                            <a:schemeClr val="tx1"/>
                          </a:solidFill>
                          <a:effectLst/>
                          <a:latin typeface="+mn-lt"/>
                          <a:ea typeface="+mn-ea"/>
                          <a:cs typeface="+mn-cs"/>
                        </a:rPr>
                        <a:t>greater2_flag</a:t>
                      </a:r>
                      <a:endParaRPr lang="en-US" sz="1400" b="1" kern="1200" dirty="0">
                        <a:solidFill>
                          <a:schemeClr val="tx1"/>
                        </a:solidFill>
                        <a:effectLst/>
                        <a:latin typeface="+mn-lt"/>
                        <a:ea typeface="+mn-ea"/>
                        <a:cs typeface="+mn-cs"/>
                      </a:endParaRP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defTabSz="914400" rtl="0" eaLnBrk="1" latinLnBrk="0" hangingPunct="0">
                        <a:spcBef>
                          <a:spcPts val="680"/>
                        </a:spcBef>
                        <a:spcAft>
                          <a:spcPts val="0"/>
                        </a:spcAft>
                        <a:tabLst>
                          <a:tab pos="228600" algn="l"/>
                          <a:tab pos="457200" algn="l"/>
                          <a:tab pos="685800" algn="l"/>
                          <a:tab pos="914400" algn="l"/>
                        </a:tabLst>
                      </a:pPr>
                      <a:r>
                        <a:rPr lang="en-US" u="none" dirty="0"/>
                        <a:t> </a:t>
                      </a:r>
                    </a:p>
                  </a:txBody>
                  <a:tcPr marL="68580" marR="68580" marT="0" marB="0">
                    <a:solidFill>
                      <a:schemeClr val="accent4">
                        <a:lumMod val="60000"/>
                        <a:lumOff val="40000"/>
                      </a:schemeClr>
                    </a:solidFill>
                  </a:tcPr>
                </a:tc>
                <a:tc>
                  <a:txBody>
                    <a:bodyPr/>
                    <a:lstStyle/>
                    <a:p>
                      <a:pPr marL="0" marR="0" algn="just" defTabSz="914400" rtl="0" eaLnBrk="1" latinLnBrk="0" hangingPunct="0">
                        <a:spcBef>
                          <a:spcPts val="680"/>
                        </a:spcBef>
                        <a:spcAft>
                          <a:spcPts val="0"/>
                        </a:spcAft>
                        <a:tabLst>
                          <a:tab pos="228600" algn="l"/>
                          <a:tab pos="457200" algn="l"/>
                          <a:tab pos="685800" algn="l"/>
                          <a:tab pos="914400" algn="l"/>
                        </a:tabLst>
                      </a:pPr>
                      <a:endParaRPr lang="en-US" u="none" dirty="0"/>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u="none" baseline="0" dirty="0">
                        <a:solidFill>
                          <a:schemeClr val="accent2">
                            <a:lumMod val="60000"/>
                            <a:lumOff val="40000"/>
                          </a:schemeClr>
                        </a:solidFill>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u="none" baseline="0" dirty="0">
                        <a:solidFill>
                          <a:schemeClr val="accent2">
                            <a:lumMod val="60000"/>
                            <a:lumOff val="40000"/>
                          </a:schemeClr>
                        </a:solidFill>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baseline="0" dirty="0">
                        <a:solidFill>
                          <a:schemeClr val="accent2">
                            <a:lumMod val="60000"/>
                            <a:lumOff val="40000"/>
                          </a:schemeClr>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baseline="0" dirty="0">
                        <a:solidFill>
                          <a:schemeClr val="accent2">
                            <a:lumMod val="60000"/>
                            <a:lumOff val="40000"/>
                          </a:schemeClr>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r>
              <a:tr h="0">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signFlag</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X</a:t>
                      </a:r>
                      <a:endParaRPr lang="en-US" sz="1400" dirty="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dirty="0" err="1">
                          <a:solidFill>
                            <a:schemeClr val="tx1"/>
                          </a:solidFill>
                          <a:effectLst/>
                        </a:rPr>
                        <a:t>levelRem</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latin typeface="+mn-lt"/>
                          <a:ea typeface="+mn-ea"/>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4</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6</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latin typeface="+mn-lt"/>
                          <a:ea typeface="+mn-ea"/>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17</a:t>
                      </a:r>
                      <a:endParaRPr lang="en-US" sz="1400" dirty="0">
                        <a:solidFill>
                          <a:schemeClr val="tx1"/>
                        </a:solidFill>
                        <a:effectLst/>
                        <a:latin typeface="Times New Roman"/>
                        <a:ea typeface="SimSun"/>
                      </a:endParaRPr>
                    </a:p>
                  </a:txBody>
                  <a:tcPr marL="68580" marR="68580" marT="0" marB="0"/>
                </a:tc>
              </a:tr>
            </a:tbl>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143641539"/>
              </p:ext>
            </p:extLst>
          </p:nvPr>
        </p:nvGraphicFramePr>
        <p:xfrm>
          <a:off x="6134100" y="95250"/>
          <a:ext cx="2466975" cy="2276475"/>
        </p:xfrm>
        <a:graphic>
          <a:graphicData uri="http://schemas.openxmlformats.org/presentationml/2006/ole">
            <mc:AlternateContent xmlns:mc="http://schemas.openxmlformats.org/markup-compatibility/2006">
              <mc:Choice xmlns:v="urn:schemas-microsoft-com:vml" Requires="v">
                <p:oleObj spid="_x0000_s10267" name="Visio" r:id="rId3" imgW="2466502" imgH="2273330" progId="Visio.Drawing.11">
                  <p:embed/>
                </p:oleObj>
              </mc:Choice>
              <mc:Fallback>
                <p:oleObj name="Visio" r:id="rId3" imgW="2466502" imgH="2273330" progId="Visio.Drawing.11">
                  <p:embed/>
                  <p:pic>
                    <p:nvPicPr>
                      <p:cNvPr id="0" name="Object 2"/>
                      <p:cNvPicPr>
                        <a:picLocks noChangeAspect="1" noChangeArrowheads="1"/>
                      </p:cNvPicPr>
                      <p:nvPr/>
                    </p:nvPicPr>
                    <p:blipFill>
                      <a:blip r:embed="rId4"/>
                      <a:srcRect/>
                      <a:stretch>
                        <a:fillRect/>
                      </a:stretch>
                    </p:blipFill>
                    <p:spPr bwMode="auto">
                      <a:xfrm>
                        <a:off x="6134100" y="95250"/>
                        <a:ext cx="2466975"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8744617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Proposed </a:t>
            </a:r>
            <a:r>
              <a:rPr lang="en-US" dirty="0" smtClean="0"/>
              <a:t>scheme</a:t>
            </a:r>
            <a:endParaRPr lang="en-US" dirty="0"/>
          </a:p>
        </p:txBody>
      </p:sp>
      <p:sp>
        <p:nvSpPr>
          <p:cNvPr id="243714" name="Rectangle 2"/>
          <p:cNvSpPr>
            <a:spLocks noGrp="1" noChangeArrowheads="1"/>
          </p:cNvSpPr>
          <p:nvPr>
            <p:ph idx="1"/>
          </p:nvPr>
        </p:nvSpPr>
        <p:spPr>
          <a:xfrm>
            <a:off x="163513" y="904108"/>
            <a:ext cx="8761412" cy="5314950"/>
          </a:xfrm>
        </p:spPr>
        <p:txBody>
          <a:bodyPr/>
          <a:lstStyle/>
          <a:p>
            <a:pPr lvl="0" hangingPunct="0"/>
            <a:r>
              <a:rPr lang="en-US" dirty="0" smtClean="0"/>
              <a:t>Switch off </a:t>
            </a:r>
            <a:r>
              <a:rPr lang="en-US" b="1" dirty="0"/>
              <a:t>greater1_flag </a:t>
            </a:r>
            <a:r>
              <a:rPr lang="en-US" dirty="0" smtClean="0"/>
              <a:t>after </a:t>
            </a:r>
            <a:r>
              <a:rPr lang="en-US" dirty="0"/>
              <a:t>the occurrence of two greater1_flags </a:t>
            </a:r>
            <a:r>
              <a:rPr lang="en-US" dirty="0" smtClean="0"/>
              <a:t>= </a:t>
            </a:r>
            <a:r>
              <a:rPr lang="en-US" dirty="0"/>
              <a:t>1</a:t>
            </a:r>
          </a:p>
          <a:p>
            <a:pPr lvl="1" algn="just" hangingPunct="0"/>
            <a:r>
              <a:rPr lang="en-US" dirty="0"/>
              <a:t>T</a:t>
            </a:r>
            <a:r>
              <a:rPr lang="en-US" dirty="0" smtClean="0"/>
              <a:t>he </a:t>
            </a:r>
            <a:r>
              <a:rPr lang="en-US" dirty="0"/>
              <a:t>probability of the remaining coefficients levels to be greater than 1 substantially </a:t>
            </a:r>
            <a:r>
              <a:rPr lang="en-US" dirty="0" smtClean="0"/>
              <a:t>increases after </a:t>
            </a:r>
            <a:r>
              <a:rPr lang="en-US" dirty="0"/>
              <a:t>coding each coefficient with greater1_flag = 1 </a:t>
            </a:r>
            <a:endParaRPr lang="en-US"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174487954"/>
              </p:ext>
            </p:extLst>
          </p:nvPr>
        </p:nvGraphicFramePr>
        <p:xfrm>
          <a:off x="448031" y="2798445"/>
          <a:ext cx="8266988" cy="1567815"/>
        </p:xfrm>
        <a:graphic>
          <a:graphicData uri="http://schemas.openxmlformats.org/drawingml/2006/table">
            <a:tbl>
              <a:tblPr firstRow="1" firstCol="1" bandRow="1">
                <a:tableStyleId>{5C22544A-7EE6-4342-B048-85BDC9FD1C3A}</a:tableStyleId>
              </a:tblPr>
              <a:tblGrid>
                <a:gridCol w="1429385"/>
                <a:gridCol w="427113"/>
                <a:gridCol w="427113"/>
                <a:gridCol w="427113"/>
                <a:gridCol w="427113"/>
                <a:gridCol w="427113"/>
                <a:gridCol w="427113"/>
                <a:gridCol w="427113"/>
                <a:gridCol w="427113"/>
                <a:gridCol w="427113"/>
                <a:gridCol w="427113"/>
                <a:gridCol w="427113"/>
                <a:gridCol w="427872"/>
                <a:gridCol w="427872"/>
                <a:gridCol w="427872"/>
                <a:gridCol w="427872"/>
                <a:gridCol w="427872"/>
              </a:tblGrid>
              <a:tr h="0">
                <a:tc>
                  <a:txBody>
                    <a:bodyPr/>
                    <a:lstStyle/>
                    <a:p>
                      <a:pPr marL="0" marR="0" algn="just" hangingPunct="0">
                        <a:spcBef>
                          <a:spcPts val="680"/>
                        </a:spcBef>
                        <a:spcAft>
                          <a:spcPts val="0"/>
                        </a:spcAft>
                        <a:tabLst>
                          <a:tab pos="228600" algn="l"/>
                          <a:tab pos="457200" algn="l"/>
                          <a:tab pos="685800" algn="l"/>
                          <a:tab pos="914400" algn="l"/>
                        </a:tabLst>
                      </a:pPr>
                      <a:r>
                        <a:rPr lang="en-US" sz="1400" dirty="0" err="1">
                          <a:solidFill>
                            <a:schemeClr val="tx1"/>
                          </a:solidFill>
                          <a:effectLst/>
                        </a:rPr>
                        <a:t>Scan_pos</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13</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9</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8</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7</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6</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5</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3</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0</a:t>
                      </a:r>
                      <a:endParaRPr lang="en-US" sz="1400" dirty="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Coefficients</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2</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4</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7</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6</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-12</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18</a:t>
                      </a:r>
                      <a:endParaRPr lang="en-US" sz="140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b="1" kern="1200" dirty="0" err="1">
                          <a:solidFill>
                            <a:schemeClr val="tx1"/>
                          </a:solidFill>
                          <a:effectLst/>
                          <a:latin typeface="+mn-lt"/>
                          <a:ea typeface="+mn-ea"/>
                          <a:cs typeface="+mn-cs"/>
                        </a:rPr>
                        <a:t>significantFlag</a:t>
                      </a:r>
                      <a:endParaRPr lang="en-US" sz="1400" b="1" kern="1200" dirty="0">
                        <a:solidFill>
                          <a:schemeClr val="tx1"/>
                        </a:solidFill>
                        <a:effectLst/>
                        <a:latin typeface="+mn-lt"/>
                        <a:ea typeface="+mn-ea"/>
                        <a:cs typeface="+mn-cs"/>
                      </a:endParaRP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bg1">
                              <a:lumMod val="50000"/>
                            </a:schemeClr>
                          </a:solidFill>
                          <a:effectLst/>
                        </a:rPr>
                        <a:t>0</a:t>
                      </a:r>
                      <a:endParaRPr lang="en-US" sz="1400" dirty="0">
                        <a:solidFill>
                          <a:schemeClr val="bg1">
                            <a:lumMod val="50000"/>
                          </a:schemeClr>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bg1">
                              <a:lumMod val="50000"/>
                            </a:schemeClr>
                          </a:solidFill>
                          <a:effectLst/>
                        </a:rPr>
                        <a:t>1</a:t>
                      </a:r>
                      <a:endParaRPr lang="en-US" sz="1400" dirty="0">
                        <a:solidFill>
                          <a:schemeClr val="bg1">
                            <a:lumMod val="50000"/>
                          </a:schemeClr>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r>
              <a:tr h="219075">
                <a:tc>
                  <a:txBody>
                    <a:bodyPr/>
                    <a:lstStyle/>
                    <a:p>
                      <a:pPr marL="0" marR="0" algn="just" hangingPunct="0">
                        <a:spcBef>
                          <a:spcPts val="680"/>
                        </a:spcBef>
                        <a:spcAft>
                          <a:spcPts val="0"/>
                        </a:spcAft>
                        <a:tabLst>
                          <a:tab pos="228600" algn="l"/>
                          <a:tab pos="457200" algn="l"/>
                          <a:tab pos="685800" algn="l"/>
                          <a:tab pos="914400" algn="l"/>
                        </a:tabLst>
                      </a:pPr>
                      <a:r>
                        <a:rPr lang="en-US" sz="1400" b="1" kern="1200">
                          <a:solidFill>
                            <a:schemeClr val="tx1"/>
                          </a:solidFill>
                          <a:effectLst/>
                          <a:latin typeface="+mn-lt"/>
                          <a:ea typeface="+mn-ea"/>
                          <a:cs typeface="+mn-cs"/>
                        </a:rPr>
                        <a:t>gr1Flag</a:t>
                      </a: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rgbClr val="00B0F0"/>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rgbClr val="00B0F0"/>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rgbClr val="00B0F0"/>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rgbClr val="00B0F0"/>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rgbClr val="00B0F0"/>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r>
              <a:tr h="0">
                <a:tc>
                  <a:txBody>
                    <a:bodyPr/>
                    <a:lstStyle/>
                    <a:p>
                      <a:pPr marL="0" marR="0" algn="just" hangingPunct="0">
                        <a:spcBef>
                          <a:spcPts val="680"/>
                        </a:spcBef>
                        <a:spcAft>
                          <a:spcPts val="0"/>
                        </a:spcAft>
                        <a:tabLst>
                          <a:tab pos="228600" algn="l"/>
                          <a:tab pos="457200" algn="l"/>
                          <a:tab pos="685800" algn="l"/>
                          <a:tab pos="914400" algn="l"/>
                        </a:tabLst>
                      </a:pPr>
                      <a:r>
                        <a:rPr lang="en-US" sz="1400" b="1" kern="1200" dirty="0">
                          <a:solidFill>
                            <a:schemeClr val="tx1"/>
                          </a:solidFill>
                          <a:effectLst/>
                          <a:latin typeface="+mn-lt"/>
                          <a:ea typeface="+mn-ea"/>
                          <a:cs typeface="+mn-cs"/>
                        </a:rPr>
                        <a:t>gr2Flag</a:t>
                      </a:r>
                    </a:p>
                  </a:txBody>
                  <a:tcPr marL="68580" marR="68580" marT="0" marB="0">
                    <a:solidFill>
                      <a:schemeClr val="accent1"/>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solidFill>
                      <a:schemeClr val="accent5">
                        <a:lumMod val="60000"/>
                        <a:lumOff val="40000"/>
                      </a:schemeClr>
                    </a:solidFill>
                  </a:tcPr>
                </a:tc>
                <a:tc>
                  <a:txBody>
                    <a:bodyPr/>
                    <a:lstStyle/>
                    <a:p>
                      <a:pPr marL="0" marR="0" algn="just" defTabSz="914400" rtl="0" eaLnBrk="1" latinLnBrk="0" hangingPunct="0">
                        <a:spcBef>
                          <a:spcPts val="680"/>
                        </a:spcBef>
                        <a:spcAft>
                          <a:spcPts val="0"/>
                        </a:spcAft>
                        <a:tabLst>
                          <a:tab pos="228600" algn="l"/>
                          <a:tab pos="457200" algn="l"/>
                          <a:tab pos="685800" algn="l"/>
                          <a:tab pos="914400" algn="l"/>
                        </a:tabLst>
                      </a:pPr>
                      <a:r>
                        <a:rPr lang="en-US" u="none" dirty="0"/>
                        <a:t> </a:t>
                      </a:r>
                    </a:p>
                  </a:txBody>
                  <a:tcPr marL="68580" marR="68580" marT="0" marB="0">
                    <a:solidFill>
                      <a:schemeClr val="accent4">
                        <a:lumMod val="60000"/>
                        <a:lumOff val="40000"/>
                      </a:schemeClr>
                    </a:solidFill>
                  </a:tcPr>
                </a:tc>
                <a:tc>
                  <a:txBody>
                    <a:bodyPr/>
                    <a:lstStyle/>
                    <a:p>
                      <a:pPr marL="0" marR="0" algn="just" defTabSz="914400" rtl="0" eaLnBrk="1" latinLnBrk="0" hangingPunct="0">
                        <a:spcBef>
                          <a:spcPts val="680"/>
                        </a:spcBef>
                        <a:spcAft>
                          <a:spcPts val="0"/>
                        </a:spcAft>
                        <a:tabLst>
                          <a:tab pos="228600" algn="l"/>
                          <a:tab pos="457200" algn="l"/>
                          <a:tab pos="685800" algn="l"/>
                          <a:tab pos="914400" algn="l"/>
                        </a:tabLst>
                      </a:pPr>
                      <a:endParaRPr lang="en-US" u="none" dirty="0"/>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u="none" baseline="0" dirty="0">
                        <a:solidFill>
                          <a:schemeClr val="accent2">
                            <a:lumMod val="60000"/>
                            <a:lumOff val="40000"/>
                          </a:schemeClr>
                        </a:solidFill>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u="none" baseline="0" dirty="0">
                        <a:solidFill>
                          <a:schemeClr val="accent2">
                            <a:lumMod val="60000"/>
                            <a:lumOff val="40000"/>
                          </a:schemeClr>
                        </a:solidFill>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baseline="0" dirty="0">
                        <a:solidFill>
                          <a:schemeClr val="accent2">
                            <a:lumMod val="60000"/>
                            <a:lumOff val="40000"/>
                          </a:schemeClr>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baseline="0" dirty="0">
                        <a:solidFill>
                          <a:schemeClr val="accent2">
                            <a:lumMod val="60000"/>
                            <a:lumOff val="40000"/>
                          </a:schemeClr>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c>
                  <a:txBody>
                    <a:bodyPr/>
                    <a:lstStyle/>
                    <a:p>
                      <a:pPr marL="0" marR="0" algn="just" hangingPunct="0">
                        <a:spcBef>
                          <a:spcPts val="680"/>
                        </a:spcBef>
                        <a:spcAft>
                          <a:spcPts val="0"/>
                        </a:spcAft>
                        <a:tabLst>
                          <a:tab pos="228600" algn="l"/>
                          <a:tab pos="457200" algn="l"/>
                          <a:tab pos="685800" algn="l"/>
                          <a:tab pos="914400" algn="l"/>
                        </a:tabLst>
                      </a:pPr>
                      <a:endParaRPr lang="en-US" sz="1400" dirty="0">
                        <a:solidFill>
                          <a:schemeClr val="tx1"/>
                        </a:solidFill>
                        <a:effectLst/>
                        <a:latin typeface="Times New Roman"/>
                        <a:ea typeface="SimSun"/>
                      </a:endParaRPr>
                    </a:p>
                  </a:txBody>
                  <a:tcPr marL="68580" marR="68580" marT="0" marB="0">
                    <a:solidFill>
                      <a:schemeClr val="accent4">
                        <a:lumMod val="60000"/>
                        <a:lumOff val="40000"/>
                      </a:schemeClr>
                    </a:solidFill>
                  </a:tcPr>
                </a:tc>
              </a:tr>
              <a:tr h="220980">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signFlag</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0</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1</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X</a:t>
                      </a:r>
                      <a:endParaRPr lang="en-US" sz="1400" dirty="0">
                        <a:solidFill>
                          <a:schemeClr val="tx1"/>
                        </a:solidFill>
                        <a:effectLst/>
                        <a:latin typeface="Times New Roman"/>
                        <a:ea typeface="SimSun"/>
                      </a:endParaRPr>
                    </a:p>
                  </a:txBody>
                  <a:tcPr marL="68580" marR="68580" marT="0" marB="0"/>
                </a:tc>
              </a:tr>
              <a:tr h="0">
                <a:tc>
                  <a:txBody>
                    <a:bodyPr/>
                    <a:lstStyle/>
                    <a:p>
                      <a:pPr marL="0" marR="0" algn="just" hangingPunct="0">
                        <a:spcBef>
                          <a:spcPts val="680"/>
                        </a:spcBef>
                        <a:spcAft>
                          <a:spcPts val="0"/>
                        </a:spcAft>
                        <a:tabLst>
                          <a:tab pos="228600" algn="l"/>
                          <a:tab pos="457200" algn="l"/>
                          <a:tab pos="685800" algn="l"/>
                          <a:tab pos="914400" algn="l"/>
                        </a:tabLst>
                      </a:pPr>
                      <a:r>
                        <a:rPr lang="en-US" sz="1400" dirty="0" err="1">
                          <a:solidFill>
                            <a:schemeClr val="tx1"/>
                          </a:solidFill>
                          <a:effectLst/>
                        </a:rPr>
                        <a:t>levelRem</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a:solidFill>
                            <a:schemeClr val="tx1"/>
                          </a:solidFill>
                          <a:effectLst/>
                        </a:rPr>
                        <a:t> </a:t>
                      </a:r>
                      <a:endParaRPr lang="en-US" sz="140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a:solidFill>
                            <a:schemeClr val="tx1"/>
                          </a:solidFill>
                          <a:effectLst/>
                        </a:rPr>
                        <a:t> </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0</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4</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latin typeface="+mn-lt"/>
                          <a:ea typeface="+mn-ea"/>
                        </a:rPr>
                        <a:t>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4</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3</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6</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latin typeface="+mn-lt"/>
                          <a:ea typeface="+mn-ea"/>
                        </a:rPr>
                        <a:t>5</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11</a:t>
                      </a:r>
                      <a:endParaRPr lang="en-US" sz="1400" dirty="0">
                        <a:solidFill>
                          <a:schemeClr val="tx1"/>
                        </a:solidFill>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400" dirty="0" smtClean="0">
                          <a:solidFill>
                            <a:schemeClr val="tx1"/>
                          </a:solidFill>
                          <a:effectLst/>
                        </a:rPr>
                        <a:t>17</a:t>
                      </a:r>
                      <a:endParaRPr lang="en-US" sz="1400" dirty="0">
                        <a:solidFill>
                          <a:schemeClr val="tx1"/>
                        </a:solidFill>
                        <a:effectLst/>
                        <a:latin typeface="Times New Roman"/>
                        <a:ea typeface="SimSun"/>
                      </a:endParaRPr>
                    </a:p>
                  </a:txBody>
                  <a:tcPr marL="68580" marR="68580" marT="0" marB="0"/>
                </a:tc>
              </a:tr>
            </a:tbl>
          </a:graphicData>
        </a:graphic>
      </p:graphicFrame>
    </p:spTree>
    <p:extLst>
      <p:ext uri="{BB962C8B-B14F-4D97-AF65-F5344CB8AC3E}">
        <p14:creationId xmlns:p14="http://schemas.microsoft.com/office/powerpoint/2010/main" val="240656985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Simulation </a:t>
            </a:r>
            <a:r>
              <a:rPr lang="en-US" dirty="0" smtClean="0"/>
              <a:t>Results – 1/2</a:t>
            </a:r>
            <a:endParaRPr lang="en-US" dirty="0"/>
          </a:p>
        </p:txBody>
      </p:sp>
      <p:sp>
        <p:nvSpPr>
          <p:cNvPr id="243714" name="Rectangle 2"/>
          <p:cNvSpPr>
            <a:spLocks noGrp="1" noChangeArrowheads="1"/>
          </p:cNvSpPr>
          <p:nvPr>
            <p:ph idx="1"/>
          </p:nvPr>
        </p:nvSpPr>
        <p:spPr>
          <a:xfrm>
            <a:off x="163513" y="904108"/>
            <a:ext cx="8761412" cy="5314950"/>
          </a:xfrm>
        </p:spPr>
        <p:txBody>
          <a:bodyPr/>
          <a:lstStyle/>
          <a:p>
            <a:pPr lvl="0" hangingPunct="0"/>
            <a:r>
              <a:rPr lang="en-US" dirty="0" smtClean="0"/>
              <a:t>Common </a:t>
            </a:r>
            <a:r>
              <a:rPr lang="en-US" dirty="0" smtClean="0"/>
              <a:t>test </a:t>
            </a:r>
            <a:r>
              <a:rPr lang="en-US" dirty="0" smtClean="0"/>
              <a:t>condition  and Low </a:t>
            </a:r>
            <a:r>
              <a:rPr lang="en-US" dirty="0" smtClean="0"/>
              <a:t>QP test condition (1, 5, 9, 13</a:t>
            </a:r>
            <a:r>
              <a:rPr lang="en-US" dirty="0" smtClean="0"/>
              <a:t>)</a:t>
            </a:r>
          </a:p>
          <a:p>
            <a:pPr lvl="1" hangingPunct="0"/>
            <a:endParaRPr lang="en-US" dirty="0"/>
          </a:p>
          <a:p>
            <a:pPr lvl="1" hangingPunct="0"/>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hangingPunct="0"/>
            <a:r>
              <a:rPr lang="en-US" dirty="0" smtClean="0"/>
              <a:t>Throughput analysis: Greater1_flag and </a:t>
            </a:r>
            <a:r>
              <a:rPr lang="en-US" dirty="0" err="1" smtClean="0"/>
              <a:t>Golomb</a:t>
            </a:r>
            <a:r>
              <a:rPr lang="en-US" dirty="0" smtClean="0"/>
              <a:t>-Rice code</a:t>
            </a:r>
            <a:endParaRPr lang="en-US" dirty="0"/>
          </a:p>
          <a:p>
            <a:pPr lvl="1"/>
            <a:r>
              <a:rPr lang="en-US" dirty="0" smtClean="0"/>
              <a:t>Anchor</a:t>
            </a:r>
          </a:p>
          <a:p>
            <a:pPr lvl="2"/>
            <a:r>
              <a:rPr lang="en-US" dirty="0" smtClean="0"/>
              <a:t>8 greater1_flag + 16 </a:t>
            </a:r>
            <a:r>
              <a:rPr lang="en-US" dirty="0" err="1" smtClean="0"/>
              <a:t>Golomb</a:t>
            </a:r>
            <a:r>
              <a:rPr lang="en-US" dirty="0" smtClean="0"/>
              <a:t>-Rice code</a:t>
            </a:r>
          </a:p>
          <a:p>
            <a:pPr lvl="1"/>
            <a:r>
              <a:rPr lang="en-US" dirty="0" smtClean="0"/>
              <a:t>Proposed</a:t>
            </a:r>
          </a:p>
          <a:p>
            <a:pPr lvl="2"/>
            <a:r>
              <a:rPr lang="en-US" dirty="0" smtClean="0"/>
              <a:t>2 greater1_flag </a:t>
            </a:r>
            <a:r>
              <a:rPr lang="en-US" dirty="0"/>
              <a:t>+ 16 </a:t>
            </a:r>
            <a:r>
              <a:rPr lang="en-US" dirty="0" err="1"/>
              <a:t>Golomb</a:t>
            </a:r>
            <a:r>
              <a:rPr lang="en-US" dirty="0"/>
              <a:t>-Rice code</a:t>
            </a:r>
            <a:endParaRPr lang="en-US" dirty="0" smtClean="0"/>
          </a:p>
          <a:p>
            <a:pPr lvl="2"/>
            <a:r>
              <a:rPr lang="en-US" dirty="0" smtClean="0"/>
              <a:t>8 </a:t>
            </a:r>
            <a:r>
              <a:rPr lang="en-US" dirty="0"/>
              <a:t>greater1_flag + </a:t>
            </a:r>
            <a:r>
              <a:rPr lang="en-US" dirty="0" smtClean="0"/>
              <a:t>(8 + 2) </a:t>
            </a:r>
            <a:r>
              <a:rPr lang="en-US" dirty="0" err="1"/>
              <a:t>Golomb</a:t>
            </a:r>
            <a:r>
              <a:rPr lang="en-US" dirty="0"/>
              <a:t>-Rice code</a:t>
            </a:r>
          </a:p>
          <a:p>
            <a:pPr lvl="2"/>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138" name="Picture 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312" y="1350963"/>
            <a:ext cx="6091237"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40" name="Picture 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6813" y="1350962"/>
            <a:ext cx="6091237"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82475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Simulation </a:t>
            </a:r>
            <a:r>
              <a:rPr lang="en-US" dirty="0" smtClean="0"/>
              <a:t>Results – 2/2</a:t>
            </a:r>
            <a:endParaRPr lang="en-US" dirty="0"/>
          </a:p>
        </p:txBody>
      </p:sp>
      <p:sp>
        <p:nvSpPr>
          <p:cNvPr id="243714" name="Rectangle 2"/>
          <p:cNvSpPr>
            <a:spLocks noGrp="1" noChangeArrowheads="1"/>
          </p:cNvSpPr>
          <p:nvPr>
            <p:ph idx="1"/>
          </p:nvPr>
        </p:nvSpPr>
        <p:spPr>
          <a:xfrm>
            <a:off x="163513" y="904108"/>
            <a:ext cx="8761412" cy="5314950"/>
          </a:xfrm>
        </p:spPr>
        <p:txBody>
          <a:bodyPr/>
          <a:lstStyle/>
          <a:p>
            <a:pPr hangingPunct="0"/>
            <a:r>
              <a:rPr lang="en-US" dirty="0"/>
              <a:t>Switch off </a:t>
            </a:r>
            <a:r>
              <a:rPr lang="en-US" b="1" dirty="0"/>
              <a:t>greater1_flag </a:t>
            </a:r>
            <a:r>
              <a:rPr lang="en-US" dirty="0"/>
              <a:t>after the occurrence of </a:t>
            </a:r>
            <a:r>
              <a:rPr lang="en-US" dirty="0" smtClean="0"/>
              <a:t>one </a:t>
            </a:r>
            <a:r>
              <a:rPr lang="en-US" dirty="0"/>
              <a:t>greater1_flags </a:t>
            </a:r>
            <a:r>
              <a:rPr lang="en-US" dirty="0" smtClean="0"/>
              <a:t>= </a:t>
            </a:r>
            <a:r>
              <a:rPr lang="en-US" dirty="0"/>
              <a:t>1</a:t>
            </a:r>
          </a:p>
          <a:p>
            <a:pPr lvl="1" hangingPunct="0"/>
            <a:r>
              <a:rPr lang="en-US" dirty="0" smtClean="0"/>
              <a:t>Common </a:t>
            </a:r>
            <a:r>
              <a:rPr lang="en-US" dirty="0" smtClean="0"/>
              <a:t>test </a:t>
            </a:r>
            <a:r>
              <a:rPr lang="en-US" dirty="0" smtClean="0"/>
              <a:t>condition  and Low </a:t>
            </a:r>
            <a:r>
              <a:rPr lang="en-US" dirty="0" smtClean="0"/>
              <a:t>QP test condition (1, 5, 9, 13</a:t>
            </a:r>
            <a:r>
              <a:rPr lang="en-US" dirty="0" smtClean="0"/>
              <a:t>)</a:t>
            </a:r>
            <a:br>
              <a:rPr lang="en-US" dirty="0" smtClean="0"/>
            </a:br>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lvl="1" hangingPunct="0"/>
            <a:endParaRPr lang="en-US" dirty="0"/>
          </a:p>
          <a:p>
            <a:pPr lvl="1" hangingPunct="0"/>
            <a:endParaRPr lang="en-US" dirty="0" smtClean="0"/>
          </a:p>
          <a:p>
            <a:pPr marL="287337" lvl="1" indent="0" hangingPunct="0">
              <a:buNone/>
            </a:pPr>
            <a:endParaRPr lang="en-US" dirty="0" smtClean="0"/>
          </a:p>
          <a:p>
            <a:pPr hangingPunct="0"/>
            <a:r>
              <a:rPr lang="en-US" dirty="0" smtClean="0"/>
              <a:t>Benefit</a:t>
            </a:r>
          </a:p>
          <a:p>
            <a:pPr lvl="1" hangingPunct="0"/>
            <a:r>
              <a:rPr lang="en-US" dirty="0" smtClean="0"/>
              <a:t>Throughput</a:t>
            </a:r>
          </a:p>
          <a:p>
            <a:pPr lvl="2"/>
            <a:r>
              <a:rPr lang="en-US" dirty="0" smtClean="0"/>
              <a:t>1 greater1_flag </a:t>
            </a:r>
            <a:r>
              <a:rPr lang="en-US" dirty="0"/>
              <a:t>+ 16 </a:t>
            </a:r>
            <a:r>
              <a:rPr lang="en-US" dirty="0" err="1"/>
              <a:t>Golomb</a:t>
            </a:r>
            <a:r>
              <a:rPr lang="en-US" dirty="0"/>
              <a:t>-Rice code</a:t>
            </a:r>
            <a:endParaRPr lang="en-US" dirty="0" smtClean="0"/>
          </a:p>
          <a:p>
            <a:pPr lvl="2"/>
            <a:r>
              <a:rPr lang="en-US" dirty="0" smtClean="0"/>
              <a:t>8 </a:t>
            </a:r>
            <a:r>
              <a:rPr lang="en-US" dirty="0"/>
              <a:t>greater1_flag + </a:t>
            </a:r>
            <a:r>
              <a:rPr lang="en-US" dirty="0" smtClean="0"/>
              <a:t>(8 + 1) </a:t>
            </a:r>
            <a:r>
              <a:rPr lang="en-US" dirty="0" err="1"/>
              <a:t>Golomb</a:t>
            </a:r>
            <a:r>
              <a:rPr lang="en-US" dirty="0"/>
              <a:t>-Rice code</a:t>
            </a:r>
          </a:p>
          <a:p>
            <a:pPr lvl="1"/>
            <a:r>
              <a:rPr lang="en-US" dirty="0" smtClean="0"/>
              <a:t>Reduce 6 contexts</a:t>
            </a:r>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763" y="1720851"/>
            <a:ext cx="6091237"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0163" y="1700214"/>
            <a:ext cx="6091237"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445974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24922</TotalTime>
  <Words>393</Words>
  <Application>Microsoft Office PowerPoint</Application>
  <PresentationFormat>On-screen Show (4:3)</PresentationFormat>
  <Paragraphs>249</Paragraphs>
  <Slides>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JCTVC-D257</vt:lpstr>
      <vt:lpstr>Visio</vt:lpstr>
      <vt:lpstr>J0285:  Early by-pass mode switch of      greater1_flag         Jianle Chen, Wei-Jung Chien, Joel Sole, Marta Karczewicz</vt:lpstr>
      <vt:lpstr>Background</vt:lpstr>
      <vt:lpstr>Proposed scheme</vt:lpstr>
      <vt:lpstr>Simulation Results – 1/2</vt:lpstr>
      <vt:lpstr>Simulation Results – 2/2</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274</cp:revision>
  <cp:lastPrinted>2005-08-27T17:58:21Z</cp:lastPrinted>
  <dcterms:created xsi:type="dcterms:W3CDTF">2011-01-18T01:05:45Z</dcterms:created>
  <dcterms:modified xsi:type="dcterms:W3CDTF">2012-07-10T15:44:21Z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-2039787293</vt:i4>
  </property>
  <property fmtid="{D5CDD505-2E9C-101B-9397-08002B2CF9AE}" pid="3" name="_NewReviewCycle">
    <vt:lpwstr/>
  </property>
  <property fmtid="{D5CDD505-2E9C-101B-9397-08002B2CF9AE}" pid="4" name="_EmailSubject">
    <vt:lpwstr>ppt topics</vt:lpwstr>
  </property>
  <property fmtid="{D5CDD505-2E9C-101B-9397-08002B2CF9AE}" pid="5" name="_AuthorEmail">
    <vt:lpwstr>joels@qualcomm.com</vt:lpwstr>
  </property>
  <property fmtid="{D5CDD505-2E9C-101B-9397-08002B2CF9AE}" pid="6" name="_AuthorEmailDisplayName">
    <vt:lpwstr>Sole Rojals, Joel</vt:lpwstr>
  </property>
  <property fmtid="{D5CDD505-2E9C-101B-9397-08002B2CF9AE}" pid="7" name="_PreviousAdHocReviewCycleID">
    <vt:i4>-2088861234</vt:i4>
  </property>
</Properties>
</file>